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6" r:id="rId3"/>
    <p:sldId id="260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63" r:id="rId20"/>
    <p:sldId id="262" r:id="rId21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82"/>
  </p:normalViewPr>
  <p:slideViewPr>
    <p:cSldViewPr snapToGrid="0" snapToObjects="1">
      <p:cViewPr varScale="1">
        <p:scale>
          <a:sx n="69" d="100"/>
          <a:sy n="69" d="100"/>
        </p:scale>
        <p:origin x="-53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24F6B-FBFA-2F47-905F-B9BD51EE9C73}" type="datetimeFigureOut">
              <a:rPr lang="es-ES_tradnl" smtClean="0"/>
              <a:t>09/04/2018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54A60-5C72-D94F-B90E-B3DC30DFD3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421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F90ED-5762-C641-A70E-F69130BE7726}" type="datetimeFigureOut">
              <a:rPr lang="es-ES_tradnl" smtClean="0"/>
              <a:t>09/04/2018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E323D-7E67-0741-A3DC-3E747149FEB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30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5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en negativ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1894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064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tada en negativ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port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7130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9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2" r:id="rId3"/>
    <p:sldLayoutId id="2147483654" r:id="rId4"/>
    <p:sldLayoutId id="2147483653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Apercu" charset="0"/>
          <a:ea typeface="Apercu" charset="0"/>
          <a:cs typeface="Apercu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>
            <a:spLocks noGrp="1"/>
          </p:cNvSpPr>
          <p:nvPr>
            <p:ph type="subTitle" idx="4294967295"/>
          </p:nvPr>
        </p:nvSpPr>
        <p:spPr>
          <a:xfrm>
            <a:off x="1524000" y="4072686"/>
            <a:ext cx="9144000" cy="4051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 smtClean="0"/>
              <a:t>CÓMO COMENTAR UN POEMA DESDE EL PUNTO DE VISTA MÉTRICO</a:t>
            </a:r>
            <a:endParaRPr lang="es-ES_tradnl" dirty="0"/>
          </a:p>
        </p:txBody>
      </p:sp>
      <p:sp>
        <p:nvSpPr>
          <p:cNvPr id="7" name="Título 1"/>
          <p:cNvSpPr>
            <a:spLocks noGrp="1"/>
          </p:cNvSpPr>
          <p:nvPr>
            <p:ph type="title" idx="4294967295"/>
          </p:nvPr>
        </p:nvSpPr>
        <p:spPr>
          <a:xfrm>
            <a:off x="1524000" y="2071688"/>
            <a:ext cx="9144000" cy="1814512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s-ES_tradnl" sz="6000" dirty="0" smtClean="0">
                <a:latin typeface="+mj-lt"/>
                <a:ea typeface="Franklin Gothic Book" charset="0"/>
                <a:cs typeface="Franklin Gothic Book" charset="0"/>
              </a:rPr>
              <a:t>Comentario métrico </a:t>
            </a:r>
            <a:endParaRPr lang="es-ES_tradnl" sz="6000" dirty="0">
              <a:latin typeface="+mj-lt"/>
              <a:ea typeface="Franklin Gothic Book" charset="0"/>
              <a:cs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61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403927"/>
            <a:ext cx="9498242" cy="452622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r>
              <a:rPr lang="es-ES" sz="2000" dirty="0"/>
              <a:t>El </a:t>
            </a:r>
            <a:r>
              <a:rPr lang="es-ES" sz="2000" dirty="0"/>
              <a:t>presente poema, como queda patente en el fragmento seleccionado, es rimado con una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rima consonante y alterna </a:t>
            </a:r>
            <a:r>
              <a:rPr lang="es-ES" sz="2000" dirty="0"/>
              <a:t> con el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esquema 14A 14B 14A 14B</a:t>
            </a:r>
            <a:r>
              <a:rPr lang="es-ES" sz="2000" dirty="0"/>
              <a:t>.  </a:t>
            </a:r>
            <a:r>
              <a:rPr lang="es-ES" sz="20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Está dividido el poema, por tanto, en estrofas de cuatro versos alejandrinos con rima consonante alterna, por lo que estamos ante un poema estructurado en serventesios</a:t>
            </a:r>
            <a:r>
              <a:rPr lang="es-ES" sz="2000" dirty="0"/>
              <a:t> . </a:t>
            </a:r>
            <a:r>
              <a:rPr lang="es-ES" sz="2000" dirty="0"/>
              <a:t>El fragmento elegido son los tres primeros serventesios. </a:t>
            </a:r>
            <a:endParaRPr lang="es-ES" sz="2000" dirty="0" smtClean="0"/>
          </a:p>
          <a:p>
            <a:endParaRPr lang="es-ES" sz="2000" dirty="0"/>
          </a:p>
          <a:p>
            <a:r>
              <a:rPr lang="es-ES" sz="20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La rima, como marca fónica de final de verso, contribuye a delimitar cada uno de ellos; sin embargo, dada la longitud de los alejandrinos y el carácter alterno de la rima, tal marca no suena de manera muy brusca</a:t>
            </a:r>
            <a:r>
              <a:rPr lang="es-ES" sz="2000" dirty="0"/>
              <a:t>.  En el caso que nos ocupa, los primeros 12 versos del canto VI, dos de las estrofas contienen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rimas agudas</a:t>
            </a:r>
            <a:r>
              <a:rPr lang="es-ES" sz="2000" dirty="0"/>
              <a:t> . </a:t>
            </a:r>
            <a:r>
              <a:rPr lang="es-ES" sz="20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Son muy significativas, por su aproximación semántica, rimas como ascensión-oración o sagrado-hado que nos remiten al campo del misticismo. 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3. LA RIMA. Esquema </a:t>
            </a:r>
            <a:r>
              <a:rPr lang="es-E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de rima y tipología</a:t>
            </a:r>
          </a:p>
          <a:p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48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403927"/>
            <a:ext cx="9498242" cy="452622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 smtClean="0"/>
          </a:p>
          <a:p>
            <a:r>
              <a:rPr lang="es-ES" sz="2000" dirty="0" smtClean="0"/>
              <a:t>Cabe </a:t>
            </a:r>
            <a:r>
              <a:rPr lang="es-ES" sz="2000" dirty="0"/>
              <a:t>hablar de rimas internas, probablemente ocasionales, aunque muy significativas. En cualquier caso, inciden sobre el efecto acústico del poema. Son rimas que no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consuenan pero sí asuenan </a:t>
            </a:r>
            <a:r>
              <a:rPr lang="es-ES" sz="2000" dirty="0"/>
              <a:t>entre sí.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Aparecen, además en la terminación del primer hemistiquio de los versos</a:t>
            </a:r>
            <a:r>
              <a:rPr lang="es-ES" sz="2000" dirty="0"/>
              <a:t> (omitimos otras coincidencias fónicas de menos interés): caverna (v.2), piedras (v.3), cueva (v.10). Es además llamativo que esta misma rima interna traba todo el poema en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posiciones que no resultan tan relevantes</a:t>
            </a:r>
            <a:r>
              <a:rPr lang="es-ES" sz="2000" dirty="0"/>
              <a:t>, con palabras como: lenta (v.2) o negra (v.5).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3. LA RIMA. Rimas internas</a:t>
            </a:r>
            <a:endParaRPr lang="es-ES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76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403927"/>
            <a:ext cx="9498242" cy="452622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 smtClean="0"/>
          </a:p>
          <a:p>
            <a:r>
              <a:rPr lang="es-ES" sz="2000" dirty="0" smtClean="0"/>
              <a:t>El </a:t>
            </a:r>
            <a:r>
              <a:rPr lang="es-ES" sz="2000" dirty="0"/>
              <a:t>ritmo acentual, atendiendo a los dos heptasílabos que forman cada uno de los versos,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no es regular </a:t>
            </a:r>
            <a:r>
              <a:rPr lang="es-ES" sz="2000" dirty="0"/>
              <a:t>a lo largo de poema, que combina los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ritmos yámbico (acentos en sílabas pares), anapéstico (acentos en tercera y sexta sílabas) y mixto (acentos en primera, cuarta y sexta sílabas o primera y sexta</a:t>
            </a:r>
            <a:r>
              <a:rPr lang="es-ES" sz="2000" dirty="0"/>
              <a:t>),  tal como los define </a:t>
            </a:r>
            <a:r>
              <a:rPr lang="es-ES" sz="20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Domínguez Caparrós (2000: 145)</a:t>
            </a:r>
            <a:r>
              <a:rPr lang="es-ES" sz="2000" dirty="0"/>
              <a:t> . Aquí queda el análisis pormenorizado del acento</a:t>
            </a:r>
            <a:r>
              <a:rPr lang="es-ES" sz="2000" dirty="0"/>
              <a:t> </a:t>
            </a:r>
            <a:r>
              <a:rPr lang="es-ES" sz="2000" dirty="0" smtClean="0"/>
              <a:t>: </a:t>
            </a:r>
            <a:endParaRPr lang="es-ES" sz="2000" dirty="0"/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4. ANÁLISIS </a:t>
            </a:r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ACENTUAL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26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403927"/>
            <a:ext cx="9498242" cy="452622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r>
              <a:rPr lang="es-ES" sz="2000" dirty="0"/>
              <a:t>¿Re-</a:t>
            </a:r>
            <a:r>
              <a:rPr lang="es-ES" sz="2000" dirty="0" err="1"/>
              <a:t>cor</a:t>
            </a:r>
            <a:r>
              <a:rPr lang="es-ES" sz="2000" dirty="0"/>
              <a:t>-</a:t>
            </a:r>
            <a:r>
              <a:rPr lang="es-ES" sz="2000" dirty="0" err="1"/>
              <a:t>dáis</a:t>
            </a:r>
            <a:r>
              <a:rPr lang="es-ES" sz="2000" dirty="0"/>
              <a:t>-aún-los-muer-tos? / ¿Re-</a:t>
            </a:r>
            <a:r>
              <a:rPr lang="es-ES" sz="2000" dirty="0" err="1"/>
              <a:t>cuer</a:t>
            </a:r>
            <a:r>
              <a:rPr lang="es-ES" sz="2000" dirty="0"/>
              <a:t>-das-</a:t>
            </a:r>
            <a:r>
              <a:rPr lang="es-ES" sz="2000" dirty="0" err="1"/>
              <a:t>laas</a:t>
            </a:r>
            <a:r>
              <a:rPr lang="es-ES" sz="2000" dirty="0"/>
              <a:t>-</a:t>
            </a:r>
            <a:r>
              <a:rPr lang="es-ES" sz="2000" dirty="0" err="1"/>
              <a:t>cen-sión</a:t>
            </a:r>
            <a:r>
              <a:rPr lang="es-ES" sz="2000" dirty="0"/>
              <a:t>	7+7</a:t>
            </a:r>
          </a:p>
          <a:p>
            <a:r>
              <a:rPr lang="es-ES" sz="2000" dirty="0" smtClean="0"/>
              <a:t>	(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3,4,6</a:t>
            </a:r>
            <a:r>
              <a:rPr lang="es-ES" sz="2000" dirty="0"/>
              <a:t>: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anapéstico</a:t>
            </a:r>
            <a:r>
              <a:rPr lang="es-ES" sz="2000" dirty="0"/>
              <a:t> o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yámbico</a:t>
            </a:r>
            <a:r>
              <a:rPr lang="es-ES" sz="2000" dirty="0"/>
              <a:t>/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2,6</a:t>
            </a:r>
            <a:r>
              <a:rPr lang="es-ES" sz="2000" dirty="0"/>
              <a:t>: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yámbico</a:t>
            </a:r>
            <a:r>
              <a:rPr lang="es-ES" sz="2000" dirty="0"/>
              <a:t>) 	 </a:t>
            </a:r>
          </a:p>
          <a:p>
            <a:endParaRPr lang="es-ES" sz="2000" dirty="0" smtClean="0"/>
          </a:p>
          <a:p>
            <a:r>
              <a:rPr lang="es-ES" sz="2000" dirty="0" err="1" smtClean="0"/>
              <a:t>len</a:t>
            </a:r>
            <a:r>
              <a:rPr lang="es-ES" sz="2000" dirty="0" smtClean="0"/>
              <a:t>-tahas-</a:t>
            </a:r>
            <a:r>
              <a:rPr lang="es-ES" sz="2000" dirty="0" err="1" smtClean="0"/>
              <a:t>ta</a:t>
            </a:r>
            <a:r>
              <a:rPr lang="es-ES" sz="2000" dirty="0" smtClean="0"/>
              <a:t>-la-</a:t>
            </a:r>
            <a:r>
              <a:rPr lang="es-ES" sz="2000" dirty="0" err="1" smtClean="0"/>
              <a:t>ca</a:t>
            </a:r>
            <a:r>
              <a:rPr lang="es-ES" sz="2000" dirty="0" smtClean="0"/>
              <a:t>-ver-na </a:t>
            </a:r>
            <a:r>
              <a:rPr lang="es-ES" sz="2000" dirty="0"/>
              <a:t>/ per-di-da-de-la-dio-</a:t>
            </a:r>
            <a:r>
              <a:rPr lang="es-ES" sz="2000" dirty="0" err="1"/>
              <a:t>sa</a:t>
            </a:r>
            <a:r>
              <a:rPr lang="es-ES" sz="2000" dirty="0"/>
              <a:t>? 			7+7</a:t>
            </a:r>
          </a:p>
          <a:p>
            <a:r>
              <a:rPr lang="es-ES" sz="2000" dirty="0" smtClean="0"/>
              <a:t>	(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1,6</a:t>
            </a:r>
            <a:r>
              <a:rPr lang="es-ES" sz="2000" dirty="0"/>
              <a:t>: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mixto</a:t>
            </a:r>
            <a:r>
              <a:rPr lang="es-ES" sz="2000" dirty="0"/>
              <a:t>/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2,6</a:t>
            </a:r>
            <a:r>
              <a:rPr lang="es-ES" sz="2000" dirty="0"/>
              <a:t>: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yámbico</a:t>
            </a:r>
            <a:r>
              <a:rPr lang="es-ES" sz="2000" dirty="0"/>
              <a:t> )</a:t>
            </a:r>
          </a:p>
          <a:p>
            <a:endParaRPr lang="es-ES" sz="2000" dirty="0"/>
          </a:p>
          <a:p>
            <a:r>
              <a:rPr lang="es-ES" sz="2000" dirty="0" smtClean="0"/>
              <a:t>A-</a:t>
            </a:r>
            <a:r>
              <a:rPr lang="es-ES" sz="2000" dirty="0" err="1" smtClean="0"/>
              <a:t>ma</a:t>
            </a:r>
            <a:r>
              <a:rPr lang="es-ES" sz="2000" dirty="0" smtClean="0"/>
              <a:t>-</a:t>
            </a:r>
            <a:r>
              <a:rPr lang="es-ES" sz="2000" dirty="0" err="1" smtClean="0"/>
              <a:t>ne</a:t>
            </a:r>
            <a:r>
              <a:rPr lang="es-ES" sz="2000" dirty="0" smtClean="0"/>
              <a:t>-</a:t>
            </a:r>
            <a:r>
              <a:rPr lang="es-ES" sz="2000" dirty="0" err="1" smtClean="0"/>
              <a:t>cíaen</a:t>
            </a:r>
            <a:r>
              <a:rPr lang="es-ES" sz="2000" dirty="0" smtClean="0"/>
              <a:t>-las-pie-</a:t>
            </a:r>
            <a:r>
              <a:rPr lang="es-ES" sz="2000" dirty="0" err="1" smtClean="0"/>
              <a:t>dras</a:t>
            </a:r>
            <a:r>
              <a:rPr lang="es-ES" sz="2000" dirty="0" smtClean="0"/>
              <a:t> </a:t>
            </a:r>
            <a:r>
              <a:rPr lang="es-ES" sz="2000" dirty="0"/>
              <a:t>/ y,-</a:t>
            </a:r>
            <a:r>
              <a:rPr lang="es-ES" sz="2000" dirty="0" err="1"/>
              <a:t>co</a:t>
            </a:r>
            <a:r>
              <a:rPr lang="es-ES" sz="2000" dirty="0"/>
              <a:t>-</a:t>
            </a:r>
            <a:r>
              <a:rPr lang="es-ES" sz="2000" dirty="0" err="1"/>
              <a:t>mou</a:t>
            </a:r>
            <a:r>
              <a:rPr lang="es-ES" sz="2000" dirty="0"/>
              <a:t>-nao-</a:t>
            </a:r>
            <a:r>
              <a:rPr lang="es-ES" sz="2000" dirty="0" err="1"/>
              <a:t>ra</a:t>
            </a:r>
            <a:r>
              <a:rPr lang="es-ES" sz="2000" dirty="0"/>
              <a:t>-</a:t>
            </a:r>
            <a:r>
              <a:rPr lang="es-ES" sz="2000" dirty="0" err="1"/>
              <a:t>ción</a:t>
            </a:r>
            <a:r>
              <a:rPr lang="es-ES" sz="2000" dirty="0"/>
              <a:t>,- Ø		7+7 (6+1)</a:t>
            </a:r>
          </a:p>
          <a:p>
            <a:r>
              <a:rPr lang="es-ES" sz="2000" dirty="0"/>
              <a:t>	(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4,6</a:t>
            </a:r>
            <a:r>
              <a:rPr lang="es-ES" sz="2000" dirty="0"/>
              <a:t>: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yámbico</a:t>
            </a:r>
            <a:r>
              <a:rPr lang="es-ES" sz="2000" dirty="0"/>
              <a:t>/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3,6</a:t>
            </a:r>
            <a:r>
              <a:rPr lang="es-ES" sz="2000" dirty="0"/>
              <a:t>: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anapéstico</a:t>
            </a:r>
            <a:r>
              <a:rPr lang="es-ES" sz="2000" dirty="0"/>
              <a:t>)</a:t>
            </a:r>
          </a:p>
          <a:p>
            <a:endParaRPr lang="es-ES" sz="2000" dirty="0" smtClean="0"/>
          </a:p>
          <a:p>
            <a:r>
              <a:rPr lang="es-ES" sz="2000" dirty="0" smtClean="0"/>
              <a:t>sea-</a:t>
            </a:r>
            <a:r>
              <a:rPr lang="es-ES" sz="2000" dirty="0" err="1" smtClean="0"/>
              <a:t>bríael</a:t>
            </a:r>
            <a:r>
              <a:rPr lang="es-ES" sz="2000" dirty="0" smtClean="0"/>
              <a:t>-</a:t>
            </a:r>
            <a:r>
              <a:rPr lang="es-ES" sz="2000" dirty="0" err="1" smtClean="0"/>
              <a:t>bos</a:t>
            </a:r>
            <a:r>
              <a:rPr lang="es-ES" sz="2000" dirty="0" smtClean="0"/>
              <a:t>-que-so-</a:t>
            </a:r>
            <a:r>
              <a:rPr lang="es-ES" sz="2000" dirty="0" err="1" smtClean="0"/>
              <a:t>nám</a:t>
            </a:r>
            <a:r>
              <a:rPr lang="es-ES" sz="2000" dirty="0" smtClean="0"/>
              <a:t>-</a:t>
            </a:r>
            <a:r>
              <a:rPr lang="es-ES" sz="2000" dirty="0"/>
              <a:t>(bu)-lo, / y-sea-</a:t>
            </a:r>
            <a:r>
              <a:rPr lang="es-ES" sz="2000" dirty="0" err="1"/>
              <a:t>brí</a:t>
            </a:r>
            <a:r>
              <a:rPr lang="es-ES" sz="2000" dirty="0"/>
              <a:t>-a-tu-</a:t>
            </a:r>
            <a:r>
              <a:rPr lang="es-ES" sz="2000" dirty="0" err="1"/>
              <a:t>fo</a:t>
            </a:r>
            <a:r>
              <a:rPr lang="es-ES" sz="2000" dirty="0"/>
              <a:t>-</a:t>
            </a:r>
            <a:r>
              <a:rPr lang="es-ES" sz="2000" dirty="0" err="1"/>
              <a:t>sa</a:t>
            </a:r>
            <a:r>
              <a:rPr lang="es-ES" sz="2000" dirty="0"/>
              <a:t>. 		7 (8-1)+7</a:t>
            </a:r>
          </a:p>
          <a:p>
            <a:r>
              <a:rPr lang="es-ES" sz="2000" dirty="0"/>
              <a:t>	(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3,4,6</a:t>
            </a:r>
            <a:r>
              <a:rPr lang="es-ES" sz="2000" dirty="0"/>
              <a:t>: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anapéstico </a:t>
            </a:r>
            <a:r>
              <a:rPr lang="es-ES" sz="2000" dirty="0"/>
              <a:t>o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yámbico</a:t>
            </a:r>
            <a:r>
              <a:rPr lang="es-ES" sz="2000" dirty="0"/>
              <a:t>/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3,6</a:t>
            </a:r>
            <a:r>
              <a:rPr lang="es-ES" sz="2000" dirty="0"/>
              <a:t>: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anapéstico</a:t>
            </a:r>
            <a:r>
              <a:rPr lang="es-ES" sz="2000" dirty="0"/>
              <a:t>)</a:t>
            </a:r>
          </a:p>
          <a:p>
            <a:r>
              <a:rPr lang="es-ES" sz="2000" dirty="0" smtClean="0"/>
              <a:t>.</a:t>
            </a:r>
            <a:endParaRPr lang="es-ES" sz="2000" dirty="0"/>
          </a:p>
          <a:p>
            <a:endParaRPr lang="es-ES" sz="2000" dirty="0" smtClean="0"/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4. ANÁLISIS </a:t>
            </a:r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ACENTUAL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93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403927"/>
            <a:ext cx="9498242" cy="452622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 smtClean="0"/>
          </a:p>
          <a:p>
            <a:r>
              <a:rPr lang="es-ES" sz="2000" dirty="0" smtClean="0"/>
              <a:t>El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ritmo mayoritario es el yámbico, si bien en claro equilibrio con el anapéstico</a:t>
            </a:r>
            <a:r>
              <a:rPr lang="es-ES" sz="2000" dirty="0"/>
              <a:t>. </a:t>
            </a:r>
          </a:p>
          <a:p>
            <a:r>
              <a:rPr lang="es-ES" sz="2000" dirty="0"/>
              <a:t>Cabe señalar que es infrecuente que dos acentos recaigan en sílabas contiguas. Cuando lo hacen suele utilizarse como efecto estilístico. Es lo que sucede en los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primeros hemistiquios de los versos 1 y 4, acentuados en las sílabas 3,4, y 7. </a:t>
            </a:r>
            <a:r>
              <a:rPr lang="es-ES" sz="2000" dirty="0"/>
              <a:t>En el caso del primero de los versos es clara su intención de señal de estilo para resaltar el comienzo del poema. Uno de estos dos acentos contiguos sería señalado como </a:t>
            </a:r>
            <a:r>
              <a:rPr lang="es-ES" sz="2000" dirty="0" err="1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antirrítmico</a:t>
            </a:r>
            <a:r>
              <a:rPr lang="es-ES" sz="2000" dirty="0"/>
              <a:t>. En este caso es difícil decir cuál, ya que estamos en un poema no regular acentualmente. Lo mismo sucede con los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acentos </a:t>
            </a:r>
            <a:r>
              <a:rPr lang="es-ES" sz="2000" dirty="0" err="1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extrarrítmicos</a:t>
            </a:r>
            <a:r>
              <a:rPr lang="es-ES" sz="2000" dirty="0"/>
              <a:t>, se hace difícil decir cuáles ejercerían de </a:t>
            </a:r>
            <a:r>
              <a:rPr lang="es-ES" sz="2000" dirty="0" err="1"/>
              <a:t>extrarrítmicos</a:t>
            </a:r>
            <a:r>
              <a:rPr lang="es-ES" sz="2000" dirty="0"/>
              <a:t> cuando no es homogénea la acentuación. Quizás sea el verso 7, que termina con el hemistiquio “i-</a:t>
            </a:r>
            <a:r>
              <a:rPr lang="es-ES" sz="2000" dirty="0" err="1"/>
              <a:t>baen</a:t>
            </a:r>
            <a:r>
              <a:rPr lang="es-ES" sz="2000" dirty="0"/>
              <a:t>-</a:t>
            </a:r>
            <a:r>
              <a:rPr lang="es-ES" sz="2000" dirty="0" err="1"/>
              <a:t>rai</a:t>
            </a:r>
            <a:r>
              <a:rPr lang="es-ES" sz="2000" dirty="0"/>
              <a:t>-</a:t>
            </a:r>
            <a:r>
              <a:rPr lang="es-ES" sz="2000" dirty="0" err="1"/>
              <a:t>zan</a:t>
            </a:r>
            <a:r>
              <a:rPr lang="es-ES" sz="2000" dirty="0"/>
              <a:t>-</a:t>
            </a:r>
            <a:r>
              <a:rPr lang="es-ES" sz="2000" dirty="0" err="1"/>
              <a:t>doel</a:t>
            </a:r>
            <a:r>
              <a:rPr lang="es-ES" sz="2000" dirty="0"/>
              <a:t>-ha-do” en el que más fácil podamos decir que la sílaba primera (i), contiene un acento </a:t>
            </a:r>
            <a:r>
              <a:rPr lang="es-ES" sz="2000" dirty="0" err="1"/>
              <a:t>extrarrítmico</a:t>
            </a:r>
            <a:r>
              <a:rPr lang="es-ES" sz="2000" dirty="0"/>
              <a:t>, siendo entonces el hemistiquio yámbico y rítmicos los acentos en 4 y 6. 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4. ANÁLISIS </a:t>
            </a:r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ACENTUAL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99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403927"/>
            <a:ext cx="9498242" cy="452622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 smtClean="0"/>
          </a:p>
          <a:p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Predomina en este fragmento la </a:t>
            </a:r>
            <a:r>
              <a:rPr lang="es-ES" sz="2000" dirty="0" err="1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esticomitia</a:t>
            </a:r>
            <a:r>
              <a:rPr lang="es-ES" sz="2000" dirty="0"/>
              <a:t>, si bien encontramos algunos ejemplos de encabalgamiento y enlace.  El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encabalgamiento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versal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s-ES" sz="2000" dirty="0"/>
              <a:t> más claro en este fragmento del canto VI se dan entre los versos 1-2 (la ascensión / lenta). Es un encabalgamiento </a:t>
            </a:r>
            <a:r>
              <a:rPr lang="es-ES" sz="2000" dirty="0" err="1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sirremático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s-ES" sz="2000" dirty="0"/>
              <a:t>(según la clasificación de </a:t>
            </a:r>
            <a:r>
              <a:rPr lang="es-ES" sz="20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es-ES" sz="2000" dirty="0" err="1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Quilis</a:t>
            </a:r>
            <a:r>
              <a:rPr lang="es-ES" sz="20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1964) </a:t>
            </a:r>
            <a:r>
              <a:rPr lang="es-ES" sz="2000" dirty="0"/>
              <a:t>y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suave</a:t>
            </a:r>
            <a:r>
              <a:rPr lang="es-ES" sz="2000" dirty="0"/>
              <a:t>, que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separa un sustantivo de su adjetivo calificativo</a:t>
            </a:r>
            <a:r>
              <a:rPr lang="es-ES" sz="2000" dirty="0"/>
              <a:t> . </a:t>
            </a:r>
            <a:r>
              <a:rPr lang="es-ES" sz="20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No es casualidad que de nuevo se remarque estilísticamente, por medio del encabalgamiento el primer verso</a:t>
            </a:r>
            <a:r>
              <a:rPr lang="es-ES" sz="2000" dirty="0"/>
              <a:t>. También existe encabalgamiento,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que separa a un verbo de su suplemento</a:t>
            </a:r>
            <a:r>
              <a:rPr lang="es-ES" sz="2000" dirty="0"/>
              <a:t>, entre los versos 11-12: sin querer reparar / en la muerte sembrada. Es también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suave y </a:t>
            </a:r>
            <a:r>
              <a:rPr lang="es-ES" sz="2000" dirty="0" err="1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sirremático</a:t>
            </a:r>
            <a:r>
              <a:rPr lang="es-ES" sz="2000" dirty="0"/>
              <a:t>. Encontramos un número mayor de enlaces, llamados así por </a:t>
            </a:r>
            <a:r>
              <a:rPr lang="es-ES" sz="2000" dirty="0" err="1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Spang</a:t>
            </a:r>
            <a:r>
              <a:rPr lang="es-ES" sz="20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(1983), </a:t>
            </a:r>
            <a:r>
              <a:rPr lang="es-ES" sz="2000" dirty="0"/>
              <a:t> y que se dan entre sujeto + verbo y verbo + complemento directo, rompiendo también unos elementos con cierto grado de cohesión, pero que </a:t>
            </a:r>
            <a:r>
              <a:rPr lang="es-ES" sz="2000" dirty="0" err="1"/>
              <a:t>Quilis</a:t>
            </a:r>
            <a:r>
              <a:rPr lang="es-ES" sz="2000" dirty="0"/>
              <a:t> no consideraba como </a:t>
            </a:r>
            <a:r>
              <a:rPr lang="es-ES" sz="2000" dirty="0" err="1"/>
              <a:t>sirremas</a:t>
            </a:r>
            <a:r>
              <a:rPr lang="es-ES" sz="2000" dirty="0"/>
              <a:t>. En este caso son: eran muy felices / ese otoño las Horas (vv.8-9; subían a besar / la boca de la cueva (vv.9-10</a:t>
            </a:r>
            <a:r>
              <a:rPr lang="es-ES" sz="2000" dirty="0" smtClean="0"/>
              <a:t>).</a:t>
            </a:r>
            <a:endParaRPr lang="es-ES" sz="2000" dirty="0"/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5. ANÁLISIS </a:t>
            </a:r>
            <a:r>
              <a:rPr lang="es-E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DE LA PAUSA Y EL ENCABALGAMIENTO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74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403927"/>
            <a:ext cx="9498242" cy="452622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 smtClean="0"/>
          </a:p>
          <a:p>
            <a:r>
              <a:rPr lang="es-ES" sz="2000" dirty="0"/>
              <a:t>Solamente encontramos dos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encabalgamientos internos </a:t>
            </a:r>
            <a:r>
              <a:rPr lang="es-ES" sz="2000" dirty="0"/>
              <a:t> entre los hemistiquios de un mismo alejandrino (versos 2 y 5), que separan en los dos casos un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sustantivo de su adjetivo, siendo por tanto </a:t>
            </a:r>
            <a:r>
              <a:rPr lang="es-ES" sz="2000" dirty="0" err="1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sirremáticos</a:t>
            </a:r>
            <a:r>
              <a:rPr lang="es-ES" sz="2000" dirty="0"/>
              <a:t>. Son además de carácter </a:t>
            </a:r>
            <a:r>
              <a:rPr lang="es-ES" sz="20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suave</a:t>
            </a:r>
            <a:r>
              <a:rPr lang="es-ES" sz="2000" dirty="0"/>
              <a:t>. Sus valores </a:t>
            </a:r>
            <a:r>
              <a:rPr lang="es-ES" sz="20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estilísticos son mucho más amortiguados que en el caso de los encabalgamientos versales. El dislocamiento entre ritmo métrico y ritmo de frase que supone el encabalgamiento, para darse tiene que ser claramente perceptible, y la percepción queda muy aminorada auditiva y visualmente en el caso del encabalgamiento medial.  </a:t>
            </a:r>
          </a:p>
          <a:p>
            <a:r>
              <a:rPr lang="es-ES" sz="20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La característica que resulta más llamativa de estos encabalgamientos sustantivo + adjetivo que hemos visto es la de poner el foco en el sustantivo que aparece a final de verso o de hemistiquio, dotándole de mayor entidad semántica dentro del sintagma. También ponen de relevancia el adjetivo que queda desplazado a la siguiente unidad rítmica. 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5. ANÁLISIS </a:t>
            </a:r>
            <a:r>
              <a:rPr lang="es-E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DE LA PAUSA Y EL ENCABALGAMIENTO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11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403927"/>
            <a:ext cx="9498242" cy="452622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 smtClean="0"/>
          </a:p>
          <a:p>
            <a:r>
              <a:rPr lang="es-ES" sz="2000" dirty="0" smtClean="0"/>
              <a:t>El </a:t>
            </a:r>
            <a:r>
              <a:rPr lang="es-ES" sz="2000" dirty="0"/>
              <a:t>análisis métrico de este pequeño fragmento revela muchas de las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claves compositivas del poema y de este libro</a:t>
            </a:r>
            <a:r>
              <a:rPr lang="es-ES" sz="2000" dirty="0"/>
              <a:t>, </a:t>
            </a:r>
            <a:r>
              <a:rPr lang="es-ES" sz="2000" i="1" dirty="0"/>
              <a:t>Noche más allá de la noche</a:t>
            </a:r>
            <a:r>
              <a:rPr lang="es-ES" sz="2000" dirty="0"/>
              <a:t>, tan relevante para la trayectoria poética del autor. 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6</a:t>
            </a:r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CONCLUSIONES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307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403927"/>
            <a:ext cx="9498242" cy="452622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/>
              <a:t>Colinas, A. (1982). </a:t>
            </a:r>
            <a:r>
              <a:rPr lang="es-ES" sz="2000" i="1" dirty="0"/>
              <a:t>Noche más allá de la noche</a:t>
            </a:r>
            <a:r>
              <a:rPr lang="es-ES" sz="2000" dirty="0"/>
              <a:t>. Madrid: Visor.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/>
              <a:t>Domínguez Caparrós, J. (2000). </a:t>
            </a:r>
            <a:r>
              <a:rPr lang="es-ES" sz="2000" i="1" dirty="0"/>
              <a:t>Métrica española</a:t>
            </a:r>
            <a:r>
              <a:rPr lang="es-ES" sz="2000" dirty="0"/>
              <a:t>. Madrid: Síntesis.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err="1"/>
              <a:t>Quilis</a:t>
            </a:r>
            <a:r>
              <a:rPr lang="es-ES" sz="2000" dirty="0"/>
              <a:t>, A. (1964). </a:t>
            </a:r>
            <a:r>
              <a:rPr lang="es-ES" sz="2000" i="1" dirty="0"/>
              <a:t>Estructura del encabalgamiento en la métrica española</a:t>
            </a:r>
            <a:r>
              <a:rPr lang="es-ES" sz="2000" dirty="0"/>
              <a:t>. Consejo Superior de Investigaciones Científicas, patronato“ Menéndez y Pelayo,” Instituto“ Miguel de Cervantes,.”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err="1"/>
              <a:t>Spang</a:t>
            </a:r>
            <a:r>
              <a:rPr lang="es-ES" sz="2000" dirty="0"/>
              <a:t>, K. (1983). </a:t>
            </a:r>
            <a:r>
              <a:rPr lang="es-ES" sz="2000" i="1" dirty="0"/>
              <a:t>Ritmo y versificación: teoría y práctica del análisis métrico y rítmico</a:t>
            </a:r>
            <a:r>
              <a:rPr lang="es-ES" sz="2000" dirty="0"/>
              <a:t>. Murcia: Universidad de Murcia.</a:t>
            </a:r>
          </a:p>
          <a:p>
            <a:endParaRPr lang="es-ES" sz="2000" dirty="0"/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BIBLIOGRAFÍA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733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681654"/>
            <a:ext cx="9498242" cy="4248499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chemeClr val="tx1">
                  <a:lumMod val="50000"/>
                  <a:lumOff val="50000"/>
                </a:schemeClr>
              </a:buClr>
              <a:buSzPct val="90000"/>
              <a:buFont typeface="Wingdings" charset="2"/>
              <a:buChar char="§"/>
            </a:pPr>
            <a:endParaRPr lang="es-ES_tradnl" sz="2000" dirty="0"/>
          </a:p>
        </p:txBody>
      </p:sp>
      <p:sp>
        <p:nvSpPr>
          <p:cNvPr id="9" name="Rectángulo 8"/>
          <p:cNvSpPr/>
          <p:nvPr/>
        </p:nvSpPr>
        <p:spPr>
          <a:xfrm>
            <a:off x="4953000" y="2545745"/>
            <a:ext cx="63162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000" b="1" dirty="0" smtClean="0">
                <a:latin typeface="+mj-lt"/>
              </a:rPr>
              <a:t>Clara I. Martínez Cantón</a:t>
            </a:r>
          </a:p>
          <a:p>
            <a:r>
              <a:rPr lang="es-ES_tradnl" sz="3000" b="1" dirty="0" smtClean="0">
                <a:latin typeface="+mj-lt"/>
              </a:rPr>
              <a:t>cimartinez@flog.uned.es</a:t>
            </a:r>
            <a:endParaRPr lang="es-ES_tradnl" sz="3000" b="1" dirty="0">
              <a:latin typeface="+mj-lt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746454" y="1080314"/>
            <a:ext cx="8229600" cy="19732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es-ES" sz="2600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700" b="92900" l="14300" r="85600">
                        <a14:foregroundMark x1="33300" y1="72100" x2="33300" y2="72100"/>
                        <a14:foregroundMark x1="33300" y1="72100" x2="33300" y2="721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 bwMode="auto">
          <a:xfrm>
            <a:off x="-1450379" y="112324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110731" y="5653154"/>
            <a:ext cx="915853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+mj-lt"/>
              </a:rPr>
              <a:t>http://evi.linhd.uned.es/projects/claramartinezcanton</a:t>
            </a:r>
          </a:p>
        </p:txBody>
      </p:sp>
    </p:spTree>
    <p:extLst>
      <p:ext uri="{BB962C8B-B14F-4D97-AF65-F5344CB8AC3E}">
        <p14:creationId xmlns:p14="http://schemas.microsoft.com/office/powerpoint/2010/main" val="116553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1524000" y="4072686"/>
            <a:ext cx="9144000" cy="79487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 smtClean="0"/>
              <a:t>SOBRE UN COMENTARIO </a:t>
            </a:r>
            <a:r>
              <a:rPr lang="es-ES_tradnl" dirty="0" smtClean="0"/>
              <a:t>A </a:t>
            </a:r>
            <a:r>
              <a:rPr lang="es-ES_tradnl" dirty="0" smtClean="0"/>
              <a:t>LOS VERSOS </a:t>
            </a:r>
            <a:r>
              <a:rPr lang="es-ES_tradnl" dirty="0" smtClean="0"/>
              <a:t>1-12 DEL CANTO VI DE </a:t>
            </a:r>
            <a:r>
              <a:rPr lang="es-ES_tradnl" i="1" dirty="0" smtClean="0"/>
              <a:t>NOCHE MÁS A LLÁ DE LA NOCHE</a:t>
            </a:r>
            <a:r>
              <a:rPr lang="es-ES_tradnl" dirty="0"/>
              <a:t> (1982</a:t>
            </a:r>
            <a:r>
              <a:rPr lang="es-ES_tradnl" dirty="0" smtClean="0"/>
              <a:t>) DE </a:t>
            </a:r>
            <a:r>
              <a:rPr lang="es-ES_tradnl" dirty="0"/>
              <a:t>ANTONIO COLINAS</a:t>
            </a:r>
            <a:endParaRPr lang="es-ES_tradnl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524000" y="2071688"/>
            <a:ext cx="9144000" cy="18145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percu" charset="0"/>
                <a:ea typeface="Apercu" charset="0"/>
                <a:cs typeface="Apercu" charset="0"/>
              </a:defRPr>
            </a:lvl1pPr>
          </a:lstStyle>
          <a:p>
            <a:r>
              <a:rPr lang="es-ES_tradnl" sz="6000" dirty="0" smtClean="0">
                <a:latin typeface="+mj-lt"/>
                <a:ea typeface="Franklin Gothic Book" charset="0"/>
                <a:cs typeface="Franklin Gothic Book" charset="0"/>
              </a:rPr>
              <a:t>Comentando un </a:t>
            </a:r>
            <a:r>
              <a:rPr lang="es-ES_tradnl" sz="6000" dirty="0" smtClean="0">
                <a:latin typeface="+mj-lt"/>
                <a:ea typeface="Franklin Gothic Book" charset="0"/>
                <a:cs typeface="Franklin Gothic Book" charset="0"/>
              </a:rPr>
              <a:t>comentario métrico</a:t>
            </a:r>
            <a:endParaRPr lang="es-ES_tradnl" sz="6000" dirty="0">
              <a:latin typeface="+mj-lt"/>
              <a:ea typeface="Franklin Gothic Book" charset="0"/>
              <a:cs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6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726046"/>
            <a:ext cx="9498242" cy="4204107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es-ES" sz="2000" dirty="0" smtClean="0"/>
          </a:p>
          <a:p>
            <a:r>
              <a:rPr lang="es-ES" sz="2000" dirty="0"/>
              <a:t>¿Recordáis aún los muertos? ¿Recuerdas la ascensión</a:t>
            </a:r>
          </a:p>
          <a:p>
            <a:r>
              <a:rPr lang="es-ES" sz="2000" dirty="0"/>
              <a:t>lenta hasta la caverna perdida de la diosa? </a:t>
            </a:r>
          </a:p>
          <a:p>
            <a:r>
              <a:rPr lang="es-ES" sz="2000" dirty="0"/>
              <a:t>Amanecía en las piedras y, como una oración, </a:t>
            </a:r>
          </a:p>
          <a:p>
            <a:r>
              <a:rPr lang="es-ES" sz="2000" dirty="0"/>
              <a:t>se abría el bosque sonámbulo, y se abría tu fosa. </a:t>
            </a:r>
          </a:p>
          <a:p>
            <a:r>
              <a:rPr lang="es-ES" sz="2000" dirty="0"/>
              <a:t>Subir hacia la luz negra de lo sagrado,				5</a:t>
            </a:r>
          </a:p>
          <a:p>
            <a:r>
              <a:rPr lang="es-ES" sz="2000" dirty="0"/>
              <a:t> escarbar las cenizas, arrancar las raíces </a:t>
            </a:r>
          </a:p>
          <a:p>
            <a:r>
              <a:rPr lang="es-ES" sz="2000" dirty="0"/>
              <a:t>cuando en tu propio cuerpo iba enraizando el hado</a:t>
            </a:r>
          </a:p>
          <a:p>
            <a:r>
              <a:rPr lang="es-ES" sz="2000" dirty="0"/>
              <a:t>el temor y el tumor. Mas eran muy felices</a:t>
            </a:r>
          </a:p>
          <a:p>
            <a:r>
              <a:rPr lang="es-ES" sz="2000" dirty="0"/>
              <a:t>ese otoño las Horas; subían a besar</a:t>
            </a:r>
          </a:p>
          <a:p>
            <a:r>
              <a:rPr lang="es-ES" sz="2000" dirty="0"/>
              <a:t>la boca de la cueva, derramaban la vida				10</a:t>
            </a:r>
          </a:p>
          <a:p>
            <a:r>
              <a:rPr lang="es-ES" sz="2000" dirty="0"/>
              <a:t>entre la mar y el monte, sin querer reparar</a:t>
            </a:r>
          </a:p>
          <a:p>
            <a:r>
              <a:rPr lang="es-ES" sz="2000" dirty="0"/>
              <a:t>en la muerte sembrada en una antigua herida.</a:t>
            </a:r>
          </a:p>
          <a:p>
            <a:r>
              <a:rPr lang="es-ES" sz="2000" dirty="0"/>
              <a:t>[…]</a:t>
            </a:r>
          </a:p>
          <a:p>
            <a:pPr fontAlgn="base"/>
            <a:endParaRPr lang="es-ES" sz="2000" dirty="0"/>
          </a:p>
          <a:p>
            <a:pPr fontAlgn="base"/>
            <a:r>
              <a:rPr lang="es-ES" sz="2000" dirty="0" smtClean="0"/>
              <a:t>			</a:t>
            </a:r>
            <a:endParaRPr lang="es-ES" sz="2000" dirty="0"/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CANTO VI DE </a:t>
            </a:r>
            <a:r>
              <a:rPr lang="es-ES" sz="3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NOCHE MÁS </a:t>
            </a:r>
            <a:r>
              <a:rPr lang="es-ES" sz="3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ALLÁ </a:t>
            </a:r>
            <a:r>
              <a:rPr lang="es-ES" sz="3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DE LA NOCHE </a:t>
            </a:r>
            <a:endParaRPr lang="es-ES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s-ES_tradnl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Antonio Colinas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151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858982" y="1264381"/>
            <a:ext cx="9981657" cy="5117945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s-ES" sz="2000" dirty="0" smtClean="0">
                <a:solidFill>
                  <a:srgbClr val="FF0000"/>
                </a:solidFill>
              </a:rPr>
              <a:t>CONTEXTUALIZACIÓN POETA Y ÉPOCA</a:t>
            </a:r>
          </a:p>
          <a:p>
            <a:pPr fontAlgn="base"/>
            <a:endParaRPr lang="es-ES" sz="2000" dirty="0" smtClean="0">
              <a:solidFill>
                <a:srgbClr val="FF0000"/>
              </a:solidFill>
            </a:endParaRPr>
          </a:p>
          <a:p>
            <a:pPr fontAlgn="base"/>
            <a:r>
              <a:rPr lang="es-ES" sz="2000" dirty="0" smtClean="0"/>
              <a:t>Este </a:t>
            </a:r>
            <a:r>
              <a:rPr lang="es-ES" sz="2000" dirty="0"/>
              <a:t>poema es el comienzo del sexto canto de </a:t>
            </a:r>
            <a:r>
              <a:rPr lang="es-ES" sz="2000" i="1" dirty="0"/>
              <a:t>Noche más allá de la noche</a:t>
            </a:r>
            <a:r>
              <a:rPr lang="es-ES" sz="2000" dirty="0"/>
              <a:t>, poemario de Antonio Colinas, cuya primera edición fue publicada en 1982 (Colinas, 1982). Se trata de un poeta de la llamada generación del 68, posterior a los poetas que realizaban poesía social, y que se caracteriza, entre otras cosas, por una apertura más internacional en los temas y un </a:t>
            </a:r>
            <a:r>
              <a:rPr lang="es-ES" sz="2000" dirty="0" err="1"/>
              <a:t>culturalismo</a:t>
            </a:r>
            <a:r>
              <a:rPr lang="es-ES" sz="2000" dirty="0"/>
              <a:t> marcado. No destaca ningún uso especialmente innovador en la métrica de estos poetas</a:t>
            </a:r>
            <a:r>
              <a:rPr lang="es-ES" sz="2000" dirty="0" smtClean="0"/>
              <a:t>.</a:t>
            </a:r>
          </a:p>
          <a:p>
            <a:pPr fontAlgn="base"/>
            <a:endParaRPr lang="es-ES" sz="2000" dirty="0"/>
          </a:p>
          <a:p>
            <a:pPr fontAlgn="base"/>
            <a:r>
              <a:rPr lang="es-ES" sz="2000" dirty="0" smtClean="0">
                <a:solidFill>
                  <a:srgbClr val="FF0000"/>
                </a:solidFill>
              </a:rPr>
              <a:t>CONTEXTUALIZACIÓN POEMARIO Y POEMA</a:t>
            </a:r>
          </a:p>
          <a:p>
            <a:pPr fontAlgn="base"/>
            <a:endParaRPr lang="es-ES" sz="2000" dirty="0" smtClean="0">
              <a:solidFill>
                <a:srgbClr val="FF0000"/>
              </a:solidFill>
            </a:endParaRPr>
          </a:p>
          <a:p>
            <a:pPr fontAlgn="base"/>
            <a:r>
              <a:rPr lang="es-ES" sz="2000" dirty="0"/>
              <a:t>Antes de comenzar propiamente el comentario conviene hacer referencia al libro que lo contiene. Lo componen treinta y cinco cantos sin título, solamente precedidos por números romanos y un Post-scriptum. Cada uno de ellos se compone de 28 alejandrinos, excepto el Post-scriptum que cuenta tan solo con veinte, sumando entre todos ellos el número, no casual, de mil versos. </a:t>
            </a:r>
          </a:p>
          <a:p>
            <a:pPr fontAlgn="base"/>
            <a:endParaRPr lang="es-ES" sz="2000" dirty="0">
              <a:solidFill>
                <a:srgbClr val="FF0000"/>
              </a:solidFill>
            </a:endParaRPr>
          </a:p>
          <a:p>
            <a:pPr fontAlgn="base"/>
            <a:r>
              <a:rPr lang="es-ES" sz="2000" dirty="0" smtClean="0"/>
              <a:t>			</a:t>
            </a:r>
            <a:endParaRPr lang="es-ES" sz="2000" dirty="0"/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1. INTRODUCCIÓN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436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264382"/>
            <a:ext cx="9498242" cy="4665772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es-ES" sz="2000" dirty="0" smtClean="0"/>
          </a:p>
          <a:p>
            <a:pPr fontAlgn="base"/>
            <a:r>
              <a:rPr lang="es-ES" sz="2000" dirty="0" smtClean="0">
                <a:solidFill>
                  <a:srgbClr val="FF0000"/>
                </a:solidFill>
              </a:rPr>
              <a:t>REGULARIDAD DEL POEMA Y TIPOS DE VERSOS QUE LO COMPONEN</a:t>
            </a:r>
          </a:p>
          <a:p>
            <a:pPr fontAlgn="base"/>
            <a:endParaRPr lang="es-ES" sz="2000" dirty="0" smtClean="0"/>
          </a:p>
          <a:p>
            <a:r>
              <a:rPr lang="es-ES" sz="2000" dirty="0"/>
              <a:t>Como ya hemos indicado, el canto VI, al igual que los otros treinta y cuatro que conforman el libro, se compone de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veintiocho versos alejandrinos</a:t>
            </a:r>
            <a:r>
              <a:rPr lang="es-ES" sz="2000" dirty="0"/>
              <a:t>, configurándose, por tanto, como un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poema regular</a:t>
            </a:r>
            <a:r>
              <a:rPr lang="es-ES" sz="2000" dirty="0"/>
              <a:t> . Es comprobable en el fragmento que nos ocupa y cuya escansión pasamos a realizar de manera pormenorizada:</a:t>
            </a:r>
          </a:p>
          <a:p>
            <a:pPr fontAlgn="base"/>
            <a:endParaRPr lang="es-ES" sz="2000" dirty="0"/>
          </a:p>
          <a:p>
            <a:pPr fontAlgn="base"/>
            <a:r>
              <a:rPr lang="es-ES" sz="2000" dirty="0" smtClean="0"/>
              <a:t>			</a:t>
            </a:r>
            <a:endParaRPr lang="es-ES" sz="2000" dirty="0"/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2. ESCANSIÓN SILÁBICA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06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264382"/>
            <a:ext cx="9498242" cy="4665772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Re-</a:t>
            </a:r>
            <a:r>
              <a:rPr lang="es-ES" sz="2000" dirty="0" err="1"/>
              <a:t>cor</a:t>
            </a:r>
            <a:r>
              <a:rPr lang="es-ES" sz="2000" dirty="0"/>
              <a:t>-</a:t>
            </a:r>
            <a:r>
              <a:rPr lang="es-ES" sz="2000" dirty="0" err="1"/>
              <a:t>dáis</a:t>
            </a:r>
            <a:r>
              <a:rPr lang="es-ES" sz="2000" dirty="0"/>
              <a:t>-aún-los-muer-tos? / ¿Re-</a:t>
            </a:r>
            <a:r>
              <a:rPr lang="es-ES" sz="2000" dirty="0" err="1"/>
              <a:t>cuer</a:t>
            </a:r>
            <a:r>
              <a:rPr lang="es-ES" sz="2000" dirty="0"/>
              <a:t>-das-</a:t>
            </a:r>
            <a:r>
              <a:rPr lang="es-ES" sz="2000" dirty="0" err="1"/>
              <a:t>laas</a:t>
            </a:r>
            <a:r>
              <a:rPr lang="es-ES" sz="2000" dirty="0"/>
              <a:t>-</a:t>
            </a:r>
            <a:r>
              <a:rPr lang="es-ES" sz="2000" dirty="0" err="1"/>
              <a:t>cen-sión</a:t>
            </a:r>
            <a:r>
              <a:rPr lang="es-ES" sz="2000" dirty="0"/>
              <a:t> 	</a:t>
            </a:r>
            <a:r>
              <a:rPr lang="es-ES" sz="2000" dirty="0" smtClean="0"/>
              <a:t>7+7</a:t>
            </a:r>
          </a:p>
          <a:p>
            <a:endParaRPr lang="es-ES" sz="2000" dirty="0"/>
          </a:p>
          <a:p>
            <a:r>
              <a:rPr lang="es-ES" sz="2000" dirty="0" err="1"/>
              <a:t>len</a:t>
            </a:r>
            <a:r>
              <a:rPr lang="es-ES" sz="2000" dirty="0"/>
              <a:t>-tahas-</a:t>
            </a:r>
            <a:r>
              <a:rPr lang="es-ES" sz="2000" dirty="0" err="1"/>
              <a:t>ta</a:t>
            </a:r>
            <a:r>
              <a:rPr lang="es-ES" sz="2000" dirty="0"/>
              <a:t>-la-</a:t>
            </a:r>
            <a:r>
              <a:rPr lang="es-ES" sz="2000" dirty="0" err="1"/>
              <a:t>ca</a:t>
            </a:r>
            <a:r>
              <a:rPr lang="es-ES" sz="2000" dirty="0"/>
              <a:t>-ver-na /  per-di-da-de-la-dio-</a:t>
            </a:r>
            <a:r>
              <a:rPr lang="es-ES" sz="2000" dirty="0" err="1"/>
              <a:t>sa</a:t>
            </a:r>
            <a:r>
              <a:rPr lang="es-ES" sz="2000" dirty="0"/>
              <a:t>? 			</a:t>
            </a:r>
            <a:r>
              <a:rPr lang="es-ES" sz="2000" dirty="0" smtClean="0"/>
              <a:t>7+7</a:t>
            </a:r>
          </a:p>
          <a:p>
            <a:endParaRPr lang="es-ES" sz="2000" dirty="0"/>
          </a:p>
          <a:p>
            <a:r>
              <a:rPr lang="es-ES" sz="2000" dirty="0"/>
              <a:t>A-</a:t>
            </a:r>
            <a:r>
              <a:rPr lang="es-ES" sz="2000" dirty="0" err="1"/>
              <a:t>ma</a:t>
            </a:r>
            <a:r>
              <a:rPr lang="es-ES" sz="2000" dirty="0"/>
              <a:t>-</a:t>
            </a:r>
            <a:r>
              <a:rPr lang="es-ES" sz="2000" dirty="0" err="1"/>
              <a:t>ne</a:t>
            </a:r>
            <a:r>
              <a:rPr lang="es-ES" sz="2000" dirty="0"/>
              <a:t>-</a:t>
            </a:r>
            <a:r>
              <a:rPr lang="es-ES" sz="2000" dirty="0" err="1"/>
              <a:t>cíaen</a:t>
            </a:r>
            <a:r>
              <a:rPr lang="es-ES" sz="2000" dirty="0"/>
              <a:t>-las-pie-</a:t>
            </a:r>
            <a:r>
              <a:rPr lang="es-ES" sz="2000" dirty="0" err="1"/>
              <a:t>dras</a:t>
            </a:r>
            <a:r>
              <a:rPr lang="es-ES" sz="2000" dirty="0"/>
              <a:t> / y,-</a:t>
            </a:r>
            <a:r>
              <a:rPr lang="es-ES" sz="2000" dirty="0" err="1"/>
              <a:t>co</a:t>
            </a:r>
            <a:r>
              <a:rPr lang="es-ES" sz="2000" dirty="0"/>
              <a:t>-</a:t>
            </a:r>
            <a:r>
              <a:rPr lang="es-ES" sz="2000" dirty="0" err="1"/>
              <a:t>mou</a:t>
            </a:r>
            <a:r>
              <a:rPr lang="es-ES" sz="2000" dirty="0"/>
              <a:t>-nao-</a:t>
            </a:r>
            <a:r>
              <a:rPr lang="es-ES" sz="2000" dirty="0" err="1"/>
              <a:t>ra</a:t>
            </a:r>
            <a:r>
              <a:rPr lang="es-ES" sz="2000" dirty="0"/>
              <a:t>-</a:t>
            </a:r>
            <a:r>
              <a:rPr lang="es-ES" sz="2000" dirty="0" err="1"/>
              <a:t>ción</a:t>
            </a:r>
            <a:r>
              <a:rPr lang="es-ES" sz="2000" dirty="0"/>
              <a:t>,- Ø 		7+7 (6+1</a:t>
            </a:r>
            <a:r>
              <a:rPr lang="es-ES" sz="2000" dirty="0" smtClean="0"/>
              <a:t>)</a:t>
            </a:r>
          </a:p>
          <a:p>
            <a:endParaRPr lang="es-ES" sz="2000" dirty="0"/>
          </a:p>
          <a:p>
            <a:r>
              <a:rPr lang="es-ES" sz="2000" dirty="0"/>
              <a:t>sea-</a:t>
            </a:r>
            <a:r>
              <a:rPr lang="es-ES" sz="2000" dirty="0" err="1"/>
              <a:t>bríael</a:t>
            </a:r>
            <a:r>
              <a:rPr lang="es-ES" sz="2000" dirty="0"/>
              <a:t>-</a:t>
            </a:r>
            <a:r>
              <a:rPr lang="es-ES" sz="2000" dirty="0" err="1"/>
              <a:t>bos</a:t>
            </a:r>
            <a:r>
              <a:rPr lang="es-ES" sz="2000" dirty="0"/>
              <a:t>-que-so-</a:t>
            </a:r>
            <a:r>
              <a:rPr lang="es-ES" sz="2000" dirty="0" err="1"/>
              <a:t>nám</a:t>
            </a:r>
            <a:r>
              <a:rPr lang="es-ES" sz="2000" dirty="0"/>
              <a:t>-(bu)- lo, / y-sea-</a:t>
            </a:r>
            <a:r>
              <a:rPr lang="es-ES" sz="2000" dirty="0" err="1"/>
              <a:t>brí</a:t>
            </a:r>
            <a:r>
              <a:rPr lang="es-ES" sz="2000" dirty="0"/>
              <a:t>-a-tu-</a:t>
            </a:r>
            <a:r>
              <a:rPr lang="es-ES" sz="2000" dirty="0" err="1"/>
              <a:t>fo</a:t>
            </a:r>
            <a:r>
              <a:rPr lang="es-ES" sz="2000" dirty="0"/>
              <a:t>-</a:t>
            </a:r>
            <a:r>
              <a:rPr lang="es-ES" sz="2000" dirty="0" err="1"/>
              <a:t>sa</a:t>
            </a:r>
            <a:r>
              <a:rPr lang="es-ES" sz="2000" dirty="0"/>
              <a:t>. 		7 (8-1)+</a:t>
            </a:r>
            <a:r>
              <a:rPr lang="es-ES" sz="2000" dirty="0" smtClean="0"/>
              <a:t>7</a:t>
            </a:r>
          </a:p>
          <a:p>
            <a:endParaRPr lang="es-ES" sz="2000" dirty="0"/>
          </a:p>
          <a:p>
            <a:r>
              <a:rPr lang="es-ES" sz="2000" dirty="0"/>
              <a:t>Su-</a:t>
            </a:r>
            <a:r>
              <a:rPr lang="es-ES" sz="2000" dirty="0" err="1"/>
              <a:t>bir</a:t>
            </a:r>
            <a:r>
              <a:rPr lang="es-ES" sz="2000" dirty="0"/>
              <a:t>-ha-</a:t>
            </a:r>
            <a:r>
              <a:rPr lang="es-ES" sz="2000" dirty="0" err="1"/>
              <a:t>cia</a:t>
            </a:r>
            <a:r>
              <a:rPr lang="es-ES" sz="2000" dirty="0"/>
              <a:t>-la-luz-Ø / </a:t>
            </a:r>
            <a:r>
              <a:rPr lang="es-ES" sz="2000" dirty="0" err="1"/>
              <a:t>ne</a:t>
            </a:r>
            <a:r>
              <a:rPr lang="es-ES" sz="2000" dirty="0"/>
              <a:t>-</a:t>
            </a:r>
            <a:r>
              <a:rPr lang="es-ES" sz="2000" dirty="0" err="1"/>
              <a:t>gra</a:t>
            </a:r>
            <a:r>
              <a:rPr lang="es-ES" sz="2000" dirty="0"/>
              <a:t>-de-lo-</a:t>
            </a:r>
            <a:r>
              <a:rPr lang="es-ES" sz="2000" dirty="0" err="1"/>
              <a:t>sa</a:t>
            </a:r>
            <a:r>
              <a:rPr lang="es-ES" sz="2000" dirty="0"/>
              <a:t>-</a:t>
            </a:r>
            <a:r>
              <a:rPr lang="es-ES" sz="2000" dirty="0" err="1"/>
              <a:t>gra</a:t>
            </a:r>
            <a:r>
              <a:rPr lang="es-ES" sz="2000" dirty="0"/>
              <a:t>-do,			7 (6+1)+ </a:t>
            </a:r>
            <a:r>
              <a:rPr lang="es-ES" sz="2000" dirty="0" smtClean="0"/>
              <a:t>7</a:t>
            </a:r>
          </a:p>
          <a:p>
            <a:endParaRPr lang="es-ES" sz="2000" dirty="0"/>
          </a:p>
          <a:p>
            <a:r>
              <a:rPr lang="es-ES" sz="2000" dirty="0" smtClean="0">
                <a:solidFill>
                  <a:srgbClr val="FF0000"/>
                </a:solidFill>
              </a:rPr>
              <a:t>Separar visiblemente en sílabas métricas</a:t>
            </a:r>
            <a:r>
              <a:rPr lang="es-ES" sz="2000" dirty="0" smtClean="0"/>
              <a:t> </a:t>
            </a:r>
            <a:endParaRPr lang="es-ES" sz="2000" dirty="0"/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2. ESCANSIÓN SILÁBICA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77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264382"/>
            <a:ext cx="9498242" cy="4665772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 smtClean="0"/>
          </a:p>
          <a:p>
            <a:endParaRPr lang="es-ES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Re-</a:t>
            </a:r>
            <a:r>
              <a:rPr lang="es-ES" sz="2000" dirty="0" err="1"/>
              <a:t>cor</a:t>
            </a:r>
            <a:r>
              <a:rPr lang="es-ES" sz="2000" dirty="0"/>
              <a:t>-</a:t>
            </a:r>
            <a:r>
              <a:rPr lang="es-ES" sz="2000" dirty="0" err="1"/>
              <a:t>dáis</a:t>
            </a:r>
            <a:r>
              <a:rPr lang="es-ES" sz="2000" dirty="0"/>
              <a:t>-aún-los-muer-tos?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/ </a:t>
            </a:r>
            <a:r>
              <a:rPr lang="es-ES" sz="2000" dirty="0"/>
              <a:t>¿Re-</a:t>
            </a:r>
            <a:r>
              <a:rPr lang="es-ES" sz="2000" dirty="0" err="1"/>
              <a:t>cuer</a:t>
            </a:r>
            <a:r>
              <a:rPr lang="es-ES" sz="2000" dirty="0"/>
              <a:t>-das-</a:t>
            </a:r>
            <a:r>
              <a:rPr lang="es-ES" sz="2000" dirty="0" err="1"/>
              <a:t>laas</a:t>
            </a:r>
            <a:r>
              <a:rPr lang="es-ES" sz="2000" dirty="0"/>
              <a:t>-</a:t>
            </a:r>
            <a:r>
              <a:rPr lang="es-ES" sz="2000" dirty="0" err="1"/>
              <a:t>cen-sión</a:t>
            </a:r>
            <a:r>
              <a:rPr lang="es-ES" sz="2000" dirty="0"/>
              <a:t> 	</a:t>
            </a:r>
            <a:r>
              <a:rPr lang="es-ES" sz="20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7+7</a:t>
            </a:r>
          </a:p>
          <a:p>
            <a:endParaRPr lang="es-ES" sz="2000" dirty="0"/>
          </a:p>
          <a:p>
            <a:r>
              <a:rPr lang="es-ES" sz="2000" dirty="0" err="1"/>
              <a:t>len</a:t>
            </a:r>
            <a:r>
              <a:rPr lang="es-ES" sz="2000" dirty="0"/>
              <a:t>-tahas-</a:t>
            </a:r>
            <a:r>
              <a:rPr lang="es-ES" sz="2000" dirty="0" err="1"/>
              <a:t>ta</a:t>
            </a:r>
            <a:r>
              <a:rPr lang="es-ES" sz="2000" dirty="0"/>
              <a:t>-la-</a:t>
            </a:r>
            <a:r>
              <a:rPr lang="es-ES" sz="2000" dirty="0" err="1"/>
              <a:t>ca</a:t>
            </a:r>
            <a:r>
              <a:rPr lang="es-ES" sz="2000" dirty="0"/>
              <a:t>-ver-na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/</a:t>
            </a:r>
            <a:r>
              <a:rPr lang="es-ES" sz="2000" dirty="0"/>
              <a:t>  per-di-da-de-la-dio-</a:t>
            </a:r>
            <a:r>
              <a:rPr lang="es-ES" sz="2000" dirty="0" err="1"/>
              <a:t>sa</a:t>
            </a:r>
            <a:r>
              <a:rPr lang="es-ES" sz="2000" dirty="0"/>
              <a:t>? 			</a:t>
            </a:r>
            <a:r>
              <a:rPr lang="es-ES" sz="2000" dirty="0" smtClean="0"/>
              <a:t>7+7</a:t>
            </a:r>
          </a:p>
          <a:p>
            <a:endParaRPr lang="es-ES" sz="2000" dirty="0"/>
          </a:p>
          <a:p>
            <a:r>
              <a:rPr lang="es-ES" sz="2000" dirty="0"/>
              <a:t>A-</a:t>
            </a:r>
            <a:r>
              <a:rPr lang="es-ES" sz="2000" dirty="0" err="1"/>
              <a:t>ma</a:t>
            </a:r>
            <a:r>
              <a:rPr lang="es-ES" sz="2000" dirty="0"/>
              <a:t>-</a:t>
            </a:r>
            <a:r>
              <a:rPr lang="es-ES" sz="2000" dirty="0" err="1"/>
              <a:t>ne</a:t>
            </a:r>
            <a:r>
              <a:rPr lang="es-ES" sz="2000" dirty="0"/>
              <a:t>-</a:t>
            </a:r>
            <a:r>
              <a:rPr lang="es-ES" sz="2000" dirty="0" err="1"/>
              <a:t>cíaen</a:t>
            </a:r>
            <a:r>
              <a:rPr lang="es-ES" sz="2000" dirty="0"/>
              <a:t>-las-pie-</a:t>
            </a:r>
            <a:r>
              <a:rPr lang="es-ES" sz="2000" dirty="0" err="1"/>
              <a:t>dras</a:t>
            </a:r>
            <a:r>
              <a:rPr lang="es-ES" sz="2000" dirty="0"/>
              <a:t>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/</a:t>
            </a:r>
            <a:r>
              <a:rPr lang="es-ES" sz="2000" dirty="0"/>
              <a:t> y,-</a:t>
            </a:r>
            <a:r>
              <a:rPr lang="es-ES" sz="2000" dirty="0" err="1"/>
              <a:t>co</a:t>
            </a:r>
            <a:r>
              <a:rPr lang="es-ES" sz="2000" dirty="0"/>
              <a:t>-</a:t>
            </a:r>
            <a:r>
              <a:rPr lang="es-ES" sz="2000" dirty="0" err="1"/>
              <a:t>mou</a:t>
            </a:r>
            <a:r>
              <a:rPr lang="es-ES" sz="2000" dirty="0"/>
              <a:t>-nao-</a:t>
            </a:r>
            <a:r>
              <a:rPr lang="es-ES" sz="2000" dirty="0" err="1"/>
              <a:t>ra</a:t>
            </a:r>
            <a:r>
              <a:rPr lang="es-ES" sz="2000" dirty="0"/>
              <a:t>-</a:t>
            </a:r>
            <a:r>
              <a:rPr lang="es-ES" sz="2000" dirty="0" err="1"/>
              <a:t>ción</a:t>
            </a:r>
            <a:r>
              <a:rPr lang="es-ES" sz="2000" dirty="0"/>
              <a:t>,-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Ø </a:t>
            </a:r>
            <a:r>
              <a:rPr lang="es-ES" sz="2000" dirty="0"/>
              <a:t>		7+7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(6+1</a:t>
            </a:r>
            <a:r>
              <a:rPr lang="es-ES" sz="20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)</a:t>
            </a:r>
          </a:p>
          <a:p>
            <a:endParaRPr lang="es-ES" sz="2000" dirty="0"/>
          </a:p>
          <a:p>
            <a:r>
              <a:rPr lang="es-ES" sz="2000" dirty="0"/>
              <a:t>sea-</a:t>
            </a:r>
            <a:r>
              <a:rPr lang="es-ES" sz="2000" dirty="0" err="1"/>
              <a:t>bríael</a:t>
            </a:r>
            <a:r>
              <a:rPr lang="es-ES" sz="2000" dirty="0"/>
              <a:t>-</a:t>
            </a:r>
            <a:r>
              <a:rPr lang="es-ES" sz="2000" dirty="0" err="1"/>
              <a:t>bos</a:t>
            </a:r>
            <a:r>
              <a:rPr lang="es-ES" sz="2000" dirty="0"/>
              <a:t>-que-so-</a:t>
            </a:r>
            <a:r>
              <a:rPr lang="es-ES" sz="2000" dirty="0" err="1"/>
              <a:t>nám</a:t>
            </a:r>
            <a:r>
              <a:rPr lang="es-ES" sz="2000" dirty="0"/>
              <a:t>-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(bu)-</a:t>
            </a:r>
            <a:r>
              <a:rPr lang="es-ES" sz="2000" dirty="0"/>
              <a:t> lo,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/</a:t>
            </a:r>
            <a:r>
              <a:rPr lang="es-ES" sz="2000" dirty="0"/>
              <a:t> y-sea-</a:t>
            </a:r>
            <a:r>
              <a:rPr lang="es-ES" sz="2000" dirty="0" err="1"/>
              <a:t>brí</a:t>
            </a:r>
            <a:r>
              <a:rPr lang="es-ES" sz="2000" dirty="0"/>
              <a:t>-a-tu-</a:t>
            </a:r>
            <a:r>
              <a:rPr lang="es-ES" sz="2000" dirty="0" err="1"/>
              <a:t>fo</a:t>
            </a:r>
            <a:r>
              <a:rPr lang="es-ES" sz="2000" dirty="0"/>
              <a:t>-</a:t>
            </a:r>
            <a:r>
              <a:rPr lang="es-ES" sz="2000" dirty="0" err="1"/>
              <a:t>sa</a:t>
            </a:r>
            <a:r>
              <a:rPr lang="es-ES" sz="2000" dirty="0"/>
              <a:t>. 		7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(8-1)+</a:t>
            </a:r>
            <a:r>
              <a:rPr lang="es-ES" sz="2000" dirty="0" smtClean="0"/>
              <a:t>7</a:t>
            </a:r>
          </a:p>
          <a:p>
            <a:endParaRPr lang="es-ES" sz="2000" dirty="0"/>
          </a:p>
          <a:p>
            <a:r>
              <a:rPr lang="es-ES" sz="2000" dirty="0" smtClean="0">
                <a:solidFill>
                  <a:srgbClr val="FF0000"/>
                </a:solidFill>
              </a:rPr>
              <a:t>Marcar:</a:t>
            </a:r>
          </a:p>
          <a:p>
            <a:pPr marL="342900" indent="-342900">
              <a:buFontTx/>
              <a:buChar char="-"/>
            </a:pPr>
            <a:r>
              <a:rPr lang="es-ES" sz="2000" dirty="0" smtClean="0">
                <a:solidFill>
                  <a:srgbClr val="FF0000"/>
                </a:solidFill>
              </a:rPr>
              <a:t>Separación entre hemistiquios</a:t>
            </a:r>
          </a:p>
          <a:p>
            <a:pPr marL="342900" indent="-342900">
              <a:buFontTx/>
              <a:buChar char="-"/>
            </a:pPr>
            <a:r>
              <a:rPr lang="es-ES" sz="2000" dirty="0" smtClean="0">
                <a:solidFill>
                  <a:srgbClr val="FF0000"/>
                </a:solidFill>
              </a:rPr>
              <a:t>Equivalencia de finales</a:t>
            </a:r>
          </a:p>
          <a:p>
            <a:pPr marL="342900" indent="-342900">
              <a:buFontTx/>
              <a:buChar char="-"/>
            </a:pPr>
            <a:r>
              <a:rPr lang="es-ES" sz="2000" dirty="0" smtClean="0">
                <a:solidFill>
                  <a:srgbClr val="FF0000"/>
                </a:solidFill>
              </a:rPr>
              <a:t>Medida según la equivalencia de finales</a:t>
            </a:r>
          </a:p>
          <a:p>
            <a:endParaRPr lang="es-ES" sz="2000" dirty="0"/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2. ESCANSIÓN SILÁBICA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670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264382"/>
            <a:ext cx="9498242" cy="4665772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 smtClean="0"/>
          </a:p>
          <a:p>
            <a:r>
              <a:rPr lang="es-ES" sz="2000" dirty="0" smtClean="0"/>
              <a:t>El </a:t>
            </a:r>
            <a:r>
              <a:rPr lang="es-ES" sz="20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alejandrino  es un verso compuesto formado por dos hemistiquios de siete sílabas </a:t>
            </a:r>
            <a:r>
              <a:rPr lang="es-ES" sz="2000" dirty="0" smtClean="0"/>
              <a:t>cada uno, de forma que la pausa entre uno y otro funciona como la pausa final de verso, realizando una </a:t>
            </a:r>
            <a:r>
              <a:rPr lang="es-ES" sz="20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equivalencia entre finales llanos, agudos y esdrújulos</a:t>
            </a:r>
            <a:r>
              <a:rPr lang="es-ES" sz="2000" dirty="0" smtClean="0"/>
              <a:t> de manera que siempre encontramos contamos, para fines métricos con una sílaba no acentuada que prosigue a la última sílaba tónica del hemistiquio o verso. </a:t>
            </a:r>
            <a:r>
              <a:rPr lang="es-ES" sz="20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La equivalencia de finales agudos con llanos lo podemos ejemplificar en numerosos casos de terminación en sílaba aguda en el fragmento, tanto en el primer como en el segundo hemistiquio: versos 1, 3 ,5, 9 y 11</a:t>
            </a:r>
            <a:r>
              <a:rPr lang="es-ES" sz="2000" dirty="0" smtClean="0"/>
              <a:t>. También encontramos una equivalencia de </a:t>
            </a:r>
            <a:r>
              <a:rPr lang="es-ES" sz="20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un final esdrújulo a uno llano en el primer hemistiquio del verso 4: “se abría el bosque sonámbulo”.</a:t>
            </a:r>
            <a:r>
              <a:rPr lang="es-ES" sz="2000" dirty="0" smtClean="0"/>
              <a:t> </a:t>
            </a:r>
          </a:p>
          <a:p>
            <a:endParaRPr lang="es-ES" sz="2000" dirty="0" smtClean="0"/>
          </a:p>
          <a:p>
            <a:r>
              <a:rPr lang="es-ES" sz="2000" dirty="0" smtClean="0"/>
              <a:t>La pausa entre los dos hemistiquios supone que cada uno de ellos lleve </a:t>
            </a:r>
            <a:r>
              <a:rPr lang="es-ES" sz="20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acento</a:t>
            </a:r>
            <a:r>
              <a:rPr lang="es-ES" sz="2000" dirty="0" smtClean="0"/>
              <a:t>, invariablemente, sobre la sexta sílaba, es decir, </a:t>
            </a:r>
            <a:r>
              <a:rPr lang="es-ES" sz="20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sobre las sílabas sexta y decimotercera del alejandrino. </a:t>
            </a:r>
            <a:endParaRPr lang="es-ES" sz="20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2. ESCANSIÓN SILÁBICA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337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3"/>
          <p:cNvSpPr txBox="1">
            <a:spLocks/>
          </p:cNvSpPr>
          <p:nvPr/>
        </p:nvSpPr>
        <p:spPr>
          <a:xfrm>
            <a:off x="1342397" y="1264382"/>
            <a:ext cx="9498242" cy="4665772"/>
          </a:xfrm>
          <a:prstGeom prst="rect">
            <a:avLst/>
          </a:prstGeom>
        </p:spPr>
        <p:txBody>
          <a:bodyPr lIns="90000" rIns="90000">
            <a:noAutofit/>
          </a:bodyPr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 smtClean="0"/>
          </a:p>
          <a:p>
            <a:r>
              <a:rPr lang="es-ES" sz="2000" dirty="0"/>
              <a:t>Respecto a las licencias métricas, como puede comprobarse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la sinalefa se practica en todos los casos, tomando así la opción que suele darse por defecto</a:t>
            </a:r>
            <a:r>
              <a:rPr lang="es-ES" sz="2000" dirty="0"/>
              <a:t> en la métrica de la poesía española prácticamente desde el Renacimiento . 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No encontramos, por tanto, ningún ejemplo de hiato, pero tampoco de diéresis. Sí es llamativo que encontramos dos ejemplos de sinéresis</a:t>
            </a:r>
            <a:r>
              <a:rPr lang="es-ES" sz="2000" dirty="0"/>
              <a:t> en el fragmento, que fuerzan la pronunciación para cumplir con las siete sílabas reglamentarias del hemistiquio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Es el caso de: A-</a:t>
            </a:r>
            <a:r>
              <a:rPr lang="es-ES" sz="2000" dirty="0" err="1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ma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-</a:t>
            </a:r>
            <a:r>
              <a:rPr lang="es-ES" sz="2000" dirty="0" err="1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ne-cíaen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(v.3), sea-</a:t>
            </a:r>
            <a:r>
              <a:rPr lang="es-ES" sz="2000" dirty="0" err="1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bríael</a:t>
            </a:r>
            <a:r>
              <a:rPr lang="es-ES" sz="20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(v.4)</a:t>
            </a:r>
            <a:r>
              <a:rPr lang="es-ES" sz="2000" dirty="0"/>
              <a:t>. </a:t>
            </a:r>
            <a:r>
              <a:rPr lang="es-ES" sz="20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Este último caso es llamativo porque encontramos la misma palabra “abría” en el mismo verso escandida en un hemistiquio como bisílaba (a-</a:t>
            </a:r>
            <a:r>
              <a:rPr lang="es-ES" sz="2000" dirty="0" err="1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bría</a:t>
            </a:r>
            <a:r>
              <a:rPr lang="es-ES" sz="20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) y como trisílaba (a-</a:t>
            </a:r>
            <a:r>
              <a:rPr lang="es-ES" sz="2000" dirty="0" err="1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brí</a:t>
            </a:r>
            <a:r>
              <a:rPr lang="es-ES" sz="20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-a).  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342397" y="710383"/>
            <a:ext cx="9498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2.1. LICENCIAS MÉTRICAS</a:t>
            </a:r>
            <a:endParaRPr lang="es-ES_tradnl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157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3329</TotalTime>
  <Words>804</Words>
  <Application>Microsoft Office PowerPoint</Application>
  <PresentationFormat>Personalizado</PresentationFormat>
  <Paragraphs>125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Comentario métrico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claraimc</cp:lastModifiedBy>
  <cp:revision>55</cp:revision>
  <dcterms:created xsi:type="dcterms:W3CDTF">2017-12-16T18:30:54Z</dcterms:created>
  <dcterms:modified xsi:type="dcterms:W3CDTF">2018-04-10T14:57:06Z</dcterms:modified>
</cp:coreProperties>
</file>