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6" r:id="rId3"/>
    <p:sldId id="267" r:id="rId4"/>
    <p:sldId id="268" r:id="rId5"/>
    <p:sldId id="269" r:id="rId6"/>
    <p:sldId id="266" r:id="rId7"/>
    <p:sldId id="270" r:id="rId8"/>
    <p:sldId id="271" r:id="rId9"/>
    <p:sldId id="272" r:id="rId10"/>
    <p:sldId id="273" r:id="rId11"/>
    <p:sldId id="275" r:id="rId12"/>
    <p:sldId id="274" r:id="rId13"/>
    <p:sldId id="262" r:id="rId14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682"/>
  </p:normalViewPr>
  <p:slideViewPr>
    <p:cSldViewPr snapToGrid="0" snapToObjects="1">
      <p:cViewPr varScale="1">
        <p:scale>
          <a:sx n="69" d="100"/>
          <a:sy n="69" d="100"/>
        </p:scale>
        <p:origin x="-53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5" d="100"/>
          <a:sy n="95" d="100"/>
        </p:scale>
        <p:origin x="3720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724F6B-FBFA-2F47-905F-B9BD51EE9C73}" type="datetimeFigureOut">
              <a:rPr lang="es-ES_tradnl" smtClean="0"/>
              <a:t>22/11/2018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B54A60-5C72-D94F-B90E-B3DC30DFD3F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44211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BF90ED-5762-C641-A70E-F69130BE7726}" type="datetimeFigureOut">
              <a:rPr lang="es-ES_tradnl" smtClean="0"/>
              <a:t>22/11/2018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AE323D-7E67-0741-A3DC-3E747149FEB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5305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 blan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855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 en negativ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18946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blanc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10648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en negativ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/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raportada en negativ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7130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raportada blanc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/>
          <a:lstStyle/>
          <a:p>
            <a:fld id="{66D866D2-2267-488F-B5E3-CAEE94722AD6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/>
          <a:lstStyle/>
          <a:p>
            <a:fld id="{EDFACCB6-2399-435F-B667-293913D52E2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680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697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2" r:id="rId3"/>
    <p:sldLayoutId id="2147483654" r:id="rId4"/>
    <p:sldLayoutId id="2147483653" r:id="rId5"/>
    <p:sldLayoutId id="2147483655" r:id="rId6"/>
    <p:sldLayoutId id="214748365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tx1"/>
          </a:solidFill>
          <a:latin typeface="Apercu" charset="0"/>
          <a:ea typeface="Apercu" charset="0"/>
          <a:cs typeface="Apercu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/>
          <p:cNvSpPr>
            <a:spLocks noGrp="1"/>
          </p:cNvSpPr>
          <p:nvPr>
            <p:ph type="subTitle" idx="4294967295"/>
          </p:nvPr>
        </p:nvSpPr>
        <p:spPr>
          <a:xfrm>
            <a:off x="1524000" y="4072686"/>
            <a:ext cx="9144000" cy="40518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z="3200" dirty="0">
                <a:ea typeface="Franklin Gothic Book" charset="0"/>
                <a:cs typeface="Franklin Gothic Book" charset="0"/>
              </a:rPr>
              <a:t>"Ayer" de Juan </a:t>
            </a:r>
            <a:r>
              <a:rPr lang="es-ES" sz="3200" dirty="0" err="1">
                <a:ea typeface="Franklin Gothic Book" charset="0"/>
                <a:cs typeface="Franklin Gothic Book" charset="0"/>
              </a:rPr>
              <a:t>Juaristi</a:t>
            </a:r>
            <a:endParaRPr lang="es-ES_tradnl" sz="3200" dirty="0"/>
          </a:p>
        </p:txBody>
      </p:sp>
      <p:sp>
        <p:nvSpPr>
          <p:cNvPr id="7" name="Título 1"/>
          <p:cNvSpPr>
            <a:spLocks noGrp="1"/>
          </p:cNvSpPr>
          <p:nvPr>
            <p:ph type="title" idx="4294967295"/>
          </p:nvPr>
        </p:nvSpPr>
        <p:spPr>
          <a:xfrm>
            <a:off x="1524000" y="2071688"/>
            <a:ext cx="9144000" cy="1814512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</a:lstStyle>
          <a:p>
            <a:r>
              <a:rPr lang="es-ES" sz="6000" dirty="0">
                <a:latin typeface="+mj-lt"/>
                <a:ea typeface="Franklin Gothic Book" charset="0"/>
                <a:cs typeface="Franklin Gothic Book" charset="0"/>
              </a:rPr>
              <a:t>Comentario métrico guiado de un </a:t>
            </a:r>
            <a:r>
              <a:rPr lang="es-ES" sz="6000" dirty="0" smtClean="0">
                <a:latin typeface="+mj-lt"/>
                <a:ea typeface="Franklin Gothic Book" charset="0"/>
                <a:cs typeface="Franklin Gothic Book" charset="0"/>
              </a:rPr>
              <a:t>poema</a:t>
            </a:r>
            <a:endParaRPr lang="es-ES_tradnl" sz="6000" dirty="0">
              <a:latin typeface="+mj-lt"/>
              <a:ea typeface="Franklin Gothic Book" charset="0"/>
              <a:cs typeface="Franklin Gothic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61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609600" y="585968"/>
            <a:ext cx="10972800" cy="63767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Apercu" charset="0"/>
                <a:ea typeface="Apercu" charset="0"/>
                <a:cs typeface="Apercu" charset="0"/>
              </a:defRPr>
            </a:lvl1pPr>
          </a:lstStyle>
          <a:p>
            <a:pPr algn="just"/>
            <a:r>
              <a:rPr lang="es-ES" sz="2000" dirty="0"/>
              <a:t> </a:t>
            </a:r>
            <a:r>
              <a:rPr lang="es-ES" sz="2000" dirty="0" smtClean="0"/>
              <a:t>4. </a:t>
            </a:r>
            <a:r>
              <a:rPr lang="it-IT" sz="2000" dirty="0" smtClean="0"/>
              <a:t>Comente </a:t>
            </a:r>
            <a:r>
              <a:rPr lang="it-IT" sz="2000" dirty="0"/>
              <a:t>la rima del poema. </a:t>
            </a:r>
            <a:r>
              <a:rPr lang="es-ES" sz="2000" dirty="0"/>
              <a:t>Precise el tipo de rima utilizado y su esquema de disposición</a:t>
            </a:r>
            <a:r>
              <a:rPr lang="es-ES" sz="2000" dirty="0" smtClean="0"/>
              <a:t>.</a:t>
            </a:r>
            <a:endParaRPr lang="es-ES" sz="2000" dirty="0"/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609600" y="1016000"/>
            <a:ext cx="5384800" cy="5938982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Font typeface="Arial"/>
              <a:buNone/>
            </a:pPr>
            <a:r>
              <a:rPr lang="es-ES" dirty="0" smtClean="0"/>
              <a:t>Odio estos burgos fríos del norte en que demora	14-</a:t>
            </a:r>
          </a:p>
          <a:p>
            <a:pPr marL="64008" indent="0">
              <a:buFont typeface="Arial"/>
              <a:buNone/>
            </a:pPr>
            <a:r>
              <a:rPr lang="es-ES" dirty="0" smtClean="0"/>
              <a:t>su partida el invierno:				7a</a:t>
            </a:r>
          </a:p>
          <a:p>
            <a:pPr marL="64008" indent="0">
              <a:buFont typeface="Arial"/>
              <a:buNone/>
            </a:pPr>
            <a:r>
              <a:rPr lang="es-ES" dirty="0" smtClean="0"/>
              <a:t>plazas enjalbegadas por la nieve			11-</a:t>
            </a:r>
          </a:p>
          <a:p>
            <a:pPr marL="64008" indent="0">
              <a:buFont typeface="Arial"/>
              <a:buNone/>
            </a:pPr>
            <a:r>
              <a:rPr lang="es-ES" dirty="0" smtClean="0"/>
              <a:t>y un letargo levítico bajo el sol macilento.		14A</a:t>
            </a:r>
          </a:p>
          <a:p>
            <a:pPr marL="64008" indent="0">
              <a:buFont typeface="Arial"/>
              <a:buNone/>
            </a:pPr>
            <a:r>
              <a:rPr lang="es-ES" dirty="0" smtClean="0"/>
              <a:t> </a:t>
            </a:r>
          </a:p>
          <a:p>
            <a:pPr marL="64008" indent="0">
              <a:buFont typeface="Arial"/>
              <a:buNone/>
            </a:pPr>
            <a:r>
              <a:rPr lang="es-ES" dirty="0" smtClean="0"/>
              <a:t>Viento estepario sopla en sus cantones.		11-</a:t>
            </a:r>
          </a:p>
          <a:p>
            <a:pPr marL="64008" indent="0">
              <a:buFont typeface="Arial"/>
              <a:buNone/>
            </a:pPr>
            <a:r>
              <a:rPr lang="es-ES" dirty="0" smtClean="0"/>
              <a:t>Desde torres tristísimas ruedan las horas, pero	14A</a:t>
            </a:r>
          </a:p>
          <a:p>
            <a:pPr marL="64008" indent="0">
              <a:buFont typeface="Arial"/>
              <a:buNone/>
            </a:pPr>
            <a:r>
              <a:rPr lang="es-ES" dirty="0" smtClean="0"/>
              <a:t>un solo instante llena la clepsidra		11-</a:t>
            </a:r>
          </a:p>
          <a:p>
            <a:pPr marL="64008" indent="0">
              <a:buFont typeface="Arial"/>
              <a:buNone/>
            </a:pPr>
            <a:r>
              <a:rPr lang="es-ES" dirty="0" smtClean="0"/>
              <a:t>y es vano el vano resbalar del tiempo.		11A</a:t>
            </a:r>
          </a:p>
          <a:p>
            <a:pPr marL="64008" indent="0">
              <a:buFont typeface="Arial"/>
              <a:buNone/>
            </a:pPr>
            <a:r>
              <a:rPr lang="es-ES" dirty="0" smtClean="0"/>
              <a:t> </a:t>
            </a:r>
          </a:p>
          <a:p>
            <a:pPr marL="64008" indent="0">
              <a:buFont typeface="Arial"/>
              <a:buNone/>
            </a:pPr>
            <a:r>
              <a:rPr lang="es-ES" dirty="0" smtClean="0"/>
              <a:t>Sus bibliotecas públicas conservan		11-</a:t>
            </a:r>
          </a:p>
          <a:p>
            <a:pPr marL="64008" indent="0">
              <a:buFont typeface="Arial"/>
              <a:buNone/>
            </a:pPr>
            <a:r>
              <a:rPr lang="es-ES" dirty="0" smtClean="0"/>
              <a:t>primeras ediciones de </a:t>
            </a:r>
            <a:r>
              <a:rPr lang="es-ES" i="1" dirty="0" smtClean="0"/>
              <a:t>El Criterio</a:t>
            </a:r>
            <a:r>
              <a:rPr lang="es-ES" dirty="0" smtClean="0"/>
              <a:t>.			11A</a:t>
            </a:r>
          </a:p>
          <a:p>
            <a:pPr marL="64008" indent="0">
              <a:buFont typeface="Arial"/>
              <a:buNone/>
            </a:pPr>
            <a:r>
              <a:rPr lang="es-ES" dirty="0" smtClean="0"/>
              <a:t>Retratos de </a:t>
            </a:r>
            <a:r>
              <a:rPr lang="es-ES" dirty="0" err="1" smtClean="0"/>
              <a:t>Aparisi</a:t>
            </a:r>
            <a:r>
              <a:rPr lang="es-ES" dirty="0" smtClean="0"/>
              <a:t>, Nocedal, </a:t>
            </a:r>
            <a:r>
              <a:rPr lang="es-ES" dirty="0" err="1" smtClean="0"/>
              <a:t>Manterola</a:t>
            </a:r>
            <a:r>
              <a:rPr lang="es-ES" dirty="0" smtClean="0"/>
              <a:t>,		14-</a:t>
            </a:r>
          </a:p>
          <a:p>
            <a:pPr marL="64008" indent="0">
              <a:buFont typeface="Arial"/>
              <a:buNone/>
            </a:pPr>
            <a:r>
              <a:rPr lang="es-ES" dirty="0" smtClean="0"/>
              <a:t>cuelgan en las paredes de sus ayuntamientos.	14A</a:t>
            </a:r>
          </a:p>
          <a:p>
            <a:pPr marL="64008" indent="0">
              <a:buFont typeface="Arial"/>
              <a:buNone/>
            </a:pPr>
            <a:r>
              <a:rPr lang="es-ES" dirty="0" smtClean="0"/>
              <a:t> </a:t>
            </a:r>
          </a:p>
          <a:p>
            <a:pPr marL="64008" indent="0">
              <a:buFont typeface="Arial"/>
              <a:buNone/>
            </a:pPr>
            <a:r>
              <a:rPr lang="es-ES" dirty="0" smtClean="0"/>
              <a:t>Tiendas agazapadas en sobrios soportales		14-</a:t>
            </a:r>
          </a:p>
          <a:p>
            <a:pPr marL="64008" indent="0">
              <a:buFont typeface="Arial"/>
              <a:buNone/>
            </a:pPr>
            <a:r>
              <a:rPr lang="es-ES" dirty="0" smtClean="0"/>
              <a:t>venden devocionarios, añalejos,			14A</a:t>
            </a:r>
          </a:p>
          <a:p>
            <a:pPr marL="64008" indent="0">
              <a:buFont typeface="Arial"/>
              <a:buNone/>
            </a:pPr>
            <a:r>
              <a:rPr lang="es-ES" dirty="0" smtClean="0"/>
              <a:t>cordones de San Blas, escapularios,		11-</a:t>
            </a:r>
          </a:p>
          <a:p>
            <a:pPr marL="64008" indent="0">
              <a:buFont typeface="Arial"/>
              <a:buNone/>
            </a:pPr>
            <a:r>
              <a:rPr lang="es-ES" dirty="0" smtClean="0"/>
              <a:t>rosarios aromados al humo del sahumerio.		14A</a:t>
            </a:r>
            <a:endParaRPr lang="es-ES" dirty="0"/>
          </a:p>
        </p:txBody>
      </p:sp>
      <p:sp>
        <p:nvSpPr>
          <p:cNvPr id="8" name="3 Marcador de contenido"/>
          <p:cNvSpPr txBox="1">
            <a:spLocks/>
          </p:cNvSpPr>
          <p:nvPr/>
        </p:nvSpPr>
        <p:spPr>
          <a:xfrm>
            <a:off x="6197600" y="1016000"/>
            <a:ext cx="5680364" cy="575425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buNone/>
            </a:pPr>
            <a:r>
              <a:rPr lang="es-ES" sz="1500" dirty="0" smtClean="0"/>
              <a:t>Y cuando cae la tarde, rebaños de canónigos	</a:t>
            </a:r>
            <a:r>
              <a:rPr lang="es-ES" sz="1500" dirty="0"/>
              <a:t>14-</a:t>
            </a:r>
            <a:r>
              <a:rPr lang="es-ES" sz="1500" dirty="0" smtClean="0"/>
              <a:t>	</a:t>
            </a:r>
          </a:p>
          <a:p>
            <a:pPr marL="64008" indent="0">
              <a:buNone/>
            </a:pPr>
            <a:r>
              <a:rPr lang="es-ES" sz="1500" dirty="0"/>
              <a:t>dejan las catedrales, y en un hosco silencio		</a:t>
            </a:r>
            <a:r>
              <a:rPr lang="es-ES" sz="1500" dirty="0" smtClean="0"/>
              <a:t>14A</a:t>
            </a:r>
          </a:p>
          <a:p>
            <a:pPr marL="64008" indent="0">
              <a:buNone/>
            </a:pPr>
            <a:r>
              <a:rPr lang="es-ES" sz="1500" dirty="0" smtClean="0"/>
              <a:t>se dispersan por calles angostas. Sacristanes	</a:t>
            </a:r>
            <a:r>
              <a:rPr lang="es-ES" sz="1500" dirty="0"/>
              <a:t> </a:t>
            </a:r>
            <a:r>
              <a:rPr lang="es-ES" sz="1500" dirty="0" smtClean="0"/>
              <a:t>14-</a:t>
            </a:r>
          </a:p>
          <a:p>
            <a:pPr marL="64008" indent="0">
              <a:buNone/>
            </a:pPr>
            <a:r>
              <a:rPr lang="es-ES" sz="1500" dirty="0" smtClean="0"/>
              <a:t>de caderas nefandas cierran los presbiterios.	</a:t>
            </a:r>
            <a:r>
              <a:rPr lang="es-ES" sz="1500" dirty="0"/>
              <a:t> 14A</a:t>
            </a:r>
            <a:endParaRPr lang="es-ES" sz="1500" dirty="0" smtClean="0"/>
          </a:p>
          <a:p>
            <a:pPr marL="64008" indent="0">
              <a:buFont typeface="Arial"/>
              <a:buNone/>
            </a:pPr>
            <a:r>
              <a:rPr lang="es-ES" sz="1500" dirty="0" smtClean="0"/>
              <a:t> </a:t>
            </a:r>
          </a:p>
          <a:p>
            <a:pPr marL="64008" indent="0">
              <a:buNone/>
            </a:pPr>
            <a:r>
              <a:rPr lang="es-ES" sz="1500" dirty="0" smtClean="0"/>
              <a:t>No digáis que fue ayer. ¿Quién cantará victoria?	</a:t>
            </a:r>
            <a:r>
              <a:rPr lang="es-ES" sz="1500" dirty="0"/>
              <a:t> </a:t>
            </a:r>
            <a:r>
              <a:rPr lang="es-ES" sz="1500" dirty="0" smtClean="0"/>
              <a:t>14-</a:t>
            </a:r>
          </a:p>
          <a:p>
            <a:pPr marL="64008" indent="0">
              <a:buFont typeface="Arial"/>
              <a:buNone/>
            </a:pPr>
            <a:r>
              <a:rPr lang="es-ES" sz="1500" dirty="0" smtClean="0"/>
              <a:t>Mirad bajo la piel de nuestros pueblos,		11A</a:t>
            </a:r>
          </a:p>
          <a:p>
            <a:pPr marL="64008" indent="0">
              <a:buFont typeface="Arial"/>
              <a:buNone/>
            </a:pPr>
            <a:r>
              <a:rPr lang="es-ES" sz="1500" dirty="0" smtClean="0"/>
              <a:t>allí donde el pasado se hace carne		11-</a:t>
            </a:r>
          </a:p>
          <a:p>
            <a:pPr marL="64008" indent="0">
              <a:buFont typeface="Arial"/>
              <a:buNone/>
            </a:pPr>
            <a:r>
              <a:rPr lang="es-ES" sz="1500" dirty="0" smtClean="0"/>
              <a:t>y es la sustancia del vivir el tedio.		11A</a:t>
            </a:r>
          </a:p>
          <a:p>
            <a:pPr marL="64008" indent="0">
              <a:buFont typeface="Arial"/>
              <a:buNone/>
            </a:pPr>
            <a:r>
              <a:rPr lang="es-ES" sz="1500" dirty="0" smtClean="0"/>
              <a:t> </a:t>
            </a:r>
          </a:p>
          <a:p>
            <a:pPr marL="64008" indent="0">
              <a:buNone/>
            </a:pPr>
            <a:r>
              <a:rPr lang="es-ES" sz="1500" dirty="0" smtClean="0"/>
              <a:t>Mirad más dentro aún: la fibra en que dormitan	</a:t>
            </a:r>
            <a:r>
              <a:rPr lang="es-ES" sz="1500" dirty="0"/>
              <a:t> </a:t>
            </a:r>
            <a:r>
              <a:rPr lang="es-ES" sz="1500" dirty="0" smtClean="0"/>
              <a:t>14-</a:t>
            </a:r>
          </a:p>
          <a:p>
            <a:pPr marL="64008" indent="0">
              <a:buNone/>
            </a:pPr>
            <a:r>
              <a:rPr lang="es-ES" sz="1500" dirty="0" smtClean="0"/>
              <a:t>alcanforadas almas de curas y barberos		</a:t>
            </a:r>
            <a:r>
              <a:rPr lang="es-ES" sz="1500" dirty="0"/>
              <a:t> 14A</a:t>
            </a:r>
            <a:endParaRPr lang="es-ES" sz="1500" dirty="0" smtClean="0"/>
          </a:p>
          <a:p>
            <a:pPr marL="64008" indent="0">
              <a:buNone/>
            </a:pPr>
            <a:r>
              <a:rPr lang="es-ES" sz="1500" dirty="0"/>
              <a:t>soñando un horizonte de boinas escarlata.		</a:t>
            </a:r>
            <a:r>
              <a:rPr lang="es-ES" sz="1500" dirty="0"/>
              <a:t> </a:t>
            </a:r>
            <a:r>
              <a:rPr lang="es-ES" sz="1500" dirty="0"/>
              <a:t>14-	</a:t>
            </a:r>
          </a:p>
          <a:p>
            <a:pPr marL="64008" indent="0">
              <a:buNone/>
            </a:pPr>
            <a:r>
              <a:rPr lang="es-ES" sz="1500" dirty="0"/>
              <a:t>Rumor de fronda llega del fondo de su sueño.</a:t>
            </a:r>
            <a:r>
              <a:rPr lang="es-ES" sz="1500" dirty="0"/>
              <a:t>	14A</a:t>
            </a:r>
            <a:r>
              <a:rPr lang="es-E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016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609600" y="585968"/>
            <a:ext cx="10972800" cy="63767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Apercu" charset="0"/>
                <a:ea typeface="Apercu" charset="0"/>
                <a:cs typeface="Apercu" charset="0"/>
              </a:defRPr>
            </a:lvl1pPr>
          </a:lstStyle>
          <a:p>
            <a:pPr algn="just"/>
            <a:r>
              <a:rPr lang="es-ES" sz="2000" dirty="0"/>
              <a:t> </a:t>
            </a:r>
            <a:r>
              <a:rPr lang="es-ES" sz="2000" dirty="0" smtClean="0"/>
              <a:t>4. </a:t>
            </a:r>
            <a:r>
              <a:rPr lang="it-IT" sz="2000" dirty="0" smtClean="0"/>
              <a:t>Comente </a:t>
            </a:r>
            <a:r>
              <a:rPr lang="it-IT" sz="2000" dirty="0"/>
              <a:t>la rima del poema. </a:t>
            </a:r>
            <a:r>
              <a:rPr lang="es-ES" sz="2000" dirty="0"/>
              <a:t>Precise el tipo de rima utilizado y su esquema de disposición</a:t>
            </a:r>
            <a:r>
              <a:rPr lang="es-ES" sz="2000" dirty="0" smtClean="0"/>
              <a:t>.</a:t>
            </a:r>
            <a:endParaRPr lang="es-ES" sz="2000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09600" y="2678545"/>
            <a:ext cx="10030691" cy="292792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000" dirty="0">
                <a:solidFill>
                  <a:schemeClr val="accent1"/>
                </a:solidFill>
                <a:latin typeface="Apercu" charset="0"/>
                <a:ea typeface="Apercu" charset="0"/>
                <a:cs typeface="Apercu" charset="0"/>
              </a:rPr>
              <a:t>Esquema de rima: -A-A-A-A… , tipo </a:t>
            </a:r>
            <a:r>
              <a:rPr lang="es-ES" sz="2000" dirty="0" smtClean="0">
                <a:solidFill>
                  <a:schemeClr val="accent1"/>
                </a:solidFill>
                <a:latin typeface="Apercu" charset="0"/>
                <a:ea typeface="Apercu" charset="0"/>
                <a:cs typeface="Apercu" charset="0"/>
              </a:rPr>
              <a:t>romance</a:t>
            </a:r>
          </a:p>
          <a:p>
            <a:pPr marL="64008" indent="0">
              <a:buNone/>
            </a:pPr>
            <a:r>
              <a:rPr lang="es-ES" sz="2000" dirty="0" smtClean="0">
                <a:solidFill>
                  <a:schemeClr val="accent1"/>
                </a:solidFill>
              </a:rPr>
              <a:t>14, 7a, 11-, 14A, 11-, 14A, 11-, 11A, 11-</a:t>
            </a:r>
            <a:r>
              <a:rPr lang="es-ES" sz="2000" dirty="0">
                <a:solidFill>
                  <a:schemeClr val="accent1"/>
                </a:solidFill>
              </a:rPr>
              <a:t>,</a:t>
            </a:r>
            <a:r>
              <a:rPr lang="es-ES" sz="2000" dirty="0" smtClean="0">
                <a:solidFill>
                  <a:schemeClr val="accent1"/>
                </a:solidFill>
              </a:rPr>
              <a:t> 11A, 14-, 14A, 14-, 14A, 11-, 14A,, 14-, 14A, 14-, 14A, 14-, 11A, 11-, 11A, 14-, 14A, 14-, 14A </a:t>
            </a:r>
            <a:endParaRPr lang="es-ES" sz="2000" dirty="0">
              <a:solidFill>
                <a:schemeClr val="accent1"/>
              </a:solidFill>
            </a:endParaRPr>
          </a:p>
          <a:p>
            <a:endParaRPr lang="es-ES" sz="2000" dirty="0">
              <a:solidFill>
                <a:schemeClr val="accent1"/>
              </a:solidFill>
              <a:latin typeface="Apercu" charset="0"/>
              <a:ea typeface="Apercu" charset="0"/>
              <a:cs typeface="Apercu" charset="0"/>
            </a:endParaRPr>
          </a:p>
          <a:p>
            <a:r>
              <a:rPr lang="es-ES" sz="2000" dirty="0">
                <a:solidFill>
                  <a:schemeClr val="accent1"/>
                </a:solidFill>
                <a:latin typeface="Apercu" charset="0"/>
                <a:ea typeface="Apercu" charset="0"/>
                <a:cs typeface="Apercu" charset="0"/>
              </a:rPr>
              <a:t>Rima asonante en –</a:t>
            </a:r>
            <a:r>
              <a:rPr lang="es-ES" sz="2000" dirty="0" err="1">
                <a:solidFill>
                  <a:schemeClr val="accent1"/>
                </a:solidFill>
                <a:latin typeface="Apercu" charset="0"/>
                <a:ea typeface="Apercu" charset="0"/>
                <a:cs typeface="Apercu" charset="0"/>
              </a:rPr>
              <a:t>eo</a:t>
            </a:r>
            <a:endParaRPr lang="es-ES" sz="2000" dirty="0">
              <a:solidFill>
                <a:schemeClr val="accent1"/>
              </a:solidFill>
              <a:latin typeface="Apercu" charset="0"/>
              <a:ea typeface="Apercu" charset="0"/>
              <a:cs typeface="Apercu" charset="0"/>
            </a:endParaRPr>
          </a:p>
          <a:p>
            <a:r>
              <a:rPr lang="es-ES" sz="2000" dirty="0">
                <a:solidFill>
                  <a:schemeClr val="accent1"/>
                </a:solidFill>
                <a:latin typeface="Apercu" charset="0"/>
                <a:ea typeface="Apercu" charset="0"/>
                <a:cs typeface="Apercu" charset="0"/>
              </a:rPr>
              <a:t>Siempre rima </a:t>
            </a:r>
            <a:r>
              <a:rPr lang="es-ES" sz="2000" dirty="0" smtClean="0">
                <a:solidFill>
                  <a:schemeClr val="accent1"/>
                </a:solidFill>
                <a:latin typeface="Apercu" charset="0"/>
                <a:ea typeface="Apercu" charset="0"/>
                <a:cs typeface="Apercu" charset="0"/>
              </a:rPr>
              <a:t>llana</a:t>
            </a:r>
            <a:endParaRPr lang="es-ES" sz="2000" dirty="0">
              <a:solidFill>
                <a:schemeClr val="accent1"/>
              </a:solidFill>
              <a:latin typeface="Apercu" charset="0"/>
              <a:ea typeface="Apercu" charset="0"/>
              <a:cs typeface="Apercu" charset="0"/>
            </a:endParaRPr>
          </a:p>
          <a:p>
            <a:r>
              <a:rPr lang="es-ES" sz="2000" dirty="0">
                <a:solidFill>
                  <a:schemeClr val="accent1"/>
                </a:solidFill>
                <a:latin typeface="Apercu" charset="0"/>
                <a:ea typeface="Apercu" charset="0"/>
                <a:cs typeface="Apercu" charset="0"/>
              </a:rPr>
              <a:t>En general rima rica </a:t>
            </a:r>
            <a:r>
              <a:rPr lang="es-ES" sz="2000" dirty="0" smtClean="0">
                <a:solidFill>
                  <a:schemeClr val="accent1"/>
                </a:solidFill>
                <a:latin typeface="Apercu" charset="0"/>
                <a:ea typeface="Apercu" charset="0"/>
                <a:cs typeface="Apercu" charset="0"/>
              </a:rPr>
              <a:t>estilísticamente</a:t>
            </a:r>
            <a:endParaRPr lang="es-ES" sz="2000" dirty="0">
              <a:solidFill>
                <a:schemeClr val="accent1"/>
              </a:solidFill>
              <a:latin typeface="Apercu" charset="0"/>
              <a:ea typeface="Apercu" charset="0"/>
              <a:cs typeface="Apercu" charset="0"/>
            </a:endParaRPr>
          </a:p>
          <a:p>
            <a:pPr marL="64008" indent="0">
              <a:buFont typeface="Arial"/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915523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609600" y="585968"/>
            <a:ext cx="10972800" cy="63767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Apercu" charset="0"/>
                <a:ea typeface="Apercu" charset="0"/>
                <a:cs typeface="Apercu" charset="0"/>
              </a:defRPr>
            </a:lvl1pPr>
          </a:lstStyle>
          <a:p>
            <a:pPr lvl="0" algn="just"/>
            <a:r>
              <a:rPr lang="es-ES" sz="2000" dirty="0" smtClean="0"/>
              <a:t>5. ¿Se </a:t>
            </a:r>
            <a:r>
              <a:rPr lang="es-ES" sz="2000" dirty="0"/>
              <a:t>utiliza algún tipo de estructura estrófica o serie de versos? En caso afirmativo, diga de cuál se trata y explique su respuesta.</a:t>
            </a: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09600" y="2678545"/>
            <a:ext cx="10030691" cy="292792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000" dirty="0">
                <a:solidFill>
                  <a:schemeClr val="accent1"/>
                </a:solidFill>
                <a:latin typeface="Apercu" charset="0"/>
                <a:ea typeface="Apercu" charset="0"/>
                <a:cs typeface="Apercu" charset="0"/>
              </a:rPr>
              <a:t>Combina versos endecasílabos, alejandrinos y heptasílabos, lo que es típico de la silva. La rima, sin embargo, es asonante y en forma de romance.</a:t>
            </a:r>
          </a:p>
          <a:p>
            <a:r>
              <a:rPr lang="es-ES" sz="2000" dirty="0">
                <a:solidFill>
                  <a:schemeClr val="accent1"/>
                </a:solidFill>
                <a:latin typeface="Apercu" charset="0"/>
                <a:ea typeface="Apercu" charset="0"/>
                <a:cs typeface="Apercu" charset="0"/>
              </a:rPr>
              <a:t>Es una silva arromanzada.</a:t>
            </a:r>
          </a:p>
          <a:p>
            <a:pPr marL="64008" indent="0">
              <a:buFont typeface="Arial"/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515044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161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997527" y="544945"/>
            <a:ext cx="10344728" cy="552334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Apercu" charset="0"/>
                <a:ea typeface="Apercu" charset="0"/>
                <a:cs typeface="Apercu" charset="0"/>
              </a:defRPr>
            </a:lvl1pPr>
          </a:lstStyle>
          <a:p>
            <a:pPr marL="457200" lvl="0" indent="-457200" algn="just">
              <a:buFont typeface="+mj-lt"/>
              <a:buAutoNum type="arabicPeriod"/>
            </a:pPr>
            <a:r>
              <a:rPr lang="es-ES" sz="2200" dirty="0"/>
              <a:t>Mida los versos 1-8 de este texto. Señale claramente la división entre sílabas, y, cuando haya, las sinalefas, los hiatos o dialefas, las diéresis y las sinéresis. Señale el nombre de cada verso</a:t>
            </a:r>
            <a:r>
              <a:rPr lang="es-ES" sz="2200" dirty="0" smtClean="0"/>
              <a:t>.</a:t>
            </a:r>
          </a:p>
          <a:p>
            <a:pPr marL="457200" lvl="0" indent="-457200" algn="just">
              <a:buFont typeface="+mj-lt"/>
              <a:buAutoNum type="arabicPeriod"/>
            </a:pPr>
            <a:endParaRPr lang="es-ES" sz="2200" dirty="0"/>
          </a:p>
          <a:p>
            <a:pPr marL="457200" lvl="0" indent="-457200" algn="just">
              <a:buFont typeface="+mj-lt"/>
              <a:buAutoNum type="arabicPeriod"/>
            </a:pPr>
            <a:r>
              <a:rPr lang="es-ES" sz="2200" dirty="0"/>
              <a:t>Analice el ritmo acentual de los versos 21-28 del texto. Especifique para ello tipo de verso según su acentuación, los acentos rítmicos, los </a:t>
            </a:r>
            <a:r>
              <a:rPr lang="es-ES" sz="2200" dirty="0" err="1"/>
              <a:t>extrarrítmicos</a:t>
            </a:r>
            <a:r>
              <a:rPr lang="es-ES" sz="2200" dirty="0"/>
              <a:t> y los </a:t>
            </a:r>
            <a:r>
              <a:rPr lang="es-ES" sz="2200" dirty="0" err="1"/>
              <a:t>antirrítmicos</a:t>
            </a:r>
            <a:r>
              <a:rPr lang="es-ES" sz="2200" dirty="0" smtClean="0"/>
              <a:t>.</a:t>
            </a:r>
          </a:p>
          <a:p>
            <a:pPr marL="457200" lvl="0" indent="-457200" algn="just">
              <a:buFont typeface="+mj-lt"/>
              <a:buAutoNum type="arabicPeriod"/>
            </a:pPr>
            <a:endParaRPr lang="es-ES" sz="2200" dirty="0"/>
          </a:p>
          <a:p>
            <a:pPr marL="457200" lvl="0" indent="-457200" algn="just">
              <a:buFont typeface="+mj-lt"/>
              <a:buAutoNum type="arabicPeriod"/>
            </a:pPr>
            <a:r>
              <a:rPr lang="es-ES" sz="2200" dirty="0"/>
              <a:t>¿Qué encabalgamientos encuentra entre los versos 1-12? Razone su respuesta, y si halla encabalgamientos detalle qué unidades separan y el tipo de encabalgamiento de que se trata</a:t>
            </a:r>
            <a:r>
              <a:rPr lang="es-ES" sz="2200" dirty="0" smtClean="0"/>
              <a:t>.</a:t>
            </a:r>
          </a:p>
          <a:p>
            <a:pPr marL="457200" lvl="0" indent="-457200" algn="just">
              <a:buFont typeface="+mj-lt"/>
              <a:buAutoNum type="arabicPeriod"/>
            </a:pPr>
            <a:endParaRPr lang="es-ES" sz="2200" dirty="0"/>
          </a:p>
          <a:p>
            <a:pPr marL="457200" lvl="0" indent="-457200" algn="just">
              <a:buFont typeface="+mj-lt"/>
              <a:buAutoNum type="arabicPeriod"/>
            </a:pPr>
            <a:r>
              <a:rPr lang="es-ES" sz="2200" dirty="0"/>
              <a:t> </a:t>
            </a:r>
            <a:r>
              <a:rPr lang="it-IT" sz="2200" dirty="0"/>
              <a:t>Comente la rima del poema. </a:t>
            </a:r>
            <a:r>
              <a:rPr lang="es-ES" sz="2200" dirty="0"/>
              <a:t>Precise el tipo de rima utilizado y su esquema de disposición</a:t>
            </a:r>
            <a:r>
              <a:rPr lang="es-ES" sz="2200" dirty="0" smtClean="0"/>
              <a:t>.</a:t>
            </a:r>
          </a:p>
          <a:p>
            <a:pPr marL="457200" lvl="0" indent="-457200" algn="just">
              <a:buFont typeface="+mj-lt"/>
              <a:buAutoNum type="arabicPeriod"/>
            </a:pPr>
            <a:endParaRPr lang="es-ES" sz="2200" dirty="0"/>
          </a:p>
          <a:p>
            <a:pPr marL="457200" lvl="0" indent="-457200" algn="just">
              <a:buFont typeface="+mj-lt"/>
              <a:buAutoNum type="arabicPeriod"/>
            </a:pPr>
            <a:r>
              <a:rPr lang="es-ES" sz="2200" dirty="0"/>
              <a:t>¿Se utiliza algún tipo de estructura estrófica o serie de versos? En caso afirmativo, diga de cuál se trata y explique su respuesta</a:t>
            </a:r>
            <a:r>
              <a:rPr lang="es-E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794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637670"/>
          </a:xfrm>
        </p:spPr>
        <p:txBody>
          <a:bodyPr/>
          <a:lstStyle/>
          <a:p>
            <a:r>
              <a:rPr lang="en-US" dirty="0" smtClean="0"/>
              <a:t>“Ayer” de Jon </a:t>
            </a:r>
            <a:r>
              <a:rPr lang="en-US" dirty="0" err="1" smtClean="0"/>
              <a:t>Juaristi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016000"/>
            <a:ext cx="5384800" cy="5754255"/>
          </a:xfrm>
        </p:spPr>
        <p:txBody>
          <a:bodyPr>
            <a:normAutofit fontScale="55000" lnSpcReduction="20000"/>
          </a:bodyPr>
          <a:lstStyle/>
          <a:p>
            <a:pPr marL="64008" indent="0">
              <a:buNone/>
            </a:pPr>
            <a:r>
              <a:rPr lang="es-ES" dirty="0" smtClean="0"/>
              <a:t>Odio </a:t>
            </a:r>
            <a:r>
              <a:rPr lang="es-ES" dirty="0"/>
              <a:t>estos burgos fríos del norte en que </a:t>
            </a:r>
            <a:r>
              <a:rPr lang="es-ES" dirty="0" smtClean="0"/>
              <a:t>demora</a:t>
            </a:r>
            <a:endParaRPr lang="es-ES" dirty="0"/>
          </a:p>
          <a:p>
            <a:pPr marL="64008" indent="0">
              <a:buNone/>
            </a:pPr>
            <a:r>
              <a:rPr lang="es-ES" dirty="0"/>
              <a:t>su partida el invierno</a:t>
            </a:r>
            <a:r>
              <a:rPr lang="es-ES" dirty="0" smtClean="0"/>
              <a:t>:				a</a:t>
            </a:r>
            <a:endParaRPr lang="es-ES" dirty="0"/>
          </a:p>
          <a:p>
            <a:pPr marL="64008" indent="0">
              <a:buNone/>
            </a:pPr>
            <a:r>
              <a:rPr lang="es-ES" dirty="0"/>
              <a:t>plazas enjalbegadas por la nieve</a:t>
            </a:r>
          </a:p>
          <a:p>
            <a:pPr marL="64008" indent="0">
              <a:buNone/>
            </a:pPr>
            <a:r>
              <a:rPr lang="es-ES" dirty="0"/>
              <a:t>y un letargo levítico bajo el sol macilento</a:t>
            </a:r>
            <a:r>
              <a:rPr lang="es-ES" dirty="0" smtClean="0"/>
              <a:t>.</a:t>
            </a:r>
            <a:endParaRPr lang="es-ES" dirty="0"/>
          </a:p>
          <a:p>
            <a:pPr marL="64008" indent="0">
              <a:buNone/>
            </a:pPr>
            <a:r>
              <a:rPr lang="es-ES" dirty="0"/>
              <a:t> </a:t>
            </a:r>
          </a:p>
          <a:p>
            <a:pPr marL="64008" indent="0">
              <a:buNone/>
            </a:pPr>
            <a:r>
              <a:rPr lang="es-ES" dirty="0"/>
              <a:t>Viento estepario sopla en sus cantones.		</a:t>
            </a:r>
            <a:r>
              <a:rPr lang="es-ES" dirty="0" smtClean="0"/>
              <a:t>5</a:t>
            </a:r>
            <a:endParaRPr lang="es-ES" dirty="0"/>
          </a:p>
          <a:p>
            <a:pPr marL="64008" indent="0">
              <a:buNone/>
            </a:pPr>
            <a:r>
              <a:rPr lang="es-ES" dirty="0"/>
              <a:t>Desde torres tristísimas ruedan las horas, pero</a:t>
            </a:r>
          </a:p>
          <a:p>
            <a:pPr marL="64008" indent="0">
              <a:buNone/>
            </a:pPr>
            <a:r>
              <a:rPr lang="es-ES" dirty="0"/>
              <a:t>un solo instante llena la clepsidra</a:t>
            </a:r>
          </a:p>
          <a:p>
            <a:pPr marL="64008" indent="0">
              <a:buNone/>
            </a:pPr>
            <a:r>
              <a:rPr lang="es-ES" dirty="0"/>
              <a:t>y es vano el vano resbalar del tiempo.</a:t>
            </a:r>
          </a:p>
          <a:p>
            <a:pPr marL="64008" indent="0">
              <a:buNone/>
            </a:pPr>
            <a:r>
              <a:rPr lang="es-ES" dirty="0"/>
              <a:t> </a:t>
            </a:r>
          </a:p>
          <a:p>
            <a:pPr marL="64008" indent="0">
              <a:buNone/>
            </a:pPr>
            <a:r>
              <a:rPr lang="es-ES" dirty="0"/>
              <a:t>Sus bibliotecas públicas conservan</a:t>
            </a:r>
          </a:p>
          <a:p>
            <a:pPr marL="64008" indent="0">
              <a:buNone/>
            </a:pPr>
            <a:r>
              <a:rPr lang="es-ES" dirty="0"/>
              <a:t>primeras ediciones de </a:t>
            </a:r>
            <a:r>
              <a:rPr lang="es-ES" i="1" dirty="0"/>
              <a:t>El Criterio</a:t>
            </a:r>
            <a:r>
              <a:rPr lang="es-ES" dirty="0"/>
              <a:t>.			</a:t>
            </a:r>
            <a:r>
              <a:rPr lang="es-ES" dirty="0" smtClean="0"/>
              <a:t>10</a:t>
            </a:r>
            <a:endParaRPr lang="es-ES" dirty="0"/>
          </a:p>
          <a:p>
            <a:pPr marL="64008" indent="0">
              <a:buNone/>
            </a:pPr>
            <a:r>
              <a:rPr lang="es-ES" dirty="0"/>
              <a:t>Retratos de </a:t>
            </a:r>
            <a:r>
              <a:rPr lang="es-ES" dirty="0" err="1"/>
              <a:t>Aparisi</a:t>
            </a:r>
            <a:r>
              <a:rPr lang="es-ES" dirty="0"/>
              <a:t>, Nocedal, </a:t>
            </a:r>
            <a:r>
              <a:rPr lang="es-ES" dirty="0" err="1"/>
              <a:t>Manterola</a:t>
            </a:r>
            <a:r>
              <a:rPr lang="es-ES" dirty="0"/>
              <a:t>,</a:t>
            </a:r>
          </a:p>
          <a:p>
            <a:pPr marL="64008" indent="0">
              <a:buNone/>
            </a:pPr>
            <a:r>
              <a:rPr lang="es-ES" dirty="0"/>
              <a:t>cuelgan en las paredes de sus ayuntamientos.</a:t>
            </a:r>
          </a:p>
          <a:p>
            <a:pPr marL="64008" indent="0">
              <a:buNone/>
            </a:pPr>
            <a:r>
              <a:rPr lang="es-ES" dirty="0"/>
              <a:t> </a:t>
            </a:r>
          </a:p>
          <a:p>
            <a:pPr marL="64008" indent="0">
              <a:buNone/>
            </a:pPr>
            <a:r>
              <a:rPr lang="es-ES" dirty="0"/>
              <a:t>Tiendas agazapadas en sobrios soportales</a:t>
            </a:r>
          </a:p>
          <a:p>
            <a:pPr marL="64008" indent="0">
              <a:buNone/>
            </a:pPr>
            <a:r>
              <a:rPr lang="es-ES" dirty="0"/>
              <a:t>venden devocionarios, añalejos,</a:t>
            </a:r>
          </a:p>
          <a:p>
            <a:pPr marL="64008" indent="0">
              <a:buNone/>
            </a:pPr>
            <a:r>
              <a:rPr lang="es-ES" dirty="0"/>
              <a:t>cordones de San Blas, escapularios,		</a:t>
            </a:r>
            <a:r>
              <a:rPr lang="es-ES" dirty="0" smtClean="0"/>
              <a:t>15</a:t>
            </a:r>
            <a:endParaRPr lang="es-ES" dirty="0"/>
          </a:p>
          <a:p>
            <a:pPr marL="64008" indent="0">
              <a:buNone/>
            </a:pPr>
            <a:r>
              <a:rPr lang="es-ES" dirty="0"/>
              <a:t>rosarios aromados al humo del sahumerio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016000"/>
            <a:ext cx="5384800" cy="5754255"/>
          </a:xfrm>
        </p:spPr>
        <p:txBody>
          <a:bodyPr>
            <a:normAutofit fontScale="55000" lnSpcReduction="20000"/>
          </a:bodyPr>
          <a:lstStyle/>
          <a:p>
            <a:pPr marL="64008" indent="0">
              <a:buNone/>
            </a:pPr>
            <a:r>
              <a:rPr lang="es-ES" dirty="0"/>
              <a:t>Y cuando cae la tarde, rebaños de canónigos</a:t>
            </a:r>
          </a:p>
          <a:p>
            <a:pPr marL="64008" indent="0">
              <a:buNone/>
            </a:pPr>
            <a:r>
              <a:rPr lang="es-ES" dirty="0"/>
              <a:t>dejan las catedrales, y en un hosco silencio</a:t>
            </a:r>
          </a:p>
          <a:p>
            <a:pPr marL="64008" indent="0">
              <a:buNone/>
            </a:pPr>
            <a:r>
              <a:rPr lang="es-ES" dirty="0"/>
              <a:t>se dispersan por calles angostas. Sacristanes</a:t>
            </a:r>
          </a:p>
          <a:p>
            <a:pPr marL="64008" indent="0">
              <a:buNone/>
            </a:pPr>
            <a:r>
              <a:rPr lang="es-ES" dirty="0"/>
              <a:t>de caderas nefandas cierran los presbiterios.		</a:t>
            </a:r>
            <a:r>
              <a:rPr lang="es-ES" dirty="0" smtClean="0"/>
              <a:t>20</a:t>
            </a:r>
            <a:endParaRPr lang="es-ES" dirty="0"/>
          </a:p>
          <a:p>
            <a:pPr marL="64008" indent="0">
              <a:buNone/>
            </a:pPr>
            <a:r>
              <a:rPr lang="es-ES" dirty="0"/>
              <a:t> </a:t>
            </a:r>
          </a:p>
          <a:p>
            <a:pPr marL="64008" indent="0">
              <a:buNone/>
            </a:pPr>
            <a:r>
              <a:rPr lang="es-ES" dirty="0"/>
              <a:t>No digáis que fue ayer. ¿Quién cantará victoria?</a:t>
            </a:r>
          </a:p>
          <a:p>
            <a:pPr marL="64008" indent="0">
              <a:buNone/>
            </a:pPr>
            <a:r>
              <a:rPr lang="es-ES" dirty="0"/>
              <a:t>Mirad bajo la piel de nuestros pueblos,</a:t>
            </a:r>
          </a:p>
          <a:p>
            <a:pPr marL="64008" indent="0">
              <a:buNone/>
            </a:pPr>
            <a:r>
              <a:rPr lang="es-ES" dirty="0"/>
              <a:t>allí donde el pasado se hace carne</a:t>
            </a:r>
          </a:p>
          <a:p>
            <a:pPr marL="64008" indent="0">
              <a:buNone/>
            </a:pPr>
            <a:r>
              <a:rPr lang="es-ES" dirty="0"/>
              <a:t>y es la sustancia del vivir el tedio.</a:t>
            </a:r>
          </a:p>
          <a:p>
            <a:pPr marL="64008" indent="0">
              <a:buNone/>
            </a:pPr>
            <a:r>
              <a:rPr lang="es-ES" dirty="0"/>
              <a:t> </a:t>
            </a:r>
          </a:p>
          <a:p>
            <a:pPr marL="64008" indent="0">
              <a:buNone/>
            </a:pPr>
            <a:r>
              <a:rPr lang="es-ES" dirty="0"/>
              <a:t>Mirad más dentro aún: la fibra en que dormitan		</a:t>
            </a:r>
            <a:r>
              <a:rPr lang="es-ES" dirty="0" smtClean="0"/>
              <a:t>25</a:t>
            </a:r>
            <a:endParaRPr lang="es-ES" dirty="0"/>
          </a:p>
          <a:p>
            <a:pPr marL="64008" indent="0">
              <a:buNone/>
            </a:pPr>
            <a:r>
              <a:rPr lang="es-ES" dirty="0"/>
              <a:t>alcanforadas almas de curas y barberos					</a:t>
            </a:r>
          </a:p>
          <a:p>
            <a:pPr marL="64008" indent="0">
              <a:buNone/>
            </a:pPr>
            <a:r>
              <a:rPr lang="es-ES" dirty="0"/>
              <a:t>soñando un horizonte de boinas escarlata.</a:t>
            </a:r>
          </a:p>
          <a:p>
            <a:pPr marL="64008" indent="0">
              <a:buNone/>
            </a:pPr>
            <a:r>
              <a:rPr lang="es-ES" dirty="0"/>
              <a:t>Rumor de fronda llega del fondo de su sueño.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954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637670"/>
          </a:xfrm>
        </p:spPr>
        <p:txBody>
          <a:bodyPr/>
          <a:lstStyle/>
          <a:p>
            <a:r>
              <a:rPr lang="en-US" dirty="0" smtClean="0"/>
              <a:t>“Ayer” de Jon </a:t>
            </a:r>
            <a:r>
              <a:rPr lang="en-US" dirty="0" err="1" smtClean="0"/>
              <a:t>Juaristi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" y="1450108"/>
            <a:ext cx="11822545" cy="4257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3788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637670"/>
          </a:xfrm>
        </p:spPr>
        <p:txBody>
          <a:bodyPr/>
          <a:lstStyle/>
          <a:p>
            <a:r>
              <a:rPr lang="es-ES" sz="2000" dirty="0"/>
              <a:t>1.	Mida los versos 1-8 de este texto. Señale claramente la división entre sílabas, y, cuando haya, las sinalefas, los hiatos o dialefas, las diéresis y las sinéresis. Señale el nombre de cada verso.</a:t>
            </a:r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" y="1450108"/>
            <a:ext cx="11822545" cy="4257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4999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683" y="1410712"/>
            <a:ext cx="8046172" cy="5020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1 Título"/>
          <p:cNvSpPr txBox="1">
            <a:spLocks/>
          </p:cNvSpPr>
          <p:nvPr/>
        </p:nvSpPr>
        <p:spPr>
          <a:xfrm>
            <a:off x="609600" y="585968"/>
            <a:ext cx="10972800" cy="63767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Apercu" charset="0"/>
                <a:ea typeface="Apercu" charset="0"/>
                <a:cs typeface="Apercu" charset="0"/>
              </a:defRPr>
            </a:lvl1pPr>
          </a:lstStyle>
          <a:p>
            <a:pPr lvl="0" algn="just"/>
            <a:r>
              <a:rPr lang="es-ES" sz="2000" dirty="0" smtClean="0"/>
              <a:t>2. Analice </a:t>
            </a:r>
            <a:r>
              <a:rPr lang="es-ES" sz="2000" dirty="0"/>
              <a:t>el ritmo acentual de los versos 21-28 del texto. Especifique para ello tipo de verso según su acentuación, los acentos rítmicos, los </a:t>
            </a:r>
            <a:r>
              <a:rPr lang="es-ES" sz="2000" dirty="0" err="1"/>
              <a:t>extrarrítmicos</a:t>
            </a:r>
            <a:r>
              <a:rPr lang="es-ES" sz="2000" dirty="0"/>
              <a:t> y los </a:t>
            </a:r>
            <a:r>
              <a:rPr lang="es-ES" sz="2000" dirty="0" err="1"/>
              <a:t>antirrítmicos</a:t>
            </a:r>
            <a:r>
              <a:rPr lang="es-ES" sz="2000" dirty="0" smtClean="0"/>
              <a:t>.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492974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959" y="1358092"/>
            <a:ext cx="8203477" cy="5499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1 Título"/>
          <p:cNvSpPr txBox="1">
            <a:spLocks/>
          </p:cNvSpPr>
          <p:nvPr/>
        </p:nvSpPr>
        <p:spPr>
          <a:xfrm>
            <a:off x="609600" y="585968"/>
            <a:ext cx="10972800" cy="63767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Apercu" charset="0"/>
                <a:ea typeface="Apercu" charset="0"/>
                <a:cs typeface="Apercu" charset="0"/>
              </a:defRPr>
            </a:lvl1pPr>
          </a:lstStyle>
          <a:p>
            <a:pPr lvl="0" algn="just"/>
            <a:r>
              <a:rPr lang="es-ES" sz="2000" dirty="0" smtClean="0"/>
              <a:t>2. Analice </a:t>
            </a:r>
            <a:r>
              <a:rPr lang="es-ES" sz="2000" dirty="0"/>
              <a:t>el ritmo acentual de los versos 21-28 del texto. Especifique para ello tipo de verso según su acentuación, los acentos rítmicos, los </a:t>
            </a:r>
            <a:r>
              <a:rPr lang="es-ES" sz="2000" dirty="0" err="1"/>
              <a:t>extrarrítmicos</a:t>
            </a:r>
            <a:r>
              <a:rPr lang="es-ES" sz="2000" dirty="0"/>
              <a:t> y los </a:t>
            </a:r>
            <a:r>
              <a:rPr lang="es-ES" sz="2000" dirty="0" err="1"/>
              <a:t>antirrítmicos</a:t>
            </a:r>
            <a:r>
              <a:rPr lang="es-ES" sz="2000" dirty="0" smtClean="0"/>
              <a:t>.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3078337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609600" y="585968"/>
            <a:ext cx="10972800" cy="63767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Apercu" charset="0"/>
                <a:ea typeface="Apercu" charset="0"/>
                <a:cs typeface="Apercu" charset="0"/>
              </a:defRPr>
            </a:lvl1pPr>
          </a:lstStyle>
          <a:p>
            <a:pPr lvl="0" algn="just"/>
            <a:r>
              <a:rPr lang="es-ES" sz="2000" dirty="0" smtClean="0"/>
              <a:t>3. ¿Qué </a:t>
            </a:r>
            <a:r>
              <a:rPr lang="es-ES" sz="2000" dirty="0"/>
              <a:t>encabalgamientos encuentra entre los versos 1-12? Razone su respuesta, y si halla encabalgamientos detalle qué unidades separan y el tipo de encabalgamiento de que se trata.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" y="1779011"/>
            <a:ext cx="10146347" cy="256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933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609600" y="585968"/>
            <a:ext cx="10972800" cy="63767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Apercu" charset="0"/>
                <a:ea typeface="Apercu" charset="0"/>
                <a:cs typeface="Apercu" charset="0"/>
              </a:defRPr>
            </a:lvl1pPr>
          </a:lstStyle>
          <a:p>
            <a:pPr lvl="0" algn="just"/>
            <a:r>
              <a:rPr lang="es-ES" sz="2000" dirty="0" smtClean="0"/>
              <a:t>3. ¿Qué </a:t>
            </a:r>
            <a:r>
              <a:rPr lang="es-ES" sz="2000" dirty="0"/>
              <a:t>encabalgamientos encuentra entre los versos 1-12? Razone su respuesta, y si halla encabalgamientos detalle qué unidades separan y el tipo de encabalgamiento de que se trata.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532370"/>
            <a:ext cx="9488404" cy="420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47169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1834</TotalTime>
  <Words>555</Words>
  <Application>Microsoft Office PowerPoint</Application>
  <PresentationFormat>Personalizado</PresentationFormat>
  <Paragraphs>95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Comentario métrico guiado de un poema</vt:lpstr>
      <vt:lpstr>Presentación de PowerPoint</vt:lpstr>
      <vt:lpstr>“Ayer” de Jon Juaristi</vt:lpstr>
      <vt:lpstr>“Ayer” de Jon Juaristi</vt:lpstr>
      <vt:lpstr>1. Mida los versos 1-8 de este texto. Señale claramente la división entre sílabas, y, cuando haya, las sinalefas, los hiatos o dialefas, las diéresis y las sinéresis. Señale el nombre de cada verso.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claraimc</cp:lastModifiedBy>
  <cp:revision>37</cp:revision>
  <dcterms:created xsi:type="dcterms:W3CDTF">2017-12-16T18:30:54Z</dcterms:created>
  <dcterms:modified xsi:type="dcterms:W3CDTF">2018-11-22T19:41:10Z</dcterms:modified>
</cp:coreProperties>
</file>