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226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335" r:id="rId7"/>
    <p:sldId id="259" r:id="rId8"/>
    <p:sldId id="325" r:id="rId9"/>
    <p:sldId id="271" r:id="rId10"/>
    <p:sldId id="270" r:id="rId11"/>
    <p:sldId id="322" r:id="rId12"/>
    <p:sldId id="324" r:id="rId13"/>
    <p:sldId id="326" r:id="rId14"/>
    <p:sldId id="272" r:id="rId15"/>
    <p:sldId id="320" r:id="rId16"/>
    <p:sldId id="327" r:id="rId17"/>
    <p:sldId id="329" r:id="rId18"/>
    <p:sldId id="267" r:id="rId19"/>
    <p:sldId id="330" r:id="rId20"/>
    <p:sldId id="265" r:id="rId21"/>
    <p:sldId id="269" r:id="rId22"/>
    <p:sldId id="331" r:id="rId23"/>
    <p:sldId id="332" r:id="rId24"/>
    <p:sldId id="333" r:id="rId25"/>
    <p:sldId id="334" r:id="rId26"/>
    <p:sldId id="273" r:id="rId27"/>
    <p:sldId id="260" r:id="rId28"/>
    <p:sldId id="26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ckwell" panose="02060603020205020403" pitchFamily="18" charset="77"/>
      <p:regular r:id="rId35"/>
      <p:bold r:id="rId36"/>
      <p:italic r:id="rId37"/>
      <p:boldItalic r:id="rId38"/>
    </p:embeddedFont>
    <p:embeddedFont>
      <p:font typeface="Rockwell Condensed" panose="02060603050405020104" pitchFamily="18" charset="77"/>
      <p:regular r:id="rId39"/>
      <p:bold r:id="rId40"/>
    </p:embeddedFont>
    <p:embeddedFont>
      <p:font typeface="Rockwell Extra Bold" panose="02060603020205020403" pitchFamily="18" charset="77"/>
      <p:bold r:id="rId41"/>
    </p:embeddedFont>
    <p:embeddedFont>
      <p:font typeface="Trebuchet MS" panose="020B070302020209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0"/>
    <p:restoredTop sz="94574"/>
  </p:normalViewPr>
  <p:slideViewPr>
    <p:cSldViewPr snapToGrid="0">
      <p:cViewPr varScale="1">
        <p:scale>
          <a:sx n="108" d="100"/>
          <a:sy n="108" d="100"/>
        </p:scale>
        <p:origin x="208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Modalidad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5.648699216214032E-3"/>
                  <c:y val="4.73023279782078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79-490E-AB7C-938ECEE18F09}"/>
                </c:ext>
              </c:extLst>
            </c:dLbl>
            <c:dLbl>
              <c:idx val="1"/>
              <c:layout>
                <c:manualLayout>
                  <c:x val="6.3829761297746673E-2"/>
                  <c:y val="-0.285815317841232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9-490E-AB7C-938ECEE18F09}"/>
                </c:ext>
              </c:extLst>
            </c:dLbl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rebuchet MS" panose="020B0603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Filología</c:v>
                </c:pt>
                <c:pt idx="1">
                  <c:v>Resto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170</c:v>
                </c:pt>
                <c:pt idx="1">
                  <c:v>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9-490E-AB7C-938ECEE18F0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62710091663856"/>
          <c:y val="0.49600813130858423"/>
          <c:w val="0.28727905808226456"/>
          <c:h val="0.2315067222743836"/>
        </c:manualLayout>
      </c:layout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9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rebuchet MS" panose="020B0603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Remuneradas</c:v>
                </c:pt>
                <c:pt idx="1">
                  <c:v>No remuneradas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51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6-439D-98B3-1D4CE1D009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64519834140667"/>
          <c:y val="0.30320662900241407"/>
          <c:w val="0.38129002347357421"/>
          <c:h val="0.46443476315386156"/>
        </c:manualLayout>
      </c:layout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C2F-4F33-BC63-83AE9AD2AD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C2F-4F33-BC63-83AE9AD2AD4E}"/>
              </c:ext>
            </c:extLst>
          </c:dPt>
          <c:dPt>
            <c:idx val="4"/>
            <c:invertIfNegative val="0"/>
            <c:bubble3D val="0"/>
            <c:spPr>
              <a:solidFill>
                <a:srgbClr val="064A2D"/>
              </a:solidFill>
            </c:spPr>
            <c:extLst>
              <c:ext xmlns:c16="http://schemas.microsoft.com/office/drawing/2014/chart" uri="{C3380CC4-5D6E-409C-BE32-E72D297353CC}">
                <c16:uniqueId val="{00000005-5C2F-4F33-BC63-83AE9AD2AD4E}"/>
              </c:ext>
            </c:extLst>
          </c:dPt>
          <c:cat>
            <c:strRef>
              <c:f>Hoja1!$A$2:$A$6</c:f>
              <c:strCache>
                <c:ptCount val="5"/>
                <c:pt idx="0">
                  <c:v>1. Nada de acuerdo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 Totalmente de acuerdo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17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2F-4F33-BC63-83AE9AD2A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469696"/>
        <c:axId val="44873216"/>
      </c:barChart>
      <c:valAx>
        <c:axId val="448732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5469696"/>
        <c:crosses val="autoZero"/>
        <c:crossBetween val="between"/>
      </c:valAx>
      <c:catAx>
        <c:axId val="45469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4487321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rebuchet MS" panose="020B0603020202020204" pitchFamily="34" charset="0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ECD-4363-8EE5-2C1561BA7ACD}"/>
              </c:ext>
            </c:extLst>
          </c:dPt>
          <c:cat>
            <c:strRef>
              <c:f>Hoja1!$A$2:$A$3</c:f>
              <c:strCache>
                <c:ptCount val="2"/>
                <c:pt idx="0">
                  <c:v>Totalmente en desacuerdo</c:v>
                </c:pt>
                <c:pt idx="1">
                  <c:v>Totalmente de acuerdo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D-4363-8EE5-2C1561BA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6934656"/>
        <c:axId val="54651904"/>
      </c:barChart>
      <c:valAx>
        <c:axId val="546519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Trebuchet MS" panose="020B0603020202020204" pitchFamily="34" charset="0"/>
              </a:defRPr>
            </a:pPr>
            <a:endParaRPr lang="es-ES"/>
          </a:p>
        </c:txPr>
        <c:crossAx val="66934656"/>
        <c:crosses val="autoZero"/>
        <c:crossBetween val="between"/>
      </c:valAx>
      <c:catAx>
        <c:axId val="66934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rebuchet MS" panose="020B0603020202020204" pitchFamily="34" charset="0"/>
              </a:defRPr>
            </a:pPr>
            <a:endParaRPr lang="es-ES"/>
          </a:p>
        </c:txPr>
        <c:crossAx val="5465190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84C-4277-92F7-AF301560DA04}"/>
              </c:ext>
            </c:extLst>
          </c:dPt>
          <c:cat>
            <c:strRef>
              <c:f>Hoja1!$A$2:$A$3</c:f>
              <c:strCache>
                <c:ptCount val="2"/>
                <c:pt idx="0">
                  <c:v>Totalmente en desacuerdo</c:v>
                </c:pt>
                <c:pt idx="1">
                  <c:v>Totalmente de acuerdo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C-4277-92F7-AF301560D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9452032"/>
        <c:axId val="119090176"/>
      </c:barChart>
      <c:valAx>
        <c:axId val="1190901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9452032"/>
        <c:crosses val="autoZero"/>
        <c:crossBetween val="between"/>
      </c:valAx>
      <c:catAx>
        <c:axId val="11945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1909017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rebuchet MS" panose="020B0603020202020204" pitchFamily="34" charset="0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CD1-4A4A-9639-ADB2F81F0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D1-4A4A-9639-ADB2F81F0FD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CD1-4A4A-9639-ADB2F81F0FD5}"/>
              </c:ext>
            </c:extLst>
          </c:dPt>
          <c:dPt>
            <c:idx val="4"/>
            <c:invertIfNegative val="0"/>
            <c:bubble3D val="0"/>
            <c:spPr>
              <a:solidFill>
                <a:srgbClr val="064A2D"/>
              </a:solidFill>
            </c:spPr>
            <c:extLst>
              <c:ext xmlns:c16="http://schemas.microsoft.com/office/drawing/2014/chart" uri="{C3380CC4-5D6E-409C-BE32-E72D297353CC}">
                <c16:uniqueId val="{00000007-BCD1-4A4A-9639-ADB2F81F0FD5}"/>
              </c:ext>
            </c:extLst>
          </c:dPt>
          <c:cat>
            <c:strRef>
              <c:f>Hoja1!$A$2:$A$6</c:f>
              <c:strCache>
                <c:ptCount val="5"/>
                <c:pt idx="0">
                  <c:v>Nada o casi nada</c:v>
                </c:pt>
                <c:pt idx="1">
                  <c:v>Poco</c:v>
                </c:pt>
                <c:pt idx="2">
                  <c:v>Ni mucho ni poco</c:v>
                </c:pt>
                <c:pt idx="3">
                  <c:v>Bastante</c:v>
                </c:pt>
                <c:pt idx="4">
                  <c:v>Completamente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D1-4A4A-9639-ADB2F81F0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6421376"/>
        <c:axId val="130756608"/>
      </c:barChart>
      <c:valAx>
        <c:axId val="1307566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6421376"/>
        <c:crosses val="autoZero"/>
        <c:crossBetween val="between"/>
      </c:valAx>
      <c:catAx>
        <c:axId val="136421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0756608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rebuchet MS" panose="020B0603020202020204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83627891598089E-2"/>
          <c:y val="0.10118645892071297"/>
          <c:w val="0.50694577954614906"/>
          <c:h val="0.7804330063976854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Modalidad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18700194901629708"/>
                  <c:y val="-6.9419225195280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47-4CE1-806A-20656BD7B4CB}"/>
                </c:ext>
              </c:extLst>
            </c:dLbl>
            <c:dLbl>
              <c:idx val="1"/>
              <c:layout>
                <c:manualLayout>
                  <c:x val="0.17219938617828415"/>
                  <c:y val="2.04541825650533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47-4CE1-806A-20656BD7B4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Presencial</c:v>
                </c:pt>
                <c:pt idx="1">
                  <c:v>Virtual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7-4CE1-806A-20656BD7B4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69635826771654"/>
          <c:y val="1.9233513779527558E-2"/>
          <c:w val="0.70392325936848765"/>
          <c:h val="0.9588073705107752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GRADO O LICENCIATURA</c:v>
                </c:pt>
                <c:pt idx="1">
                  <c:v>MÁSTER (OFICIALES/TITULO PROPIO)</c:v>
                </c:pt>
                <c:pt idx="2">
                  <c:v>DOCTORADO</c:v>
                </c:pt>
                <c:pt idx="3">
                  <c:v>EXPERTOS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111</c:v>
                </c:pt>
                <c:pt idx="1">
                  <c:v>57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C-49CE-86B6-E872A6A3CA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2117859067033174"/>
          <c:y val="0.78741350476666738"/>
          <c:w val="0.74735695538057745"/>
          <c:h val="0.21258661417322836"/>
        </c:manualLayout>
      </c:layout>
      <c:overlay val="0"/>
      <c:txPr>
        <a:bodyPr/>
        <a:lstStyle/>
        <a:p>
          <a:pPr>
            <a:defRPr sz="11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112994254347445"/>
          <c:y val="2.1193958988165462E-2"/>
          <c:w val="0.71887003447704356"/>
          <c:h val="0.7121289223808473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D5E-4B00-B55D-653362A4E71E}"/>
              </c:ext>
            </c:extLst>
          </c:dPt>
          <c:dLbls>
            <c:dLbl>
              <c:idx val="0"/>
              <c:layout>
                <c:manualLayout>
                  <c:x val="-0.16981932414277603"/>
                  <c:y val="-0.128266186957253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Trebuchet MS" panose="020B0603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9744077217996"/>
                      <c:h val="0.1464220543074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D5E-4B00-B55D-653362A4E71E}"/>
                </c:ext>
              </c:extLst>
            </c:dLbl>
            <c:dLbl>
              <c:idx val="1"/>
              <c:layout>
                <c:manualLayout>
                  <c:x val="0.24576677781680703"/>
                  <c:y val="7.9700415801568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Trebuchet MS" panose="020B060302020202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769572940407"/>
                      <c:h val="0.1464220543074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A3-4FA0-ADA4-D8077BEF1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E-4B00-B55D-653362A4E71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39406059259403E-2"/>
          <c:y val="0.14393553880957635"/>
          <c:w val="0.68526939767635231"/>
          <c:h val="0.673039771415673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1"/>
              <c:layout>
                <c:manualLayout>
                  <c:x val="0.10370932002380372"/>
                  <c:y val="-2.770830374785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2-47C4-AEBE-DEF8D16C2D55}"/>
                </c:ext>
              </c:extLst>
            </c:dLbl>
            <c:dLbl>
              <c:idx val="2"/>
              <c:layout>
                <c:manualLayout>
                  <c:x val="0.10894938441183302"/>
                  <c:y val="9.21280503131748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2-47C4-AEBE-DEF8D16C2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rebuchet MS" panose="020B0603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20-30</c:v>
                </c:pt>
                <c:pt idx="1">
                  <c:v>30-40</c:v>
                </c:pt>
                <c:pt idx="2">
                  <c:v>40-50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2-47C4-AEBE-DEF8D16C2D5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Virtuales</c:v>
                </c:pt>
              </c:strCache>
            </c:strRef>
          </c:tx>
          <c:invertIfNegative val="0"/>
          <c:cat>
            <c:strRef>
              <c:f>Hoja1!$A$2:$A$14</c:f>
              <c:strCache>
                <c:ptCount val="13"/>
                <c:pt idx="0">
                  <c:v>FABRICACIÓN PRODUCTOS MINERALES</c:v>
                </c:pt>
                <c:pt idx="1">
                  <c:v>EMISIÓN DE RADIO Y TELEVISIÓN</c:v>
                </c:pt>
                <c:pt idx="2">
                  <c:v>ACTIVIDADES DE CONSULTORÍA</c:v>
                </c:pt>
                <c:pt idx="3">
                  <c:v>REPARACIÓN DE ORDENADORES</c:v>
                </c:pt>
                <c:pt idx="4">
                  <c:v>ACTIVIDADES CINEMATOGRÁFICAS</c:v>
                </c:pt>
                <c:pt idx="5">
                  <c:v>ACTIVIDADES CIENTÍFICAS Y TÉCNICAS</c:v>
                </c:pt>
                <c:pt idx="6">
                  <c:v>COMERCIO AL POR MENOR</c:v>
                </c:pt>
                <c:pt idx="7">
                  <c:v>EDICIÓN</c:v>
                </c:pt>
                <c:pt idx="8">
                  <c:v>ACTIVIDADES ASOCIATIVAS</c:v>
                </c:pt>
                <c:pt idx="9">
                  <c:v>AGENCIAS DE VIAJES</c:v>
                </c:pt>
                <c:pt idx="10">
                  <c:v>ESTUDIOS DE MERCADO</c:v>
                </c:pt>
                <c:pt idx="11">
                  <c:v>INFORMÁTICA</c:v>
                </c:pt>
                <c:pt idx="12">
                  <c:v>EDUCACIÓN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6</c:v>
                </c:pt>
                <c:pt idx="10">
                  <c:v>6</c:v>
                </c:pt>
                <c:pt idx="11">
                  <c:v>18</c:v>
                </c:pt>
                <c:pt idx="1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B5-484C-9815-184C51A283C8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Presenciales</c:v>
                </c:pt>
              </c:strCache>
            </c:strRef>
          </c:tx>
          <c:invertIfNegative val="0"/>
          <c:cat>
            <c:strRef>
              <c:f>Hoja1!$A$2:$A$14</c:f>
              <c:strCache>
                <c:ptCount val="13"/>
                <c:pt idx="0">
                  <c:v>FABRICACIÓN PRODUCTOS MINERALES</c:v>
                </c:pt>
                <c:pt idx="1">
                  <c:v>EMISIÓN DE RADIO Y TELEVISIÓN</c:v>
                </c:pt>
                <c:pt idx="2">
                  <c:v>ACTIVIDADES DE CONSULTORÍA</c:v>
                </c:pt>
                <c:pt idx="3">
                  <c:v>REPARACIÓN DE ORDENADORES</c:v>
                </c:pt>
                <c:pt idx="4">
                  <c:v>ACTIVIDADES CINEMATOGRÁFICAS</c:v>
                </c:pt>
                <c:pt idx="5">
                  <c:v>ACTIVIDADES CIENTÍFICAS Y TÉCNICAS</c:v>
                </c:pt>
                <c:pt idx="6">
                  <c:v>COMERCIO AL POR MENOR</c:v>
                </c:pt>
                <c:pt idx="7">
                  <c:v>EDICIÓN</c:v>
                </c:pt>
                <c:pt idx="8">
                  <c:v>ACTIVIDADES ASOCIATIVAS</c:v>
                </c:pt>
                <c:pt idx="9">
                  <c:v>AGENCIAS DE VIAJES</c:v>
                </c:pt>
                <c:pt idx="10">
                  <c:v>ESTUDIOS DE MERCADO</c:v>
                </c:pt>
                <c:pt idx="11">
                  <c:v>INFORMÁTICA</c:v>
                </c:pt>
                <c:pt idx="12">
                  <c:v>EDUCACIÓN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3</c:v>
                </c:pt>
                <c:pt idx="10">
                  <c:v>5</c:v>
                </c:pt>
                <c:pt idx="11">
                  <c:v>14</c:v>
                </c:pt>
                <c:pt idx="1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B5-484C-9815-184C51A28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91586944"/>
        <c:axId val="386036480"/>
      </c:barChart>
      <c:valAx>
        <c:axId val="386036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rebuchet MS" panose="020B0603020202020204" pitchFamily="34" charset="0"/>
              </a:defRPr>
            </a:pPr>
            <a:endParaRPr lang="es-ES"/>
          </a:p>
        </c:txPr>
        <c:crossAx val="391586944"/>
        <c:crosses val="autoZero"/>
        <c:crossBetween val="between"/>
      </c:valAx>
      <c:catAx>
        <c:axId val="391586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rebuchet MS" panose="020B0603020202020204" pitchFamily="34" charset="0"/>
              </a:defRPr>
            </a:pPr>
            <a:endParaRPr lang="es-ES"/>
          </a:p>
        </c:txPr>
        <c:crossAx val="38603648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>
              <a:latin typeface="Trebuchet MS" panose="020B0603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4F1-49D2-8E34-7BDB0EF74E57}"/>
              </c:ext>
            </c:extLst>
          </c:dPt>
          <c:cat>
            <c:strRef>
              <c:f>Hoja1!$A$2:$A$3</c:f>
              <c:strCache>
                <c:ptCount val="2"/>
                <c:pt idx="0">
                  <c:v>Totalmente en desacuerdo</c:v>
                </c:pt>
                <c:pt idx="1">
                  <c:v>Totalmente de acuerdo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1-49D2-8E34-7BDB0EF74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763584"/>
        <c:axId val="391666304"/>
      </c:barChart>
      <c:valAx>
        <c:axId val="3916663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3763584"/>
        <c:crosses val="autoZero"/>
        <c:crossBetween val="between"/>
      </c:valAx>
      <c:catAx>
        <c:axId val="83763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9166630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rebuchet MS" panose="020B0603020202020204" pitchFamily="34" charset="0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rebuchet MS" panose="020B0603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Renovación prácticas</c:v>
                </c:pt>
                <c:pt idx="1">
                  <c:v>Contratación</c:v>
                </c:pt>
                <c:pt idx="2">
                  <c:v>Otros (colaboraciones. Freelance…)</c:v>
                </c:pt>
                <c:pt idx="3">
                  <c:v>No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5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3-45F9-9AFC-13DADEAE50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372793132263636"/>
          <c:y val="0.30817855537791083"/>
          <c:w val="0.38129002347357421"/>
          <c:h val="0.61358849190899756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16bd931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16bd931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0e2efd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0e2efd7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5e75921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5e75921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6EC80-C275-48EA-8C8F-F79C6B2B30C3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e7592170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e7592170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5578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524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1480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2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748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06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4898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57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17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1519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7383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6286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8A803530-6BC4-FF4A-B934-4536605349D1}" type="datetimeFigureOut">
              <a:rPr lang="es-ES" smtClean="0"/>
              <a:t>13/5/19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7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mp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hyperlink" Target="mailto:bolsaempleouned@adm.uned.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docs.google.com/forms/d/e/1FAIpQLSdeVvaZaff7Vd702yq_EWCwjTfv5a8K0-6DsCdeFOsr-4fcAA/view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ranslatorswithoutborders.org/" TargetMode="External"/><Relationship Id="rId5" Type="http://schemas.openxmlformats.org/officeDocument/2006/relationships/hyperlink" Target="https://tecnolinguistica.com/" TargetMode="External"/><Relationship Id="rId4" Type="http://schemas.openxmlformats.org/officeDocument/2006/relationships/hyperlink" Target="https://www.sigma-ai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ede.csic.gob.es/servicios/formacion-y-empleo/bolsa-de-trabajo" TargetMode="External"/><Relationship Id="rId7" Type="http://schemas.openxmlformats.org/officeDocument/2006/relationships/hyperlink" Target="https://euraxess.ec.europa.eu/jobs/search" TargetMode="External"/><Relationship Id="rId2" Type="http://schemas.openxmlformats.org/officeDocument/2006/relationships/hyperlink" Target="http://www.mecd.gob.es/redirigeme/?ruta=/servicios-al-ciudadano-mecd/becas-ayud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es/public/es/homepage" TargetMode="External"/><Relationship Id="rId5" Type="http://schemas.openxmlformats.org/officeDocument/2006/relationships/hyperlink" Target="https://europass.cedefop.europa.eu" TargetMode="External"/><Relationship Id="rId4" Type="http://schemas.openxmlformats.org/officeDocument/2006/relationships/hyperlink" Target="http://www.madrimasd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clu.uni.no/icame/corpora/" TargetMode="External"/><Relationship Id="rId7" Type="http://schemas.openxmlformats.org/officeDocument/2006/relationships/hyperlink" Target="http://formespa.rediris.es" TargetMode="External"/><Relationship Id="rId2" Type="http://schemas.openxmlformats.org/officeDocument/2006/relationships/hyperlink" Target="http://infoling.org/search/ofertas_trabajo/search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nolettra.uji.es/es/actividades/innovacion-educativa/lista-infotrad/" TargetMode="External"/><Relationship Id="rId5" Type="http://schemas.openxmlformats.org/officeDocument/2006/relationships/hyperlink" Target="http://www.atala.org/liste_ln" TargetMode="External"/><Relationship Id="rId4" Type="http://schemas.openxmlformats.org/officeDocument/2006/relationships/hyperlink" Target="http://linguistlist.org/lists/join-list.cfm?List=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ortal.uned.es/portal/page?_pageid=93,26914355&amp;_dad=portal&amp;_schema=PORTAL" TargetMode="External"/><Relationship Id="rId5" Type="http://schemas.openxmlformats.org/officeDocument/2006/relationships/hyperlink" Target="http://www.californiasys.com/" TargetMode="External"/><Relationship Id="rId4" Type="http://schemas.openxmlformats.org/officeDocument/2006/relationships/hyperlink" Target="https://www.anayaeducacion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9058"/>
            <a:ext cx="9144000" cy="232181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3913696"/>
            <a:ext cx="810678" cy="810677"/>
            <a:chOff x="9685338" y="4460675"/>
            <a:chExt cx="1080904" cy="108090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464574" y="2852256"/>
            <a:ext cx="8214852" cy="1203550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XVII SEMINARIO DE INVESTIGACIÓN PERMANENTE TIC-ETL:</a:t>
            </a: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El egresado en Filología en las Industrias de la Lengua</a:t>
            </a:r>
            <a:endParaRPr lang="es-ES" sz="18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465523" y="4055806"/>
            <a:ext cx="6212955" cy="64878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>
                <a:solidFill>
                  <a:srgbClr val="000000"/>
                </a:solidFill>
              </a:rPr>
              <a:t>Madrid, 10 de mayo de 2019</a:t>
            </a: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5486" y="1171269"/>
            <a:ext cx="7713027" cy="1407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 smtClean="0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 smtClean="0"/>
              <a:pPr>
                <a:defRPr/>
              </a:pPr>
              <a:t>10</a:t>
            </a:fld>
            <a:endParaRPr lang="es-ES" alt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12C4CA-597B-4C26-8864-FFFDBD9F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97" y="0"/>
            <a:ext cx="2502894" cy="51435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5719F49-1D28-433E-8133-63DA5304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97" y="0"/>
            <a:ext cx="2395225" cy="51435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528420-A8E8-4E9E-8EE5-74D98FA6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178" y="102393"/>
            <a:ext cx="2281690" cy="43705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13B082D-7C08-B047-9BBA-27B65121CB48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259442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 smtClean="0"/>
              <a:pPr>
                <a:defRPr/>
              </a:pPr>
              <a:t>11</a:t>
            </a:fld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6DB0B8-F4D9-436C-B056-F08924D34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0" t="34600" r="46062" b="20915"/>
          <a:stretch/>
        </p:blipFill>
        <p:spPr>
          <a:xfrm>
            <a:off x="758029" y="1024280"/>
            <a:ext cx="2907315" cy="2052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2460ACCA-1554-4EC8-9B04-7FBC05D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12 Conector recto">
            <a:extLst>
              <a:ext uri="{FF2B5EF4-FFF2-40B4-BE49-F238E27FC236}">
                <a16:creationId xmlns:a16="http://schemas.microsoft.com/office/drawing/2014/main" id="{1BCB6487-432F-4AF7-A3B7-E3070FEC3CEF}"/>
              </a:ext>
            </a:extLst>
          </p:cNvPr>
          <p:cNvCxnSpPr>
            <a:cxnSpLocks/>
          </p:cNvCxnSpPr>
          <p:nvPr/>
        </p:nvCxnSpPr>
        <p:spPr>
          <a:xfrm>
            <a:off x="448982" y="640506"/>
            <a:ext cx="284002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B92700D-78A9-4FEE-ADA9-0324E4B5CD82}"/>
              </a:ext>
            </a:extLst>
          </p:cNvPr>
          <p:cNvSpPr/>
          <p:nvPr/>
        </p:nvSpPr>
        <p:spPr>
          <a:xfrm>
            <a:off x="369391" y="340425"/>
            <a:ext cx="30104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SI QUIERES ESTUDIAR EN LA UNED</a:t>
            </a:r>
          </a:p>
        </p:txBody>
      </p:sp>
      <p:cxnSp>
        <p:nvCxnSpPr>
          <p:cNvPr id="10" name="12 Conector recto">
            <a:extLst>
              <a:ext uri="{FF2B5EF4-FFF2-40B4-BE49-F238E27FC236}">
                <a16:creationId xmlns:a16="http://schemas.microsoft.com/office/drawing/2014/main" id="{81EBAB39-A3F9-4D4F-ABB9-FAA7E6FF25EC}"/>
              </a:ext>
            </a:extLst>
          </p:cNvPr>
          <p:cNvCxnSpPr>
            <a:cxnSpLocks/>
          </p:cNvCxnSpPr>
          <p:nvPr/>
        </p:nvCxnSpPr>
        <p:spPr>
          <a:xfrm>
            <a:off x="4167338" y="2050391"/>
            <a:ext cx="359101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6B8D46-7DAB-47DF-A9C0-1B516ED823A6}"/>
              </a:ext>
            </a:extLst>
          </p:cNvPr>
          <p:cNvSpPr/>
          <p:nvPr/>
        </p:nvSpPr>
        <p:spPr>
          <a:xfrm>
            <a:off x="4077203" y="1773392"/>
            <a:ext cx="43759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SI ERES NUEVO O ESTÁS ESTUDIANDO EN LA UNED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E533780-8084-4994-AA07-0C283802C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22001" r="5901" b="10800"/>
          <a:stretch/>
        </p:blipFill>
        <p:spPr>
          <a:xfrm>
            <a:off x="3992270" y="2241637"/>
            <a:ext cx="4439358" cy="231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9 Conector recto">
            <a:extLst>
              <a:ext uri="{FF2B5EF4-FFF2-40B4-BE49-F238E27FC236}">
                <a16:creationId xmlns:a16="http://schemas.microsoft.com/office/drawing/2014/main" id="{0BCEF891-9D4A-43A1-B41F-CEEF1A9C6145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CFA4EE3A-DE1A-4CAB-8394-50669D472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0974A5C-61AF-F84B-8382-32E22B93CCFF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9717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51070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 smtClean="0"/>
              <a:pPr>
                <a:defRPr/>
              </a:pPr>
              <a:t>12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2460ACCA-1554-4EC8-9B04-7FBC05D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12 Conector recto">
            <a:extLst>
              <a:ext uri="{FF2B5EF4-FFF2-40B4-BE49-F238E27FC236}">
                <a16:creationId xmlns:a16="http://schemas.microsoft.com/office/drawing/2014/main" id="{1BCB6487-432F-4AF7-A3B7-E3070FEC3CEF}"/>
              </a:ext>
            </a:extLst>
          </p:cNvPr>
          <p:cNvCxnSpPr/>
          <p:nvPr/>
        </p:nvCxnSpPr>
        <p:spPr>
          <a:xfrm>
            <a:off x="740649" y="570027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B92700D-78A9-4FEE-ADA9-0324E4B5CD82}"/>
              </a:ext>
            </a:extLst>
          </p:cNvPr>
          <p:cNvSpPr/>
          <p:nvPr/>
        </p:nvSpPr>
        <p:spPr>
          <a:xfrm>
            <a:off x="716794" y="292855"/>
            <a:ext cx="32908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SI ESTÁS TERMINANDO TUS ESTUDIOS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94E1F5-D044-417D-93D4-9A7DAA866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36000" r="34138" b="22001"/>
          <a:stretch/>
        </p:blipFill>
        <p:spPr>
          <a:xfrm>
            <a:off x="120898" y="1020766"/>
            <a:ext cx="3886733" cy="207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C85B91-0E52-46AB-82E5-1F2F0B3775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26200" r="32675" b="33200"/>
          <a:stretch/>
        </p:blipFill>
        <p:spPr>
          <a:xfrm>
            <a:off x="4559982" y="2708224"/>
            <a:ext cx="4153666" cy="2076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12 Conector recto">
            <a:extLst>
              <a:ext uri="{FF2B5EF4-FFF2-40B4-BE49-F238E27FC236}">
                <a16:creationId xmlns:a16="http://schemas.microsoft.com/office/drawing/2014/main" id="{E5847A64-8E0C-4FA3-96AA-A8C7E849CF9D}"/>
              </a:ext>
            </a:extLst>
          </p:cNvPr>
          <p:cNvCxnSpPr/>
          <p:nvPr/>
        </p:nvCxnSpPr>
        <p:spPr>
          <a:xfrm>
            <a:off x="4508347" y="2585981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AA946B-AE2F-4D18-8602-6EF9C2057CFB}"/>
              </a:ext>
            </a:extLst>
          </p:cNvPr>
          <p:cNvSpPr/>
          <p:nvPr/>
        </p:nvSpPr>
        <p:spPr>
          <a:xfrm>
            <a:off x="5010920" y="2227517"/>
            <a:ext cx="27233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SI ERES TITULADO DE LA UNED</a:t>
            </a:r>
          </a:p>
        </p:txBody>
      </p:sp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4E1978A-F6B2-4B76-A7B0-667AE930E492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04954E3A-DA18-495B-ABF9-B388BF786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BB22F17-1A75-A849-82D6-CF9774537189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24041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B3868E63-00B3-4A5F-AEE6-9664930A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12 Conector recto">
            <a:extLst>
              <a:ext uri="{FF2B5EF4-FFF2-40B4-BE49-F238E27FC236}">
                <a16:creationId xmlns:a16="http://schemas.microsoft.com/office/drawing/2014/main" id="{D9B17421-4EBE-475A-BD39-49541AB2BCAD}"/>
              </a:ext>
            </a:extLst>
          </p:cNvPr>
          <p:cNvCxnSpPr>
            <a:cxnSpLocks/>
          </p:cNvCxnSpPr>
          <p:nvPr/>
        </p:nvCxnSpPr>
        <p:spPr>
          <a:xfrm>
            <a:off x="439479" y="1545636"/>
            <a:ext cx="758455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47868BFA-E7DD-44FB-9395-7C911B19E5D4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CA004A2-C5A5-4842-A3E4-ACBB2E80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876E909-77BB-476D-89C6-F6D973170A4E}"/>
              </a:ext>
            </a:extLst>
          </p:cNvPr>
          <p:cNvSpPr/>
          <p:nvPr/>
        </p:nvSpPr>
        <p:spPr>
          <a:xfrm>
            <a:off x="706779" y="1061163"/>
            <a:ext cx="3079946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1350" dirty="0"/>
              <a:t>PRÁCTICAS EXTRACURRICULARES  </a:t>
            </a:r>
            <a:endParaRPr lang="es-ES" sz="135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9EEA9AF-D80B-46F0-B1B6-B15339D1F9F1}"/>
              </a:ext>
            </a:extLst>
          </p:cNvPr>
          <p:cNvSpPr/>
          <p:nvPr/>
        </p:nvSpPr>
        <p:spPr>
          <a:xfrm>
            <a:off x="5004084" y="1073749"/>
            <a:ext cx="2536785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1350" dirty="0"/>
              <a:t>PRÁCTICAS CURRICULARES  </a:t>
            </a:r>
            <a:endParaRPr lang="es-ES" sz="1350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3DBD38E-3478-47BD-8409-7F4A4876DF24}"/>
              </a:ext>
            </a:extLst>
          </p:cNvPr>
          <p:cNvSpPr/>
          <p:nvPr/>
        </p:nvSpPr>
        <p:spPr>
          <a:xfrm>
            <a:off x="1658679" y="1993304"/>
            <a:ext cx="5598655" cy="193899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Las </a:t>
            </a:r>
            <a:r>
              <a:rPr lang="es-E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prácticas extracurriculares</a:t>
            </a: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, son aquellas que los estudiantes podrán realizar con carácter voluntario durante su periodo de formación y que, aun teniendo los mismos fines que las </a:t>
            </a:r>
            <a:r>
              <a:rPr lang="es-E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prácticas curriculares</a:t>
            </a:r>
            <a:r>
              <a:rPr lang="es-ES" sz="2000" dirty="0">
                <a:solidFill>
                  <a:srgbClr val="222222"/>
                </a:solidFill>
                <a:latin typeface="arial" panose="020B0604020202020204" pitchFamily="34" charset="0"/>
              </a:rPr>
              <a:t>, no forman parte del correspondiente Plan de Estudios.</a:t>
            </a:r>
            <a:endParaRPr lang="es-ES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E2142A-3BD9-8A41-BF8D-85682DFCAD29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273931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Portada.JPG">
            <a:extLst>
              <a:ext uri="{FF2B5EF4-FFF2-40B4-BE49-F238E27FC236}">
                <a16:creationId xmlns:a16="http://schemas.microsoft.com/office/drawing/2014/main" id="{3CE25615-C13D-4384-ABD4-EBC57CA99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27784" y="1059582"/>
            <a:ext cx="49150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8 Imagen" descr="images.jpg">
            <a:extLst>
              <a:ext uri="{FF2B5EF4-FFF2-40B4-BE49-F238E27FC236}">
                <a16:creationId xmlns:a16="http://schemas.microsoft.com/office/drawing/2014/main" id="{690F835A-21CF-4132-AD45-63CE84C7D5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634" y="1383618"/>
            <a:ext cx="1242138" cy="764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B3868E63-00B3-4A5F-AEE6-9664930A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12 Conector recto">
            <a:extLst>
              <a:ext uri="{FF2B5EF4-FFF2-40B4-BE49-F238E27FC236}">
                <a16:creationId xmlns:a16="http://schemas.microsoft.com/office/drawing/2014/main" id="{D9B17421-4EBE-475A-BD39-49541AB2BCAD}"/>
              </a:ext>
            </a:extLst>
          </p:cNvPr>
          <p:cNvCxnSpPr/>
          <p:nvPr/>
        </p:nvCxnSpPr>
        <p:spPr>
          <a:xfrm>
            <a:off x="1209054" y="897564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27EFAF8-7ECA-479F-8E3A-D1FC7BEF23C8}"/>
              </a:ext>
            </a:extLst>
          </p:cNvPr>
          <p:cNvSpPr/>
          <p:nvPr/>
        </p:nvSpPr>
        <p:spPr>
          <a:xfrm>
            <a:off x="1182777" y="181983"/>
            <a:ext cx="292022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BOLSA DE EMPLEO Y PRÁCTICAS </a:t>
            </a:r>
          </a:p>
          <a:p>
            <a:r>
              <a:rPr lang="es-ES" sz="1350" dirty="0"/>
              <a:t>EXTRACURRICULARES:</a:t>
            </a:r>
          </a:p>
          <a:p>
            <a:r>
              <a:rPr lang="es-ES" sz="1350" b="1" dirty="0"/>
              <a:t>MÓDULO DE CANDIDATOS</a:t>
            </a:r>
          </a:p>
        </p:txBody>
      </p:sp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47868BFA-E7DD-44FB-9395-7C911B19E5D4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4CA004A2-C5A5-4842-A3E4-ACBB2E802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829510D-1646-EF41-BA4A-447980F0E727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258246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049" y="1129332"/>
            <a:ext cx="1384718" cy="1178727"/>
          </a:xfrm>
          <a:prstGeom prst="rect">
            <a:avLst/>
          </a:prstGeom>
        </p:spPr>
      </p:pic>
      <p:pic>
        <p:nvPicPr>
          <p:cNvPr id="4" name="3 Imagen" descr="Consultar_Ofertas_Emple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750325" y="1329612"/>
            <a:ext cx="4978502" cy="343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72474BA4-DB85-4AE0-B2EF-C0A054FB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12 Conector recto">
            <a:extLst>
              <a:ext uri="{FF2B5EF4-FFF2-40B4-BE49-F238E27FC236}">
                <a16:creationId xmlns:a16="http://schemas.microsoft.com/office/drawing/2014/main" id="{40217AD3-D45B-4F0D-AA5A-A9758ED2652C}"/>
              </a:ext>
            </a:extLst>
          </p:cNvPr>
          <p:cNvCxnSpPr/>
          <p:nvPr/>
        </p:nvCxnSpPr>
        <p:spPr>
          <a:xfrm>
            <a:off x="1143000" y="1005576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4DED9D0-5662-45CC-815F-C2EF4EF3BAF4}"/>
              </a:ext>
            </a:extLst>
          </p:cNvPr>
          <p:cNvSpPr/>
          <p:nvPr/>
        </p:nvSpPr>
        <p:spPr>
          <a:xfrm>
            <a:off x="1143000" y="289995"/>
            <a:ext cx="2920223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/>
              <a:t>BOLSA DE EMPLEO Y PRÁCTICAS </a:t>
            </a:r>
          </a:p>
          <a:p>
            <a:r>
              <a:rPr lang="es-ES" sz="1350" dirty="0"/>
              <a:t>EXTRACURRICULARES:</a:t>
            </a:r>
          </a:p>
          <a:p>
            <a:r>
              <a:rPr lang="es-ES" sz="1350" b="1" dirty="0"/>
              <a:t>MÓDULO DE EMPRESAS</a:t>
            </a:r>
          </a:p>
        </p:txBody>
      </p:sp>
      <p:cxnSp>
        <p:nvCxnSpPr>
          <p:cNvPr id="9" name="9 Conector recto">
            <a:extLst>
              <a:ext uri="{FF2B5EF4-FFF2-40B4-BE49-F238E27FC236}">
                <a16:creationId xmlns:a16="http://schemas.microsoft.com/office/drawing/2014/main" id="{A6800CAB-B766-4D77-BD9D-1B4F56D9DE53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3ECB92BD-E757-46E0-A4E9-89DFA4387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6F86F52-0762-594B-8129-2C9DA3025927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16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711658" y="209680"/>
            <a:ext cx="230864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2946" y="649276"/>
            <a:ext cx="295850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100" b="1" dirty="0">
                <a:latin typeface="Trebuchet MS" panose="020B0603020202020204" pitchFamily="34" charset="0"/>
              </a:rPr>
              <a:t>4219</a:t>
            </a:r>
            <a:r>
              <a:rPr lang="es-ES_tradnl" sz="900" b="1" dirty="0">
                <a:latin typeface="Trebuchet MS" panose="020B0603020202020204" pitchFamily="34" charset="0"/>
              </a:rPr>
              <a:t> </a:t>
            </a:r>
            <a:r>
              <a:rPr lang="es-ES_tradnl" sz="1100" b="1" dirty="0">
                <a:latin typeface="Trebuchet MS" panose="020B0603020202020204" pitchFamily="34" charset="0"/>
              </a:rPr>
              <a:t>estudiantes han realizado prácticas de los cuales</a:t>
            </a:r>
            <a:r>
              <a:rPr lang="es-ES_tradnl" sz="900" b="1" dirty="0">
                <a:latin typeface="Trebuchet MS" panose="020B0603020202020204" pitchFamily="34" charset="0"/>
              </a:rPr>
              <a:t>,</a:t>
            </a:r>
            <a:r>
              <a:rPr lang="es-ES_tradnl" sz="2100" b="1" dirty="0">
                <a:latin typeface="Trebuchet MS" panose="020B0603020202020204" pitchFamily="34" charset="0"/>
              </a:rPr>
              <a:t>170 </a:t>
            </a:r>
            <a:r>
              <a:rPr lang="es-ES_tradnl" sz="1100" b="1" dirty="0">
                <a:latin typeface="Trebuchet MS" panose="020B0603020202020204" pitchFamily="34" charset="0"/>
              </a:rPr>
              <a:t>son de la FACULTAD DE FILOLOGÍA.</a:t>
            </a:r>
            <a:endParaRPr lang="fr-FR" sz="11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074510461"/>
              </p:ext>
            </p:extLst>
          </p:nvPr>
        </p:nvGraphicFramePr>
        <p:xfrm>
          <a:off x="130835" y="1110183"/>
          <a:ext cx="4212566" cy="295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9 Conector recto"/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>
            <a:cxnSpLocks/>
          </p:cNvCxnSpPr>
          <p:nvPr/>
        </p:nvCxnSpPr>
        <p:spPr>
          <a:xfrm>
            <a:off x="827124" y="497698"/>
            <a:ext cx="22407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2011-2012 hasta la actualidad</a:t>
            </a:r>
            <a:endParaRPr lang="fr-FR" sz="900" dirty="0"/>
          </a:p>
        </p:txBody>
      </p:sp>
      <p:sp>
        <p:nvSpPr>
          <p:cNvPr id="9" name="8 Rectángulo"/>
          <p:cNvSpPr/>
          <p:nvPr/>
        </p:nvSpPr>
        <p:spPr>
          <a:xfrm>
            <a:off x="586709" y="3386986"/>
            <a:ext cx="2397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b="1" dirty="0">
                <a:latin typeface="Trebuchet MS" panose="020B0603020202020204" pitchFamily="34" charset="0"/>
              </a:rPr>
              <a:t>Dato que correlaciona con el número de matriculados en dicha Facultad con respecto al total de matriculados en otras Facultades.</a:t>
            </a:r>
            <a:br>
              <a:rPr lang="es-ES_tradnl" sz="900" b="1" dirty="0">
                <a:latin typeface="Trebuchet MS" panose="020B0603020202020204" pitchFamily="34" charset="0"/>
              </a:rPr>
            </a:br>
            <a:endParaRPr lang="es-ES_tradnl" sz="900" b="1" dirty="0">
              <a:latin typeface="Trebuchet MS" panose="020B0603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8461E12-C7B2-47F9-8CB8-3AB7BB4F8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graphicFrame>
        <p:nvGraphicFramePr>
          <p:cNvPr id="14" name="2 Gráfico">
            <a:extLst>
              <a:ext uri="{FF2B5EF4-FFF2-40B4-BE49-F238E27FC236}">
                <a16:creationId xmlns:a16="http://schemas.microsoft.com/office/drawing/2014/main" id="{2387E7B7-FB0F-4FA0-B20F-8D77A3625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866862"/>
              </p:ext>
            </p:extLst>
          </p:nvPr>
        </p:nvGraphicFramePr>
        <p:xfrm>
          <a:off x="4343401" y="888909"/>
          <a:ext cx="4306788" cy="295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89DB3222-4EF6-470A-A92C-7F3885EE0996}"/>
              </a:ext>
            </a:extLst>
          </p:cNvPr>
          <p:cNvSpPr/>
          <p:nvPr/>
        </p:nvSpPr>
        <p:spPr>
          <a:xfrm>
            <a:off x="4827798" y="1084032"/>
            <a:ext cx="31053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MODALIDAD PRÁCTICAS FILOLOGÍA</a:t>
            </a:r>
            <a:r>
              <a:rPr lang="es-ES_tradnl" sz="1350" dirty="0"/>
              <a:t> *</a:t>
            </a:r>
            <a:endParaRPr lang="es-ES" sz="135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B7117E-91DC-164B-8079-A36049829F9B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248530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17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218042240"/>
              </p:ext>
            </p:extLst>
          </p:nvPr>
        </p:nvGraphicFramePr>
        <p:xfrm>
          <a:off x="572932" y="969593"/>
          <a:ext cx="3388647" cy="298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4491372" y="4299942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2011-2012 hasta la actualidad</a:t>
            </a:r>
            <a:endParaRPr lang="fr-FR" sz="9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94598" y="576044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0" name="19 Gráfico"/>
          <p:cNvGraphicFramePr/>
          <p:nvPr>
            <p:extLst>
              <p:ext uri="{D42A27DB-BD31-4B8C-83A1-F6EECF244321}">
                <p14:modId xmlns:p14="http://schemas.microsoft.com/office/powerpoint/2010/main" val="2263312381"/>
              </p:ext>
            </p:extLst>
          </p:nvPr>
        </p:nvGraphicFramePr>
        <p:xfrm>
          <a:off x="4594362" y="729113"/>
          <a:ext cx="3003445" cy="270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10 CuadroTexto"/>
          <p:cNvSpPr txBox="1">
            <a:spLocks noChangeArrowheads="1"/>
          </p:cNvSpPr>
          <p:nvPr/>
        </p:nvSpPr>
        <p:spPr bwMode="auto">
          <a:xfrm>
            <a:off x="4593239" y="1071519"/>
            <a:ext cx="9554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1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GÉNERO</a:t>
            </a:r>
            <a:r>
              <a:rPr lang="es-ES_tradnl" sz="1500" dirty="0"/>
              <a:t>*</a:t>
            </a:r>
            <a:endParaRPr lang="es-ES" altLang="es-ES" sz="15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10 CuadroTexto"/>
          <p:cNvSpPr txBox="1">
            <a:spLocks noChangeArrowheads="1"/>
          </p:cNvSpPr>
          <p:nvPr/>
        </p:nvSpPr>
        <p:spPr bwMode="auto">
          <a:xfrm>
            <a:off x="670675" y="1065460"/>
            <a:ext cx="10770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1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ESTUDIOS</a:t>
            </a:r>
            <a:r>
              <a:rPr lang="es-ES_tradnl" sz="1500" dirty="0"/>
              <a:t>*</a:t>
            </a:r>
            <a:endParaRPr lang="es-ES" altLang="es-ES" sz="15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4913263" y="2541698"/>
            <a:ext cx="6354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5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EDAD</a:t>
            </a: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4120138467"/>
              </p:ext>
            </p:extLst>
          </p:nvPr>
        </p:nvGraphicFramePr>
        <p:xfrm>
          <a:off x="4832264" y="2381377"/>
          <a:ext cx="3191097" cy="276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3958" y="449375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** Datos de edad desde el curso 2014-15 a 2017-18</a:t>
            </a:r>
            <a:endParaRPr lang="fr-FR" sz="900" dirty="0"/>
          </a:p>
          <a:p>
            <a:pPr algn="r"/>
            <a:endParaRPr lang="fr-FR" sz="900" dirty="0"/>
          </a:p>
        </p:txBody>
      </p:sp>
      <p:sp>
        <p:nvSpPr>
          <p:cNvPr id="8" name="7 Rectángulo"/>
          <p:cNvSpPr/>
          <p:nvPr/>
        </p:nvSpPr>
        <p:spPr>
          <a:xfrm>
            <a:off x="5409474" y="2564782"/>
            <a:ext cx="383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/>
              <a:t>** </a:t>
            </a:r>
            <a:endParaRPr lang="fr-FR" sz="12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0DCB1FB-DB4D-408B-A79C-E489F320E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64" y="77425"/>
            <a:ext cx="2259049" cy="579110"/>
          </a:xfrm>
          <a:prstGeom prst="rect">
            <a:avLst/>
          </a:prstGeom>
        </p:spPr>
      </p:pic>
      <p:sp>
        <p:nvSpPr>
          <p:cNvPr id="27" name="10 CuadroTexto">
            <a:extLst>
              <a:ext uri="{FF2B5EF4-FFF2-40B4-BE49-F238E27FC236}">
                <a16:creationId xmlns:a16="http://schemas.microsoft.com/office/drawing/2014/main" id="{9AC0E6A7-A728-439F-9490-FF88F63C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98" y="275962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346FEAF-BE6E-714B-82F6-344660C011C1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72090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18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Gráfico"/>
          <p:cNvGraphicFramePr/>
          <p:nvPr>
            <p:extLst/>
          </p:nvPr>
        </p:nvGraphicFramePr>
        <p:xfrm>
          <a:off x="4788024" y="357504"/>
          <a:ext cx="3294366" cy="292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4421382" y="4507691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2011-2012 hasta la actualidad</a:t>
            </a:r>
            <a:endParaRPr lang="fr-FR" sz="900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18396" y="401585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18258799"/>
              </p:ext>
            </p:extLst>
          </p:nvPr>
        </p:nvGraphicFramePr>
        <p:xfrm>
          <a:off x="932886" y="958268"/>
          <a:ext cx="6426714" cy="356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7 Rectángulo"/>
          <p:cNvSpPr/>
          <p:nvPr/>
        </p:nvSpPr>
        <p:spPr>
          <a:xfrm>
            <a:off x="655970" y="700668"/>
            <a:ext cx="551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064A2D"/>
                </a:solidFill>
                <a:latin typeface="Trebuchet MS" panose="020B0603020202020204" pitchFamily="34" charset="0"/>
              </a:rPr>
              <a:t>Sectores con más ESTUDIANTES en PRÁCTICAS</a:t>
            </a:r>
            <a:endParaRPr lang="fr-FR" sz="1400" b="1" dirty="0">
              <a:solidFill>
                <a:srgbClr val="064A2D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B652B4A-7ECD-4434-B9C2-F87D65241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20" name="10 CuadroTexto">
            <a:extLst>
              <a:ext uri="{FF2B5EF4-FFF2-40B4-BE49-F238E27FC236}">
                <a16:creationId xmlns:a16="http://schemas.microsoft.com/office/drawing/2014/main" id="{A3D3ECB7-82D8-40AB-8283-93107403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04" y="144896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902824-3BBB-7C4C-8129-150EB8D755D3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495775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19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2014-2015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01843" y="327422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74364" y="1046426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1.Relación de las tareas con los estudios universitarios cursados 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73763" y="1381569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63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159939380"/>
              </p:ext>
            </p:extLst>
          </p:nvPr>
        </p:nvGraphicFramePr>
        <p:xfrm>
          <a:off x="1197289" y="1799678"/>
          <a:ext cx="5886654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1899047" y="715638"/>
            <a:ext cx="551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064A2D"/>
                </a:solidFill>
                <a:latin typeface="Trebuchet MS" panose="020B0603020202020204" pitchFamily="34" charset="0"/>
              </a:rPr>
              <a:t>ANÁLISIS CUESTIONARIOS DE EVALUACIÓN DE LAS PRÁCTICAS</a:t>
            </a:r>
            <a:endParaRPr lang="fr-FR" sz="1400" b="1" dirty="0">
              <a:solidFill>
                <a:srgbClr val="064A2D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C959414-1F6B-4252-9284-28BC87150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70" y="91929"/>
            <a:ext cx="2259049" cy="579110"/>
          </a:xfrm>
          <a:prstGeom prst="rect">
            <a:avLst/>
          </a:prstGeom>
        </p:spPr>
      </p:pic>
      <p:sp>
        <p:nvSpPr>
          <p:cNvPr id="17" name="10 CuadroTexto">
            <a:extLst>
              <a:ext uri="{FF2B5EF4-FFF2-40B4-BE49-F238E27FC236}">
                <a16:creationId xmlns:a16="http://schemas.microsoft.com/office/drawing/2014/main" id="{C264DD23-84B0-4BE0-A937-EDBD14B6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51" y="87525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EF574A-0AD7-E84A-80FC-B947EC1DDB0C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5780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965725" y="535200"/>
            <a:ext cx="78126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XVII SEMINARIO DE INVESTIGACIÓN PERMANENTE TIC-ETL: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egresado en Filología en las Industrias de la Lengua</a:t>
            </a:r>
            <a:endParaRPr lang="es-ES" sz="1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ES"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675" y="0"/>
            <a:ext cx="2884737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6B2F7D7-1E93-5A4B-89B7-728D0FCD6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615" y="1414477"/>
            <a:ext cx="4383067" cy="3729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20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2014-2015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656895" y="1122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cxnSpLocks/>
          </p:cNvCxnSpPr>
          <p:nvPr/>
        </p:nvCxnSpPr>
        <p:spPr>
          <a:xfrm>
            <a:off x="476693" y="472978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332933" y="678398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2. Continuidad en la empresa tras el período inicial de prácticas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19338" y="1113068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63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175975990"/>
              </p:ext>
            </p:extLst>
          </p:nvPr>
        </p:nvGraphicFramePr>
        <p:xfrm>
          <a:off x="1412543" y="1026273"/>
          <a:ext cx="4662264" cy="25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1105113" y="3372936"/>
            <a:ext cx="604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El 43,5% han continuado de alguna manera en contacto con la empresa tras su primer periodo de prácticas.</a:t>
            </a:r>
            <a:endParaRPr lang="fr-FR" sz="1050" i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5D16F954-95D6-458B-85D9-CAFB9D6D7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19" name="10 CuadroTexto">
            <a:extLst>
              <a:ext uri="{FF2B5EF4-FFF2-40B4-BE49-F238E27FC236}">
                <a16:creationId xmlns:a16="http://schemas.microsoft.com/office/drawing/2014/main" id="{C5BB711F-EF45-4660-A286-837EB52C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21" y="172896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5F1903-6AA8-4940-95E7-5A4D28CF380B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138944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21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2014-2015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786246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15518" y="348570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999158" y="674546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3. Ayuda al estudio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2003" y="1107245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69 respuestas obtenidas, los resultados son los que se muestran a continuación:</a:t>
            </a:r>
            <a:endParaRPr lang="fr-FR" sz="1050" i="1" dirty="0"/>
          </a:p>
        </p:txBody>
      </p:sp>
      <p:sp>
        <p:nvSpPr>
          <p:cNvPr id="15" name="14 Rectángulo"/>
          <p:cNvSpPr/>
          <p:nvPr/>
        </p:nvSpPr>
        <p:spPr>
          <a:xfrm>
            <a:off x="1364754" y="3491947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La media de la remuneración obtenida por los estudiantes ha sido de 374 euros.</a:t>
            </a:r>
            <a:endParaRPr lang="fr-FR" sz="1050" i="1" dirty="0"/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1040873291"/>
              </p:ext>
            </p:extLst>
          </p:nvPr>
        </p:nvGraphicFramePr>
        <p:xfrm>
          <a:off x="1714713" y="1074769"/>
          <a:ext cx="4662264" cy="255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062B07A8-BF6F-418F-A717-637B91259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6" y="29085"/>
            <a:ext cx="2259049" cy="579110"/>
          </a:xfrm>
          <a:prstGeom prst="rect">
            <a:avLst/>
          </a:prstGeom>
        </p:spPr>
      </p:pic>
      <p:sp>
        <p:nvSpPr>
          <p:cNvPr id="23" name="10 CuadroTexto">
            <a:extLst>
              <a:ext uri="{FF2B5EF4-FFF2-40B4-BE49-F238E27FC236}">
                <a16:creationId xmlns:a16="http://schemas.microsoft.com/office/drawing/2014/main" id="{81361490-00B6-4FB8-B47D-1F853D99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72" y="99452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5D9A09D-601C-5241-AB5B-065FE38452EB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361605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22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2015-2016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786246" y="18436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8302" y="454521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31291" y="623039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4. Se han cumplido las expectativas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1291" y="1141047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49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1143836573"/>
              </p:ext>
            </p:extLst>
          </p:nvPr>
        </p:nvGraphicFramePr>
        <p:xfrm>
          <a:off x="631291" y="1223955"/>
          <a:ext cx="6512290" cy="320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9E667B89-2413-4A89-8652-9B6A916B9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16" y="65015"/>
            <a:ext cx="2259049" cy="579110"/>
          </a:xfrm>
          <a:prstGeom prst="rect">
            <a:avLst/>
          </a:prstGeom>
        </p:spPr>
      </p:pic>
      <p:sp>
        <p:nvSpPr>
          <p:cNvPr id="18" name="10 CuadroTexto">
            <a:extLst>
              <a:ext uri="{FF2B5EF4-FFF2-40B4-BE49-F238E27FC236}">
                <a16:creationId xmlns:a16="http://schemas.microsoft.com/office/drawing/2014/main" id="{7B0D5569-BB9B-49C4-A5B2-3EAC2545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0" y="154439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8CA74AC-949B-1C44-AB60-5EA920160373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427915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23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2014-2015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786246" y="-32953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36607" y="430572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6144" y="681816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5. Asesoramiento, seguimiento y atención del tutor UNED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79252" y="1113570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65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3990378643"/>
              </p:ext>
            </p:extLst>
          </p:nvPr>
        </p:nvGraphicFramePr>
        <p:xfrm>
          <a:off x="1251665" y="1486186"/>
          <a:ext cx="5886654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2B9D834F-22D9-4954-BA2E-4A99B2D39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6" y="37867"/>
            <a:ext cx="2259049" cy="579110"/>
          </a:xfrm>
          <a:prstGeom prst="rect">
            <a:avLst/>
          </a:prstGeom>
        </p:spPr>
      </p:pic>
      <p:sp>
        <p:nvSpPr>
          <p:cNvPr id="19" name="10 CuadroTexto">
            <a:extLst>
              <a:ext uri="{FF2B5EF4-FFF2-40B4-BE49-F238E27FC236}">
                <a16:creationId xmlns:a16="http://schemas.microsoft.com/office/drawing/2014/main" id="{84AFDC75-54DD-490F-90AD-2D59834D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15" y="115257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B6AAE8-9313-1144-8A9F-DBE3E2DB5641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360284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 smtClean="0"/>
              <a:pPr>
                <a:defRPr/>
              </a:pPr>
              <a:t>13/5/19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24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2014-2015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839016" y="241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21668" y="488051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09298" y="738863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6. Satisfacción con el nivel de aprendizaje y experiencia adquirida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24758" y="1115333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65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1412550086"/>
              </p:ext>
            </p:extLst>
          </p:nvPr>
        </p:nvGraphicFramePr>
        <p:xfrm>
          <a:off x="1216222" y="1437942"/>
          <a:ext cx="5886654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F734A755-82D2-4022-BF01-FDEC6F131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2" y="53978"/>
            <a:ext cx="2259049" cy="579110"/>
          </a:xfrm>
          <a:prstGeom prst="rect">
            <a:avLst/>
          </a:prstGeom>
        </p:spPr>
      </p:pic>
      <p:sp>
        <p:nvSpPr>
          <p:cNvPr id="19" name="10 CuadroTexto">
            <a:extLst>
              <a:ext uri="{FF2B5EF4-FFF2-40B4-BE49-F238E27FC236}">
                <a16:creationId xmlns:a16="http://schemas.microsoft.com/office/drawing/2014/main" id="{0AA4EF09-0B53-4080-A32E-A027695A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76" y="187969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5646AE6-6950-DD46-90F0-069CEE68890C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404969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25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04135" y="4461960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900" dirty="0"/>
              <a:t>* Desde el curso académico 2015-2016 hasta 2017-2018</a:t>
            </a:r>
            <a:endParaRPr lang="fr-FR" sz="900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6856809" y="18436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29518" y="388960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31326" y="687544"/>
            <a:ext cx="6048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7. En qué medida las prácticas han mejorado la empleabilidad</a:t>
            </a:r>
            <a:endParaRPr lang="fr-FR" sz="1400" b="1" i="1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9643" y="1110344"/>
            <a:ext cx="604867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De 48 respuestas obtenidas, los resultados son los que se muestran a continuación:</a:t>
            </a:r>
            <a:endParaRPr lang="fr-FR" sz="1050" i="1" dirty="0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59564933"/>
              </p:ext>
            </p:extLst>
          </p:nvPr>
        </p:nvGraphicFramePr>
        <p:xfrm>
          <a:off x="1160984" y="1545636"/>
          <a:ext cx="5793167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6E3993B-5B7D-4716-91C1-8E2017BB8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7" y="48424"/>
            <a:ext cx="2259049" cy="579110"/>
          </a:xfrm>
          <a:prstGeom prst="rect">
            <a:avLst/>
          </a:prstGeom>
        </p:spPr>
      </p:pic>
      <p:sp>
        <p:nvSpPr>
          <p:cNvPr id="18" name="10 CuadroTexto">
            <a:extLst>
              <a:ext uri="{FF2B5EF4-FFF2-40B4-BE49-F238E27FC236}">
                <a16:creationId xmlns:a16="http://schemas.microsoft.com/office/drawing/2014/main" id="{FC188882-EE1B-48A3-B0AB-8A9A4EF0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26" y="135821"/>
            <a:ext cx="32848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sz="1350" b="1" dirty="0">
                <a:solidFill>
                  <a:srgbClr val="064A2D"/>
                </a:solidFill>
                <a:latin typeface="Trebuchet MS" panose="020B0603020202020204" pitchFamily="34" charset="0"/>
              </a:rPr>
              <a:t>ESTUDIANTES en prácticas: FILOLOGÍA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C78EC46-3EF1-0A42-A40C-DC86C1E394C4}"/>
              </a:ext>
            </a:extLst>
          </p:cNvPr>
          <p:cNvSpPr/>
          <p:nvPr/>
        </p:nvSpPr>
        <p:spPr>
          <a:xfrm>
            <a:off x="0" y="463008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199246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/>
              <a:pPr>
                <a:defRPr/>
              </a:pPr>
              <a:t>26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6856809" y="18436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55428" y="586955"/>
            <a:ext cx="32669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26E3993B-5B7D-4716-91C1-8E2017BB8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7" y="48424"/>
            <a:ext cx="2259049" cy="579110"/>
          </a:xfrm>
          <a:prstGeom prst="rect">
            <a:avLst/>
          </a:prstGeom>
        </p:spPr>
      </p:pic>
      <p:sp>
        <p:nvSpPr>
          <p:cNvPr id="18" name="10 CuadroTexto">
            <a:extLst>
              <a:ext uri="{FF2B5EF4-FFF2-40B4-BE49-F238E27FC236}">
                <a16:creationId xmlns:a16="http://schemas.microsoft.com/office/drawing/2014/main" id="{FC188882-EE1B-48A3-B0AB-8A9A4EF0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0" y="224704"/>
            <a:ext cx="218758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rgbClr val="707277"/>
                </a:solidFill>
                <a:latin typeface="Fontana ND Cc Osf" pitchFamily="50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707277"/>
                </a:solidFill>
                <a:latin typeface="Fontana ND Cc Osf" pitchFamily="50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07277"/>
                </a:solidFill>
                <a:latin typeface="Fontana ND Cc Osf" pitchFamily="50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707277"/>
                </a:solidFill>
                <a:latin typeface="Fontana ND Cc Osf" pitchFamily="50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707277"/>
                </a:solidFill>
                <a:latin typeface="Fontana ND Cc Osf" pitchFamily="50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ES" sz="1350" b="1" spc="19" dirty="0">
                <a:solidFill>
                  <a:srgbClr val="064A2D"/>
                </a:solidFill>
                <a:latin typeface="Trebuchet MS" panose="020B0603020202020204" pitchFamily="34" charset="0"/>
                <a:cs typeface="Trebuchet MS"/>
              </a:rPr>
              <a:t> CONTACTA CON EL COIE</a:t>
            </a:r>
            <a:endParaRPr lang="es-ES" altLang="es-ES" sz="1350" b="1" spc="19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446834-8CFE-494C-AB2B-F8550F191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47" t="12200" r="41338" b="82415"/>
          <a:stretch/>
        </p:blipFill>
        <p:spPr>
          <a:xfrm>
            <a:off x="1291624" y="770067"/>
            <a:ext cx="5724042" cy="78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A41C26D-1DE9-436E-9B08-B94D96733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50" t="15001" r="66538" b="24800"/>
          <a:stretch/>
        </p:blipFill>
        <p:spPr>
          <a:xfrm>
            <a:off x="6403519" y="1516664"/>
            <a:ext cx="2019815" cy="2801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1CB22EEF-11C0-4D1F-9C37-EF4BAA2BC84F}"/>
              </a:ext>
            </a:extLst>
          </p:cNvPr>
          <p:cNvGrpSpPr/>
          <p:nvPr/>
        </p:nvGrpSpPr>
        <p:grpSpPr>
          <a:xfrm>
            <a:off x="2169042" y="1660302"/>
            <a:ext cx="3660694" cy="2322393"/>
            <a:chOff x="763597" y="3155480"/>
            <a:chExt cx="3456384" cy="1777590"/>
          </a:xfrm>
          <a:scene3d>
            <a:camera prst="isometricOffAxis1Right"/>
            <a:lightRig rig="threePt" dir="t"/>
          </a:scene3d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01D7605-5E8D-4469-ACC7-E6417FF6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76" t="81375" r="64175" b="6144"/>
            <a:stretch/>
          </p:blipFill>
          <p:spPr>
            <a:xfrm>
              <a:off x="763597" y="4077072"/>
              <a:ext cx="3456384" cy="855998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863B5E1-67DB-441E-8D0A-D3F74226F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76" t="64458" r="64175" b="21630"/>
            <a:stretch/>
          </p:blipFill>
          <p:spPr>
            <a:xfrm>
              <a:off x="763597" y="3155480"/>
              <a:ext cx="3456384" cy="954109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7668711-296B-4663-805F-0D4B0BE69C89}"/>
              </a:ext>
            </a:extLst>
          </p:cNvPr>
          <p:cNvSpPr txBox="1"/>
          <p:nvPr/>
        </p:nvSpPr>
        <p:spPr>
          <a:xfrm>
            <a:off x="240125" y="3751600"/>
            <a:ext cx="474376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s-ES" sz="2100" i="1" dirty="0">
                <a:solidFill>
                  <a:srgbClr val="06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 Villalba</a:t>
            </a:r>
          </a:p>
          <a:p>
            <a:r>
              <a:rPr lang="es-ES" sz="2100" dirty="0">
                <a:solidFill>
                  <a:srgbClr val="064A2D"/>
                </a:solidFill>
              </a:rPr>
              <a:t>Técnico de orientación COIE-UNED</a:t>
            </a:r>
          </a:p>
          <a:p>
            <a:r>
              <a:rPr lang="es-ES" dirty="0">
                <a:hlinkClick r:id="rId7"/>
              </a:rPr>
              <a:t>bolsaempleouned@adm.uned.es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860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51434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86710" y="363474"/>
            <a:ext cx="5057883" cy="12070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70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Sesión</a:t>
            </a:r>
            <a:r>
              <a:rPr lang="en-US" sz="17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70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híbrida</a:t>
            </a:r>
            <a:r>
              <a:rPr lang="en-US" sz="17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(</a:t>
            </a:r>
            <a:r>
              <a:rPr lang="en-US" sz="170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presencial</a:t>
            </a:r>
            <a:r>
              <a:rPr lang="en-US" sz="17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y </a:t>
            </a:r>
            <a:r>
              <a:rPr lang="en-US" sz="170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en</a:t>
            </a:r>
            <a:r>
              <a:rPr lang="en-US" sz="17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70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línea</a:t>
            </a:r>
            <a:r>
              <a:rPr lang="en-US" sz="17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): On the future of inclusive online education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1700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sym typeface="Arial"/>
            </a:endParaRP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700" b="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Modera: Timothy Read (UNED) / Beatriz </a:t>
            </a:r>
            <a:r>
              <a:rPr lang="en-US" sz="1700" b="0" dirty="0" err="1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Sedano</a:t>
            </a:r>
            <a:r>
              <a:rPr lang="en-US" sz="1700" b="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(UNED)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1700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286709" y="1591056"/>
            <a:ext cx="5057884" cy="303809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2000" b="1" i="1" dirty="0">
                <a:sym typeface="Arial"/>
              </a:rPr>
              <a:t>Kate Borthwick </a:t>
            </a:r>
            <a:r>
              <a:rPr lang="en-US" sz="2000" i="1" dirty="0">
                <a:sym typeface="Arial"/>
              </a:rPr>
              <a:t>(University of Southampton, RU)</a:t>
            </a: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2000" b="1" i="1" dirty="0">
                <a:sym typeface="Arial"/>
              </a:rPr>
              <a:t>Mark Brown</a:t>
            </a:r>
            <a:r>
              <a:rPr lang="en-US" sz="2000" i="1" dirty="0">
                <a:sym typeface="Arial"/>
              </a:rPr>
              <a:t> (Dublin City University, </a:t>
            </a:r>
            <a:r>
              <a:rPr lang="en-US" sz="2000" i="1" dirty="0" err="1">
                <a:sym typeface="Arial"/>
              </a:rPr>
              <a:t>Irlanda</a:t>
            </a:r>
            <a:r>
              <a:rPr lang="en-US" sz="2000" i="1" dirty="0">
                <a:sym typeface="Arial"/>
              </a:rPr>
              <a:t>)</a:t>
            </a: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2000" b="1" i="1" dirty="0">
                <a:sym typeface="Arial"/>
              </a:rPr>
              <a:t>Alastair Creelman </a:t>
            </a:r>
            <a:r>
              <a:rPr lang="en-US" sz="2000" i="1" dirty="0">
                <a:sym typeface="Arial"/>
              </a:rPr>
              <a:t>(Linnaeus University, </a:t>
            </a:r>
            <a:r>
              <a:rPr lang="en-US" sz="2000" i="1" dirty="0" err="1">
                <a:sym typeface="Arial"/>
              </a:rPr>
              <a:t>Suecia</a:t>
            </a:r>
            <a:r>
              <a:rPr lang="en-US" sz="2000" i="1" dirty="0">
                <a:sym typeface="Arial"/>
              </a:rPr>
              <a:t>)</a:t>
            </a: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52595" y="2229659"/>
            <a:ext cx="2526882" cy="461155"/>
          </a:xfrm>
          <a:prstGeom prst="rect">
            <a:avLst/>
          </a:prstGeom>
          <a:noFill/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4672260"/>
            <a:ext cx="342900" cy="3429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489930"/>
            <a:ext cx="8181594" cy="6051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616743"/>
            <a:ext cx="3862197" cy="392120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BC8E20-82AA-4D95-8C40-F599660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099342"/>
            <a:ext cx="2895599" cy="29560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50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Muchas gracias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58EA2D-7A66-43AF-A15A-1A7941A9D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3398" y="944720"/>
            <a:ext cx="4319400" cy="32540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182880" defTabSz="914400"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800" dirty="0" err="1"/>
              <a:t>En</a:t>
            </a:r>
            <a:r>
              <a:rPr lang="en-US" sz="1800" dirty="0"/>
              <a:t> breve </a:t>
            </a:r>
            <a:r>
              <a:rPr lang="en-US" sz="1800" dirty="0" err="1"/>
              <a:t>recibirán</a:t>
            </a:r>
            <a:r>
              <a:rPr lang="en-US" sz="1800" dirty="0"/>
              <a:t> un </a:t>
            </a:r>
            <a:r>
              <a:rPr lang="en-US" sz="1800" dirty="0" err="1"/>
              <a:t>correo</a:t>
            </a:r>
            <a:r>
              <a:rPr lang="en-US" sz="1800" dirty="0"/>
              <a:t> con </a:t>
            </a:r>
            <a:r>
              <a:rPr lang="en-US" sz="1800" dirty="0" err="1"/>
              <a:t>en</a:t>
            </a:r>
            <a:r>
              <a:rPr lang="en-US" sz="1800" dirty="0"/>
              <a:t> enlace </a:t>
            </a:r>
            <a:r>
              <a:rPr lang="en-US" sz="1800" dirty="0" err="1"/>
              <a:t>donde</a:t>
            </a:r>
            <a:r>
              <a:rPr lang="en-US" sz="1800" dirty="0"/>
              <a:t> </a:t>
            </a:r>
            <a:r>
              <a:rPr lang="en-US" sz="1800" dirty="0" err="1"/>
              <a:t>visionar</a:t>
            </a:r>
            <a:r>
              <a:rPr lang="en-US" sz="1800" dirty="0"/>
              <a:t> el </a:t>
            </a:r>
            <a:r>
              <a:rPr lang="en-US" sz="1800" dirty="0" err="1"/>
              <a:t>evento</a:t>
            </a:r>
            <a:r>
              <a:rPr lang="en-US" sz="1800" dirty="0"/>
              <a:t> </a:t>
            </a:r>
            <a:r>
              <a:rPr lang="en-US" sz="1800" dirty="0" err="1"/>
              <a:t>completo</a:t>
            </a:r>
            <a:r>
              <a:rPr lang="en-US" sz="1800" dirty="0"/>
              <a:t>. </a:t>
            </a:r>
            <a:r>
              <a:rPr lang="en-US" sz="1800" dirty="0" err="1"/>
              <a:t>Recuerden</a:t>
            </a:r>
            <a:r>
              <a:rPr lang="en-US" sz="1800" dirty="0"/>
              <a:t> </a:t>
            </a:r>
            <a:r>
              <a:rPr lang="en-US" sz="1800" dirty="0" err="1"/>
              <a:t>enviar</a:t>
            </a:r>
            <a:r>
              <a:rPr lang="en-US" sz="1800" dirty="0"/>
              <a:t> el </a:t>
            </a:r>
            <a:r>
              <a:rPr lang="en-US" sz="1800" dirty="0" err="1"/>
              <a:t>formulario</a:t>
            </a:r>
            <a:r>
              <a:rPr lang="en-US" sz="1800" dirty="0"/>
              <a:t> que les </a:t>
            </a:r>
            <a:r>
              <a:rPr lang="en-US" sz="1800" dirty="0" err="1"/>
              <a:t>han</a:t>
            </a:r>
            <a:r>
              <a:rPr lang="en-US" sz="1800" dirty="0"/>
              <a:t> </a:t>
            </a:r>
            <a:r>
              <a:rPr lang="en-US" sz="1800" dirty="0" err="1"/>
              <a:t>hecho</a:t>
            </a:r>
            <a:r>
              <a:rPr lang="en-US" sz="1800" dirty="0"/>
              <a:t> </a:t>
            </a:r>
            <a:r>
              <a:rPr lang="en-US" sz="1800" dirty="0" err="1"/>
              <a:t>llegar</a:t>
            </a:r>
            <a:r>
              <a:rPr lang="en-US" sz="1800" dirty="0"/>
              <a:t> </a:t>
            </a:r>
            <a:r>
              <a:rPr lang="en-US" sz="1800" dirty="0" err="1"/>
              <a:t>completo</a:t>
            </a:r>
            <a:r>
              <a:rPr lang="en-US" sz="1800" dirty="0"/>
              <a:t> a las personas que </a:t>
            </a:r>
            <a:r>
              <a:rPr lang="en-US" sz="1800" dirty="0" err="1"/>
              <a:t>han</a:t>
            </a:r>
            <a:r>
              <a:rPr lang="en-US" sz="1800" dirty="0"/>
              <a:t> </a:t>
            </a:r>
            <a:r>
              <a:rPr lang="en-US" sz="1800" dirty="0" err="1"/>
              <a:t>asistido</a:t>
            </a:r>
            <a:r>
              <a:rPr lang="en-US" sz="1800" dirty="0"/>
              <a:t> a </a:t>
            </a:r>
            <a:r>
              <a:rPr lang="en-US" sz="1800" dirty="0" err="1"/>
              <a:t>distancia</a:t>
            </a:r>
            <a:r>
              <a:rPr lang="en-US" sz="1800" dirty="0"/>
              <a:t>. </a:t>
            </a:r>
          </a:p>
          <a:p>
            <a:pPr indent="-182880" defTabSz="914400"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800" dirty="0">
                <a:hlinkClick r:id="rId7"/>
              </a:rPr>
              <a:t>https://docs.google.com/forms/d/e/1FAIpQLSdeVvaZaff7Vd702yq_EWCwjTfv5a8K0-6DsCdeFOsr-4fcAA/viewform</a:t>
            </a:r>
            <a:endParaRPr lang="en-US" sz="1800" dirty="0"/>
          </a:p>
          <a:p>
            <a:pPr indent="-182880" defTabSz="914400"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800" dirty="0"/>
              <a:t>Más </a:t>
            </a:r>
            <a:r>
              <a:rPr lang="en-US" sz="1800" dirty="0" err="1"/>
              <a:t>Información</a:t>
            </a:r>
            <a:r>
              <a:rPr lang="en-US" sz="1800" dirty="0"/>
              <a:t> </a:t>
            </a:r>
            <a:r>
              <a:rPr lang="en-US" sz="1800" dirty="0" err="1"/>
              <a:t>mjordano@flog.uned.es</a:t>
            </a:r>
            <a:endParaRPr 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4591246"/>
            <a:ext cx="8181594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Mesa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redonda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: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Perspectivas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sobre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el panorama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laboral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de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los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egresados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en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80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Filología</a:t>
            </a:r>
            <a:r>
              <a:rPr lang="en-US" sz="18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1800" b="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sym typeface="Arial"/>
            </a:endParaRP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8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Modera: Mercedes Sanz (</a:t>
            </a:r>
            <a:r>
              <a:rPr lang="en-US" sz="1800" b="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Universitat</a:t>
            </a:r>
            <a:r>
              <a:rPr lang="en-US" sz="18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</a:t>
            </a:r>
            <a:r>
              <a:rPr lang="en-US" sz="1800" b="0" dirty="0" err="1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Jaume</a:t>
            </a:r>
            <a:r>
              <a:rPr lang="en-US" sz="18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 I)</a:t>
            </a:r>
            <a:endParaRPr lang="en-US" sz="18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3579876" cy="303809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endParaRPr lang="en-US" i="1" dirty="0">
              <a:sym typeface="Arial"/>
            </a:endParaRPr>
          </a:p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b="1" i="1" dirty="0">
                <a:sym typeface="Arial"/>
              </a:rPr>
              <a:t>Jorge Rico</a:t>
            </a:r>
            <a:r>
              <a:rPr lang="en-US" i="1" dirty="0">
                <a:sym typeface="Arial"/>
              </a:rPr>
              <a:t> (Director I+D, </a:t>
            </a:r>
            <a:r>
              <a:rPr lang="en-US" i="1" dirty="0">
                <a:sym typeface="Arial"/>
                <a:hlinkClick r:id="rId4"/>
              </a:rPr>
              <a:t>SIGMA Technologies</a:t>
            </a:r>
            <a:r>
              <a:rPr lang="en-US" i="1" dirty="0">
                <a:sym typeface="Arial"/>
              </a:rPr>
              <a:t>)</a:t>
            </a:r>
          </a:p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b="1" i="1" dirty="0">
                <a:sym typeface="Arial"/>
              </a:rPr>
              <a:t>Salvador Pons</a:t>
            </a:r>
            <a:r>
              <a:rPr lang="en-US" i="1" dirty="0">
                <a:sym typeface="Arial"/>
              </a:rPr>
              <a:t> (</a:t>
            </a:r>
            <a:r>
              <a:rPr lang="en-US" i="1" dirty="0" err="1">
                <a:sym typeface="Arial"/>
              </a:rPr>
              <a:t>Coordinador</a:t>
            </a:r>
            <a:r>
              <a:rPr lang="en-US" i="1" dirty="0">
                <a:sym typeface="Arial"/>
              </a:rPr>
              <a:t> de </a:t>
            </a:r>
            <a:r>
              <a:rPr lang="en-US" i="1" dirty="0" err="1">
                <a:sym typeface="Arial"/>
              </a:rPr>
              <a:t>cursos</a:t>
            </a:r>
            <a:r>
              <a:rPr lang="en-US" i="1" dirty="0">
                <a:sym typeface="Arial"/>
              </a:rPr>
              <a:t>, </a:t>
            </a:r>
            <a:r>
              <a:rPr lang="en-US" i="1" dirty="0" err="1">
                <a:sym typeface="Arial"/>
                <a:hlinkClick r:id="rId5"/>
              </a:rPr>
              <a:t>Tecnolingüística</a:t>
            </a:r>
            <a:r>
              <a:rPr lang="en-US" i="1" dirty="0">
                <a:sym typeface="Arial"/>
              </a:rPr>
              <a:t>)</a:t>
            </a:r>
          </a:p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b="1" i="1" dirty="0" err="1">
                <a:sym typeface="Arial"/>
              </a:rPr>
              <a:t>Ambra</a:t>
            </a:r>
            <a:r>
              <a:rPr lang="en-US" b="1" i="1" dirty="0">
                <a:sym typeface="Arial"/>
              </a:rPr>
              <a:t> </a:t>
            </a:r>
            <a:r>
              <a:rPr lang="en-US" b="1" i="1" dirty="0" err="1">
                <a:sym typeface="Arial"/>
              </a:rPr>
              <a:t>Sottile</a:t>
            </a:r>
            <a:r>
              <a:rPr lang="en-US" b="1" i="1" dirty="0">
                <a:sym typeface="Arial"/>
              </a:rPr>
              <a:t> </a:t>
            </a:r>
            <a:r>
              <a:rPr lang="en-US" i="1" dirty="0">
                <a:sym typeface="Arial"/>
              </a:rPr>
              <a:t>(Community Engagement Officer. T</a:t>
            </a:r>
            <a:r>
              <a:rPr lang="en-US" i="1" dirty="0">
                <a:sym typeface="Arial"/>
                <a:hlinkClick r:id="rId6"/>
              </a:rPr>
              <a:t>ranslators without Borders</a:t>
            </a:r>
            <a:r>
              <a:rPr lang="en-US" i="1" dirty="0">
                <a:sym typeface="Arial"/>
              </a:rPr>
              <a:t>)</a:t>
            </a:r>
          </a:p>
          <a:p>
            <a:pPr marL="0" indent="-182880" defTabSz="914400">
              <a:buSzPct val="85000"/>
              <a:buFont typeface="Wingdings" pitchFamily="2" charset="2"/>
              <a:buChar char="§"/>
            </a:pPr>
            <a:r>
              <a:rPr lang="en-US" b="1" i="1" dirty="0">
                <a:sym typeface="Arial"/>
              </a:rPr>
              <a:t>Leonardo </a:t>
            </a:r>
            <a:r>
              <a:rPr lang="en-US" b="1" i="1" dirty="0" err="1">
                <a:sym typeface="Arial"/>
              </a:rPr>
              <a:t>Campillos</a:t>
            </a:r>
            <a:r>
              <a:rPr lang="en-US" b="1" i="1" dirty="0">
                <a:sym typeface="Arial"/>
              </a:rPr>
              <a:t> Llanos </a:t>
            </a:r>
            <a:r>
              <a:rPr lang="en-US" i="1" dirty="0">
                <a:sym typeface="Arial"/>
              </a:rPr>
              <a:t>(</a:t>
            </a:r>
            <a:r>
              <a:rPr lang="en-US" i="1" dirty="0" err="1">
                <a:sym typeface="Arial"/>
              </a:rPr>
              <a:t>Investigador</a:t>
            </a:r>
            <a:r>
              <a:rPr lang="en-US" i="1" dirty="0">
                <a:sym typeface="Arial"/>
              </a:rPr>
              <a:t> postdoctoral, </a:t>
            </a:r>
            <a:r>
              <a:rPr lang="en-US" i="1" dirty="0" err="1">
                <a:sym typeface="Arial"/>
              </a:rPr>
              <a:t>Programa</a:t>
            </a:r>
            <a:r>
              <a:rPr lang="en-US" i="1" dirty="0">
                <a:sym typeface="Arial"/>
              </a:rPr>
              <a:t> Marie Curie)</a:t>
            </a:r>
          </a:p>
          <a:p>
            <a:pPr marL="0" lvl="0" indent="-182880" defTabSz="914400">
              <a:spcBef>
                <a:spcPts val="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b="1" i="1" dirty="0" err="1">
                <a:sym typeface="Arial"/>
              </a:rPr>
              <a:t>Almudena</a:t>
            </a:r>
            <a:r>
              <a:rPr lang="en-US" b="1" i="1" dirty="0">
                <a:sym typeface="Arial"/>
              </a:rPr>
              <a:t> Vicente-</a:t>
            </a:r>
            <a:r>
              <a:rPr lang="en-US" b="1" i="1" dirty="0" err="1">
                <a:sym typeface="Arial"/>
              </a:rPr>
              <a:t>Franqueira</a:t>
            </a:r>
            <a:r>
              <a:rPr lang="en-US" b="1" i="1" dirty="0">
                <a:sym typeface="Arial"/>
              </a:rPr>
              <a:t> </a:t>
            </a:r>
            <a:r>
              <a:rPr lang="en-US" i="1" dirty="0">
                <a:sym typeface="Arial"/>
              </a:rPr>
              <a:t>(</a:t>
            </a:r>
            <a:r>
              <a:rPr lang="en-US" i="1" dirty="0" err="1">
                <a:sym typeface="Arial"/>
              </a:rPr>
              <a:t>Experta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en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soluciones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lingüísticas</a:t>
            </a:r>
            <a:r>
              <a:rPr lang="en-US" i="1" dirty="0">
                <a:sym typeface="Arial"/>
              </a:rPr>
              <a:t> y </a:t>
            </a:r>
            <a:r>
              <a:rPr lang="en-US" i="1" dirty="0" err="1">
                <a:sym typeface="Arial"/>
              </a:rPr>
              <a:t>formación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en</a:t>
            </a:r>
            <a:r>
              <a:rPr lang="en-US" i="1" dirty="0">
                <a:sym typeface="Arial"/>
              </a:rPr>
              <a:t> </a:t>
            </a:r>
            <a:r>
              <a:rPr lang="en-US" i="1" dirty="0" err="1">
                <a:sym typeface="Arial"/>
              </a:rPr>
              <a:t>tecnología</a:t>
            </a:r>
            <a:r>
              <a:rPr lang="en-US" i="1" dirty="0">
                <a:sym typeface="Arial"/>
              </a:rPr>
              <a:t>)</a:t>
            </a:r>
          </a:p>
          <a:p>
            <a:pPr marL="1104900" marR="101600" lvl="1" indent="-182880" defTabSz="914400"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endParaRPr lang="en-US" i="1" dirty="0">
              <a:sym typeface="Arial"/>
            </a:endParaRPr>
          </a:p>
          <a:p>
            <a:pPr marL="0" lvl="0" indent="-182880" defTabSz="914400">
              <a:spcBef>
                <a:spcPts val="20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endParaRPr lang="en-US" i="1" dirty="0"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66310" y="2810871"/>
            <a:ext cx="3579876" cy="653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800D3-C61E-E449-A3C2-2DD2A76B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099342"/>
            <a:ext cx="2895599" cy="2956009"/>
          </a:xfrm>
        </p:spPr>
        <p:txBody>
          <a:bodyPr>
            <a:normAutofit/>
          </a:bodyPr>
          <a:lstStyle/>
          <a:p>
            <a:r>
              <a:rPr lang="fr-FR" sz="2800" b="1" dirty="0"/>
              <a:t>Enlaces a </a:t>
            </a:r>
            <a:r>
              <a:rPr lang="fr-FR" sz="2800" b="1" dirty="0" err="1"/>
              <a:t>recursos</a:t>
            </a:r>
            <a:r>
              <a:rPr lang="fr-FR" sz="2800" b="1" dirty="0"/>
              <a:t> para </a:t>
            </a:r>
            <a:r>
              <a:rPr lang="fr-FR" sz="2800" b="1" dirty="0" err="1"/>
              <a:t>búsqueda</a:t>
            </a:r>
            <a:r>
              <a:rPr lang="fr-FR" sz="2800" b="1" dirty="0"/>
              <a:t> de </a:t>
            </a:r>
            <a:r>
              <a:rPr lang="fr-FR" sz="2800" b="1" dirty="0" err="1"/>
              <a:t>empleo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1300" b="1" cap="none" dirty="0"/>
              <a:t>(Info </a:t>
            </a:r>
            <a:r>
              <a:rPr lang="fr-FR" sz="1300" b="1" cap="none" dirty="0" err="1"/>
              <a:t>facilitada</a:t>
            </a:r>
            <a:r>
              <a:rPr lang="fr-FR" sz="1300" b="1" cap="none" dirty="0"/>
              <a:t> </a:t>
            </a:r>
            <a:r>
              <a:rPr lang="fr-FR" sz="1300" b="1" cap="none" dirty="0" err="1"/>
              <a:t>por</a:t>
            </a:r>
            <a:r>
              <a:rPr lang="fr-FR" sz="1300" b="1" cap="none" dirty="0"/>
              <a:t> </a:t>
            </a:r>
            <a:r>
              <a:rPr lang="en-US" sz="1300" b="1" i="1" cap="none" dirty="0">
                <a:sym typeface="Arial"/>
              </a:rPr>
              <a:t>Leonardo </a:t>
            </a:r>
            <a:r>
              <a:rPr lang="en-US" sz="1300" b="1" i="1" cap="none" dirty="0" err="1">
                <a:sym typeface="Arial"/>
              </a:rPr>
              <a:t>Campillos</a:t>
            </a:r>
            <a:r>
              <a:rPr lang="en-US" sz="1300" b="1" i="1" cap="none" dirty="0">
                <a:sym typeface="Arial"/>
              </a:rPr>
              <a:t> Llanos)</a:t>
            </a:r>
            <a:endParaRPr lang="es-ES" sz="1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C2B25-ED9E-514E-80D0-AE3A31B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87" y="1331833"/>
            <a:ext cx="4657957" cy="3036035"/>
          </a:xfrm>
        </p:spPr>
        <p:txBody>
          <a:bodyPr anchor="ctr">
            <a:no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fr-FR" sz="2000" b="1" dirty="0">
                <a:latin typeface="Calibri"/>
              </a:rPr>
              <a:t>Portales</a:t>
            </a:r>
            <a:r>
              <a:rPr lang="fr-FR" sz="2000" dirty="0">
                <a:latin typeface="Calibri"/>
              </a:rPr>
              <a:t>:</a:t>
            </a:r>
            <a:endParaRPr lang="fr-FR" sz="2000" dirty="0"/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>
                <a:latin typeface="Calibri"/>
              </a:rPr>
              <a:t>Portal de becas del Ministerio: </a:t>
            </a:r>
            <a:r>
              <a:rPr lang="es-ES_tradnl" sz="1600" dirty="0">
                <a:latin typeface="Calibri"/>
                <a:hlinkClick r:id="rId2"/>
              </a:rPr>
              <a:t>www.mecd.gob.es/redirigeme/?ruta=/servicios-al-ciudadano-mecd/becas-ayudas.html</a:t>
            </a:r>
            <a:r>
              <a:rPr lang="es-ES_tradnl" sz="16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>
                <a:latin typeface="Calibri"/>
              </a:rPr>
              <a:t>Bolsa de trabajo del CSIC: </a:t>
            </a:r>
            <a:r>
              <a:rPr lang="es-ES_tradnl" sz="1600" dirty="0">
                <a:latin typeface="Calibri"/>
                <a:hlinkClick r:id="rId3"/>
              </a:rPr>
              <a:t>https://sede.csic.gob.es/servicios/formacion-y-empleo/bolsa-de-trabajo</a:t>
            </a:r>
            <a:r>
              <a:rPr lang="es-ES_tradnl" sz="16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>
                <a:latin typeface="Calibri"/>
              </a:rPr>
              <a:t>Portal de empleo </a:t>
            </a:r>
            <a:r>
              <a:rPr lang="es-ES_tradnl" sz="1600" dirty="0" err="1">
                <a:latin typeface="Calibri"/>
              </a:rPr>
              <a:t>I+D+i</a:t>
            </a:r>
            <a:r>
              <a:rPr lang="es-ES_tradnl" sz="1600" dirty="0">
                <a:latin typeface="Calibri"/>
              </a:rPr>
              <a:t> de la Comunidad de Madrid: </a:t>
            </a:r>
            <a:r>
              <a:rPr lang="es-ES_tradnl" sz="1600" dirty="0">
                <a:latin typeface="Calibri"/>
                <a:hlinkClick r:id="rId4"/>
              </a:rPr>
              <a:t>www.madrimasd.org</a:t>
            </a:r>
            <a:r>
              <a:rPr lang="es-ES_tradnl" sz="16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 err="1">
                <a:latin typeface="Calibri"/>
              </a:rPr>
              <a:t>Curriculum</a:t>
            </a:r>
            <a:r>
              <a:rPr lang="es-ES_tradnl" sz="1600" dirty="0">
                <a:latin typeface="Calibri"/>
              </a:rPr>
              <a:t> Vitae Europeo: </a:t>
            </a:r>
            <a:r>
              <a:rPr lang="es-ES_tradnl" sz="1600" dirty="0">
                <a:latin typeface="Calibri"/>
                <a:hlinkClick r:id="rId5"/>
              </a:rPr>
              <a:t>https://europass.cedefop.europa.eu</a:t>
            </a:r>
            <a:endParaRPr lang="es-ES_tradnl" sz="1600" dirty="0">
              <a:latin typeface="Calibri"/>
            </a:endParaRP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>
                <a:latin typeface="Calibri"/>
              </a:rPr>
              <a:t>Portal europeo EURES de movilidad </a:t>
            </a:r>
            <a:r>
              <a:rPr lang="es-ES_tradnl" sz="1600" dirty="0" err="1">
                <a:latin typeface="Calibri"/>
              </a:rPr>
              <a:t>profesional:</a:t>
            </a:r>
            <a:r>
              <a:rPr lang="es-ES_tradnl" sz="1600" dirty="0" err="1">
                <a:latin typeface="Calibri"/>
                <a:hlinkClick r:id="rId6"/>
              </a:rPr>
              <a:t>https</a:t>
            </a:r>
            <a:r>
              <a:rPr lang="es-ES_tradnl" sz="1600" dirty="0">
                <a:latin typeface="Calibri"/>
                <a:hlinkClick r:id="rId6"/>
              </a:rPr>
              <a:t>://ec.europa.eu/eures/public/es/homepage</a:t>
            </a:r>
            <a:endParaRPr lang="es-ES_tradnl" sz="1600" dirty="0">
              <a:latin typeface="Calibri"/>
            </a:endParaRP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600" dirty="0">
                <a:latin typeface="Calibri"/>
              </a:rPr>
              <a:t>Portal europeo </a:t>
            </a:r>
            <a:r>
              <a:rPr lang="pt-BR" sz="1600" dirty="0" err="1">
                <a:latin typeface="Calibri"/>
              </a:rPr>
              <a:t>Euraxess</a:t>
            </a:r>
            <a:r>
              <a:rPr lang="pt-BR" sz="1600" dirty="0">
                <a:latin typeface="Calibri"/>
              </a:rPr>
              <a:t> para investigadores: </a:t>
            </a:r>
            <a:r>
              <a:rPr lang="pt-BR" sz="1600" dirty="0">
                <a:latin typeface="Calibri"/>
                <a:hlinkClick r:id="rId7"/>
              </a:rPr>
              <a:t>https://euraxess.ec.europa.eu/jobs/search</a:t>
            </a:r>
            <a:r>
              <a:rPr lang="pt-BR" sz="1600" dirty="0">
                <a:latin typeface="Calibri"/>
              </a:rPr>
              <a:t> </a:t>
            </a:r>
            <a:endParaRPr lang="fr-FR" sz="1600" b="1" dirty="0">
              <a:latin typeface="Calibri"/>
            </a:endParaRPr>
          </a:p>
          <a:p>
            <a:endParaRPr lang="es-ES" sz="1600" dirty="0"/>
          </a:p>
        </p:txBody>
      </p:sp>
      <p:pic>
        <p:nvPicPr>
          <p:cNvPr id="21" name="Google Shape;102;p15">
            <a:extLst>
              <a:ext uri="{FF2B5EF4-FFF2-40B4-BE49-F238E27FC236}">
                <a16:creationId xmlns:a16="http://schemas.microsoft.com/office/drawing/2014/main" id="{C922F0B8-86DA-364C-80AA-9C698E8C5250}"/>
              </a:ext>
            </a:extLst>
          </p:cNvPr>
          <p:cNvPicPr preferRelativeResize="0"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9156" y="4367868"/>
            <a:ext cx="3579876" cy="653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99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A4850-5DBA-A941-A9BE-88861733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626" y="1044526"/>
            <a:ext cx="6822425" cy="2552044"/>
          </a:xfrm>
        </p:spPr>
        <p:txBody>
          <a:bodyPr anchor="ctr">
            <a:no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/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fr-FR" sz="1800" dirty="0" err="1">
                <a:latin typeface="Calibri"/>
              </a:rPr>
              <a:t>InfoLing</a:t>
            </a:r>
            <a:r>
              <a:rPr lang="fr-FR" sz="1800" dirty="0">
                <a:latin typeface="Calibri"/>
              </a:rPr>
              <a:t>: </a:t>
            </a:r>
            <a:r>
              <a:rPr lang="es-ES_tradnl" sz="1800" dirty="0">
                <a:latin typeface="Calibri"/>
                <a:hlinkClick r:id="rId2"/>
              </a:rPr>
              <a:t>http://infoling.org/search/ofertas_trabajo/search.php</a:t>
            </a:r>
            <a:r>
              <a:rPr lang="es-ES_tradnl" sz="1800" dirty="0">
                <a:latin typeface="Calibri"/>
              </a:rPr>
              <a:t> </a:t>
            </a:r>
            <a:endParaRPr lang="fr-FR" sz="1800" dirty="0">
              <a:latin typeface="Calibri"/>
            </a:endParaRP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fr-FR" sz="1800" dirty="0" err="1">
                <a:latin typeface="Calibri"/>
              </a:rPr>
              <a:t>Corpora</a:t>
            </a:r>
            <a:r>
              <a:rPr lang="fr-FR" sz="1800" dirty="0">
                <a:latin typeface="Calibri"/>
              </a:rPr>
              <a:t> List: </a:t>
            </a:r>
            <a:r>
              <a:rPr lang="en-US" sz="1800" dirty="0">
                <a:latin typeface="Calibri"/>
                <a:hlinkClick r:id="rId3"/>
              </a:rPr>
              <a:t>http://clu.uni.no/icame/corpora/</a:t>
            </a:r>
            <a:r>
              <a:rPr lang="en-US" sz="18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 err="1">
                <a:latin typeface="Calibri"/>
              </a:rPr>
              <a:t>LinguistList</a:t>
            </a:r>
            <a:r>
              <a:rPr lang="en-US" sz="1800" dirty="0">
                <a:latin typeface="Calibri"/>
              </a:rPr>
              <a:t>: </a:t>
            </a:r>
            <a:r>
              <a:rPr lang="en-US" sz="1800" dirty="0">
                <a:latin typeface="Calibri"/>
                <a:hlinkClick r:id="rId4"/>
              </a:rPr>
              <a:t>http://linguistlist.org/lists/join-list.cfm?List=21</a:t>
            </a:r>
            <a:r>
              <a:rPr lang="en-US" sz="18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n-US" sz="1800" dirty="0">
                <a:latin typeface="Calibri"/>
              </a:rPr>
              <a:t>LN (</a:t>
            </a:r>
            <a:r>
              <a:rPr lang="en-US" sz="1800" dirty="0" err="1">
                <a:latin typeface="Calibri"/>
              </a:rPr>
              <a:t>Francia</a:t>
            </a:r>
            <a:r>
              <a:rPr lang="en-US" sz="1800" dirty="0">
                <a:latin typeface="Calibri"/>
              </a:rPr>
              <a:t>): </a:t>
            </a:r>
            <a:r>
              <a:rPr lang="en-US" sz="1800" dirty="0">
                <a:latin typeface="Calibri"/>
                <a:hlinkClick r:id="rId5"/>
              </a:rPr>
              <a:t>http://www.atala.org/liste_ln</a:t>
            </a:r>
            <a:r>
              <a:rPr lang="en-US" sz="1800" dirty="0">
                <a:latin typeface="Calibri"/>
              </a:rPr>
              <a:t> </a:t>
            </a: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800" dirty="0" err="1">
                <a:latin typeface="Calibri"/>
              </a:rPr>
              <a:t>InfoTrad</a:t>
            </a:r>
            <a:r>
              <a:rPr lang="es-ES_tradnl" sz="1800" dirty="0">
                <a:latin typeface="Calibri"/>
              </a:rPr>
              <a:t>: </a:t>
            </a:r>
            <a:r>
              <a:rPr lang="es-ES_tradnl" sz="1800" dirty="0">
                <a:latin typeface="Calibri"/>
                <a:hlinkClick r:id="rId6"/>
              </a:rPr>
              <a:t>http://tecnolettra.uji.es/es/actividades/innovacion-educativa/lista-infotrad/</a:t>
            </a:r>
            <a:r>
              <a:rPr lang="es-ES_tradnl" sz="1800" dirty="0">
                <a:latin typeface="Calibri"/>
              </a:rPr>
              <a:t> </a:t>
            </a:r>
            <a:endParaRPr lang="fr-FR" sz="1800" dirty="0">
              <a:latin typeface="Calibri"/>
            </a:endParaRPr>
          </a:p>
          <a:p>
            <a:pPr marL="458788" lvl="1" indent="-279400">
              <a:buClr>
                <a:schemeClr val="accent5">
                  <a:lumMod val="75000"/>
                </a:schemeClr>
              </a:buClr>
              <a:buFont typeface="Wingdings" charset="2"/>
              <a:buChar char="§"/>
            </a:pPr>
            <a:r>
              <a:rPr lang="es-ES_tradnl" sz="1800" dirty="0" err="1"/>
              <a:t>Formespa</a:t>
            </a:r>
            <a:r>
              <a:rPr lang="es-ES_tradnl" sz="1800" dirty="0"/>
              <a:t>: </a:t>
            </a:r>
            <a:r>
              <a:rPr lang="es-ES_tradnl" sz="1800" dirty="0">
                <a:hlinkClick r:id="rId7"/>
              </a:rPr>
              <a:t>http://</a:t>
            </a:r>
            <a:r>
              <a:rPr lang="pt-BR" sz="1800" dirty="0">
                <a:hlinkClick r:id="rId7"/>
              </a:rPr>
              <a:t>formespa.rediris.es</a:t>
            </a:r>
            <a:r>
              <a:rPr lang="pt-BR" sz="1800" dirty="0"/>
              <a:t>  </a:t>
            </a:r>
            <a:endParaRPr lang="fr-FR" sz="18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122F8A6-6EB2-524D-915D-6490076B7677}"/>
              </a:ext>
            </a:extLst>
          </p:cNvPr>
          <p:cNvSpPr/>
          <p:nvPr/>
        </p:nvSpPr>
        <p:spPr>
          <a:xfrm>
            <a:off x="1412112" y="377237"/>
            <a:ext cx="2946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2400" b="1" dirty="0">
                <a:latin typeface="Calibri"/>
              </a:rPr>
              <a:t>Listas de </a:t>
            </a:r>
            <a:r>
              <a:rPr lang="fr-FR" sz="2400" b="1" dirty="0" err="1">
                <a:latin typeface="Calibri"/>
              </a:rPr>
              <a:t>distribución</a:t>
            </a:r>
            <a:r>
              <a:rPr lang="fr-FR" sz="2400" dirty="0">
                <a:latin typeface="Calibri"/>
              </a:rPr>
              <a:t>:</a:t>
            </a:r>
          </a:p>
        </p:txBody>
      </p:sp>
      <p:pic>
        <p:nvPicPr>
          <p:cNvPr id="15" name="Google Shape;102;p15">
            <a:extLst>
              <a:ext uri="{FF2B5EF4-FFF2-40B4-BE49-F238E27FC236}">
                <a16:creationId xmlns:a16="http://schemas.microsoft.com/office/drawing/2014/main" id="{64A556A7-F90C-F249-B45E-5A0F4DC93A8A}"/>
              </a:ext>
            </a:extLst>
          </p:cNvPr>
          <p:cNvPicPr preferRelativeResize="0"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6907" y="4304598"/>
            <a:ext cx="3579876" cy="653327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582DA4-69B0-8047-B220-0ED70FC4D777}"/>
              </a:ext>
            </a:extLst>
          </p:cNvPr>
          <p:cNvSpPr/>
          <p:nvPr/>
        </p:nvSpPr>
        <p:spPr>
          <a:xfrm>
            <a:off x="400178" y="1991955"/>
            <a:ext cx="146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(Info </a:t>
            </a:r>
            <a:r>
              <a:rPr lang="fr-FR" sz="1200" b="1" dirty="0" err="1"/>
              <a:t>facilitada</a:t>
            </a:r>
            <a:r>
              <a:rPr lang="fr-FR" sz="1200" b="1" dirty="0"/>
              <a:t> </a:t>
            </a:r>
            <a:r>
              <a:rPr lang="fr-FR" sz="1200" b="1" dirty="0" err="1"/>
              <a:t>por</a:t>
            </a:r>
            <a:r>
              <a:rPr lang="fr-FR" sz="1200" b="1" dirty="0"/>
              <a:t> </a:t>
            </a:r>
            <a:r>
              <a:rPr lang="en-US" sz="1200" b="1" i="1" dirty="0">
                <a:sym typeface="Arial"/>
              </a:rPr>
              <a:t>Leonardo </a:t>
            </a:r>
            <a:r>
              <a:rPr lang="en-US" sz="1200" b="1" i="1" dirty="0" err="1">
                <a:sym typeface="Arial"/>
              </a:rPr>
              <a:t>Campillos</a:t>
            </a:r>
            <a:r>
              <a:rPr lang="en-US" sz="1200" b="1" i="1" dirty="0">
                <a:sym typeface="Arial"/>
              </a:rPr>
              <a:t> Llanos)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5958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122F8A6-6EB2-524D-915D-6490076B7677}"/>
              </a:ext>
            </a:extLst>
          </p:cNvPr>
          <p:cNvSpPr/>
          <p:nvPr/>
        </p:nvSpPr>
        <p:spPr>
          <a:xfrm>
            <a:off x="97662" y="118814"/>
            <a:ext cx="2953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FR" sz="2400" b="1" dirty="0" err="1">
                <a:latin typeface="Calibri"/>
              </a:rPr>
              <a:t>Formación</a:t>
            </a:r>
            <a:r>
              <a:rPr lang="fr-FR" sz="2400" b="1" dirty="0">
                <a:latin typeface="Calibri"/>
              </a:rPr>
              <a:t> de </a:t>
            </a:r>
            <a:r>
              <a:rPr lang="fr-FR" sz="2400" b="1" dirty="0" err="1">
                <a:latin typeface="Calibri"/>
              </a:rPr>
              <a:t>interés</a:t>
            </a:r>
            <a:r>
              <a:rPr lang="fr-FR" sz="2400" dirty="0">
                <a:latin typeface="Calibri"/>
              </a:rPr>
              <a:t>:</a:t>
            </a:r>
          </a:p>
        </p:txBody>
      </p:sp>
      <p:pic>
        <p:nvPicPr>
          <p:cNvPr id="15" name="Google Shape;102;p15">
            <a:extLst>
              <a:ext uri="{FF2B5EF4-FFF2-40B4-BE49-F238E27FC236}">
                <a16:creationId xmlns:a16="http://schemas.microsoft.com/office/drawing/2014/main" id="{64A556A7-F90C-F249-B45E-5A0F4DC93A8A}"/>
              </a:ext>
            </a:extLst>
          </p:cNvPr>
          <p:cNvPicPr preferRelativeResize="0"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907" y="4304598"/>
            <a:ext cx="3579876" cy="653327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582DA4-69B0-8047-B220-0ED70FC4D777}"/>
              </a:ext>
            </a:extLst>
          </p:cNvPr>
          <p:cNvSpPr/>
          <p:nvPr/>
        </p:nvSpPr>
        <p:spPr>
          <a:xfrm>
            <a:off x="128700" y="2027040"/>
            <a:ext cx="146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(Info </a:t>
            </a:r>
            <a:r>
              <a:rPr lang="fr-FR" sz="1200" b="1" dirty="0" err="1"/>
              <a:t>facilitada</a:t>
            </a:r>
            <a:r>
              <a:rPr lang="fr-FR" sz="1200" b="1" dirty="0"/>
              <a:t> </a:t>
            </a:r>
            <a:r>
              <a:rPr lang="fr-FR" sz="1200" b="1" dirty="0" err="1"/>
              <a:t>por</a:t>
            </a:r>
            <a:r>
              <a:rPr lang="fr-FR" sz="1200" b="1" dirty="0"/>
              <a:t> </a:t>
            </a:r>
            <a:r>
              <a:rPr lang="en-US" sz="1200" b="1" i="1" dirty="0">
                <a:sym typeface="Arial"/>
              </a:rPr>
              <a:t>Leonardo </a:t>
            </a:r>
            <a:r>
              <a:rPr lang="en-US" sz="1200" b="1" i="1" dirty="0" err="1">
                <a:sym typeface="Arial"/>
              </a:rPr>
              <a:t>Campillos</a:t>
            </a:r>
            <a:r>
              <a:rPr lang="en-US" sz="1200" b="1" i="1" dirty="0">
                <a:sym typeface="Arial"/>
              </a:rPr>
              <a:t> Llanos)</a:t>
            </a:r>
            <a:endParaRPr lang="es-ES" sz="1200" dirty="0"/>
          </a:p>
        </p:txBody>
      </p:sp>
      <p:pic>
        <p:nvPicPr>
          <p:cNvPr id="7" name="Imagen 6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8865D258-D9C5-414F-858E-DBF4D9F9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30" y="655606"/>
            <a:ext cx="4448458" cy="3128644"/>
          </a:xfrm>
          <a:prstGeom prst="rect">
            <a:avLst/>
          </a:prstGeom>
        </p:spPr>
      </p:pic>
      <p:pic>
        <p:nvPicPr>
          <p:cNvPr id="11" name="Imagen 10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DBE5D38-1200-E84F-8693-3ACE1639A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560" y="803687"/>
            <a:ext cx="4660395" cy="3277701"/>
          </a:xfrm>
          <a:prstGeom prst="rect">
            <a:avLst/>
          </a:prstGeom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C562F26-1670-474A-BB01-A90D6CFB9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620" y="1227079"/>
            <a:ext cx="4492150" cy="3159373"/>
          </a:xfrm>
          <a:prstGeom prst="rect">
            <a:avLst/>
          </a:prstGeom>
        </p:spPr>
      </p:pic>
      <p:pic>
        <p:nvPicPr>
          <p:cNvPr id="14" name="Imagen 13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1B19BDCA-BE2B-5147-9C7F-1B086A1E3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726" y="2027040"/>
            <a:ext cx="4289574" cy="30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86710" y="363474"/>
            <a:ext cx="5057883" cy="12070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0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Mesa redonda: Prácticas profesionales en empresas e instituciones para futuros filólogos</a:t>
            </a: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200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sym typeface="Arial"/>
            </a:endParaRP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000" b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sym typeface="Arial"/>
              </a:rPr>
              <a:t>Modera: María Jordano (UNED)</a:t>
            </a:r>
            <a:endParaRPr lang="en-US" sz="2000" b="0" i="1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sym typeface="Arial"/>
            </a:endParaRPr>
          </a:p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endParaRPr lang="en-US" sz="200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sym typeface="Arial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286709" y="1591056"/>
            <a:ext cx="5057884" cy="303809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endParaRPr lang="en-US" sz="1600" i="1" dirty="0">
              <a:sym typeface="Arial"/>
            </a:endParaRP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600" b="1" i="1" dirty="0">
                <a:sym typeface="Arial"/>
              </a:rPr>
              <a:t>Javier Peña </a:t>
            </a:r>
            <a:r>
              <a:rPr lang="en-US" sz="1600" i="1" dirty="0">
                <a:sym typeface="Arial"/>
              </a:rPr>
              <a:t>(Editor de material </a:t>
            </a:r>
            <a:r>
              <a:rPr lang="en-US" sz="1600" i="1" dirty="0" err="1">
                <a:sym typeface="Arial"/>
              </a:rPr>
              <a:t>educativo</a:t>
            </a:r>
            <a:r>
              <a:rPr lang="en-US" sz="1600" i="1" dirty="0">
                <a:sym typeface="Arial"/>
              </a:rPr>
              <a:t> multimedia, </a:t>
            </a:r>
            <a:r>
              <a:rPr lang="en-US" sz="1600" i="1" dirty="0">
                <a:sym typeface="Arial"/>
                <a:hlinkClick r:id="rId4"/>
              </a:rPr>
              <a:t>ANAYA</a:t>
            </a:r>
            <a:r>
              <a:rPr lang="en-US" sz="1600" i="1" dirty="0">
                <a:sym typeface="Arial"/>
              </a:rPr>
              <a:t>)</a:t>
            </a:r>
          </a:p>
          <a:p>
            <a:pPr marL="0" indent="-182880" defTabSz="914400"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600" b="1" i="1" dirty="0">
                <a:sym typeface="Arial"/>
              </a:rPr>
              <a:t>Miguel Lozano</a:t>
            </a:r>
            <a:r>
              <a:rPr lang="en-US" sz="1600" i="1" dirty="0">
                <a:sym typeface="Arial"/>
              </a:rPr>
              <a:t> (Director, </a:t>
            </a:r>
            <a:r>
              <a:rPr lang="en-US" sz="1600" i="1" dirty="0">
                <a:sym typeface="Arial"/>
                <a:hlinkClick r:id="rId5"/>
              </a:rPr>
              <a:t>California Systems</a:t>
            </a:r>
            <a:r>
              <a:rPr lang="en-US" sz="1600" i="1" dirty="0">
                <a:sym typeface="Arial"/>
              </a:rPr>
              <a:t>)</a:t>
            </a: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600" b="1" i="1" dirty="0" err="1">
                <a:sym typeface="Arial"/>
              </a:rPr>
              <a:t>Naiara</a:t>
            </a:r>
            <a:r>
              <a:rPr lang="en-US" sz="1600" b="1" i="1" dirty="0">
                <a:sym typeface="Arial"/>
              </a:rPr>
              <a:t> Álvarez  </a:t>
            </a:r>
            <a:r>
              <a:rPr lang="en-US" sz="1600" b="1" i="1" dirty="0" err="1">
                <a:sym typeface="Arial"/>
              </a:rPr>
              <a:t>Ansede</a:t>
            </a:r>
            <a:r>
              <a:rPr lang="en-US" sz="1600" i="1" dirty="0">
                <a:sym typeface="Arial"/>
              </a:rPr>
              <a:t> (</a:t>
            </a:r>
            <a:r>
              <a:rPr lang="en-US" sz="1600" i="1" dirty="0" err="1">
                <a:sym typeface="Arial"/>
              </a:rPr>
              <a:t>Traductora</a:t>
            </a:r>
            <a:r>
              <a:rPr lang="en-US" sz="1600" i="1" dirty="0">
                <a:sym typeface="Arial"/>
              </a:rPr>
              <a:t> freelance y </a:t>
            </a:r>
            <a:r>
              <a:rPr lang="en-US" sz="1600" i="1" dirty="0" err="1">
                <a:sym typeface="Arial"/>
              </a:rPr>
              <a:t>Formadora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ocupacional</a:t>
            </a:r>
            <a:r>
              <a:rPr lang="en-US" sz="1600" i="1" dirty="0">
                <a:sym typeface="Arial"/>
              </a:rPr>
              <a:t>)</a:t>
            </a:r>
          </a:p>
          <a:p>
            <a:pPr marL="0" marR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600" b="1" i="1" dirty="0">
                <a:sym typeface="Arial"/>
              </a:rPr>
              <a:t>Yolanda </a:t>
            </a:r>
            <a:r>
              <a:rPr lang="en-US" sz="1600" b="1" i="1" dirty="0" err="1">
                <a:sym typeface="Arial"/>
              </a:rPr>
              <a:t>Blázquez</a:t>
            </a:r>
            <a:r>
              <a:rPr lang="en-US" sz="1600" b="1" i="1" dirty="0">
                <a:sym typeface="Arial"/>
              </a:rPr>
              <a:t> López (</a:t>
            </a:r>
            <a:r>
              <a:rPr lang="en-US" sz="1600" i="1" dirty="0" err="1">
                <a:sym typeface="Arial"/>
              </a:rPr>
              <a:t>Traductora-intérprete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jurada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inglés</a:t>
            </a:r>
            <a:r>
              <a:rPr lang="en-US" sz="1600" i="1" dirty="0">
                <a:sym typeface="Arial"/>
              </a:rPr>
              <a:t>/</a:t>
            </a:r>
            <a:r>
              <a:rPr lang="en-US" sz="1600" i="1" dirty="0" err="1">
                <a:sym typeface="Arial"/>
              </a:rPr>
              <a:t>Doctoranda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Lingüística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Computacional</a:t>
            </a:r>
            <a:r>
              <a:rPr lang="en-US" sz="1600" i="1" dirty="0">
                <a:sym typeface="Arial"/>
              </a:rPr>
              <a:t> UNED, </a:t>
            </a:r>
            <a:r>
              <a:rPr lang="en-US" sz="1600" i="1" dirty="0" err="1">
                <a:sym typeface="Arial"/>
              </a:rPr>
              <a:t>Profesora</a:t>
            </a:r>
            <a:r>
              <a:rPr lang="en-US" sz="1600" i="1" dirty="0">
                <a:sym typeface="Arial"/>
              </a:rPr>
              <a:t> </a:t>
            </a:r>
            <a:r>
              <a:rPr lang="en-US" sz="1600" i="1" dirty="0" err="1">
                <a:sym typeface="Arial"/>
              </a:rPr>
              <a:t>Asociada</a:t>
            </a:r>
            <a:r>
              <a:rPr lang="en-US" sz="1600" i="1" dirty="0">
                <a:sym typeface="Arial"/>
              </a:rPr>
              <a:t> Marketing URJC)</a:t>
            </a:r>
          </a:p>
          <a:p>
            <a:pPr marL="0" indent="-182880" defTabSz="914400">
              <a:spcAft>
                <a:spcPts val="600"/>
              </a:spcAft>
              <a:buSzPct val="85000"/>
              <a:buFont typeface="Wingdings" pitchFamily="2" charset="2"/>
              <a:buChar char="§"/>
            </a:pPr>
            <a:r>
              <a:rPr lang="en-US" sz="1600" b="1" i="1" dirty="0">
                <a:sym typeface="Arial"/>
              </a:rPr>
              <a:t>Nanny Villalba </a:t>
            </a:r>
            <a:r>
              <a:rPr lang="en-US" sz="1600" b="1" i="1" dirty="0" err="1">
                <a:sym typeface="Arial"/>
              </a:rPr>
              <a:t>Vílchez</a:t>
            </a:r>
            <a:r>
              <a:rPr lang="en-US" sz="1600" b="1" i="1" dirty="0">
                <a:sym typeface="Arial"/>
              </a:rPr>
              <a:t> (</a:t>
            </a:r>
            <a:r>
              <a:rPr lang="en-US" sz="1600" i="1" dirty="0">
                <a:sym typeface="Arial"/>
              </a:rPr>
              <a:t>Técnico de </a:t>
            </a:r>
            <a:r>
              <a:rPr lang="en-US" sz="1600" i="1" dirty="0" err="1">
                <a:sym typeface="Arial"/>
              </a:rPr>
              <a:t>orientación</a:t>
            </a:r>
            <a:r>
              <a:rPr lang="en-US" sz="1600" i="1" dirty="0">
                <a:sym typeface="Arial"/>
              </a:rPr>
              <a:t> , </a:t>
            </a:r>
            <a:r>
              <a:rPr lang="en-US" sz="1600" i="1" dirty="0">
                <a:sym typeface="Arial"/>
                <a:hlinkClick r:id="rId6"/>
              </a:rPr>
              <a:t>COIE - Centro de Orientación y </a:t>
            </a:r>
            <a:r>
              <a:rPr lang="en-US" sz="1600" i="1" dirty="0" err="1">
                <a:sym typeface="Arial"/>
                <a:hlinkClick r:id="rId6"/>
              </a:rPr>
              <a:t>Empleo</a:t>
            </a:r>
            <a:r>
              <a:rPr lang="en-US" sz="1600" i="1" dirty="0">
                <a:sym typeface="Arial"/>
                <a:hlinkClick r:id="rId6"/>
              </a:rPr>
              <a:t>, UNED</a:t>
            </a:r>
            <a:r>
              <a:rPr lang="en-US" sz="1600" i="1" dirty="0">
                <a:sym typeface="Arial"/>
              </a:rPr>
              <a:t>)</a:t>
            </a:r>
          </a:p>
          <a:p>
            <a:pPr marL="0" marR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endParaRPr lang="en-US" sz="1600" i="1" dirty="0">
              <a:sym typeface="Arial"/>
            </a:endParaRPr>
          </a:p>
          <a:p>
            <a:pPr marL="0" marR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endParaRPr lang="en-US" sz="1600" i="1" dirty="0">
              <a:sym typeface="Arial"/>
            </a:endParaRP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ct val="85000"/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52595" y="2229659"/>
            <a:ext cx="2526882" cy="461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2332E91-A4F9-4456-B394-2469198A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36000" r="42913" b="8000"/>
          <a:stretch/>
        </p:blipFill>
        <p:spPr>
          <a:xfrm>
            <a:off x="4634497" y="2557822"/>
            <a:ext cx="2640339" cy="216024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  <p:pic>
        <p:nvPicPr>
          <p:cNvPr id="7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2460ACCA-1554-4EC8-9B04-7FBC05D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54769"/>
            <a:ext cx="1039416" cy="54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12 Conector recto">
            <a:extLst>
              <a:ext uri="{FF2B5EF4-FFF2-40B4-BE49-F238E27FC236}">
                <a16:creationId xmlns:a16="http://schemas.microsoft.com/office/drawing/2014/main" id="{81EBAB39-A3F9-4D4F-ABB9-FAA7E6FF25EC}"/>
              </a:ext>
            </a:extLst>
          </p:cNvPr>
          <p:cNvCxnSpPr>
            <a:cxnSpLocks/>
          </p:cNvCxnSpPr>
          <p:nvPr/>
        </p:nvCxnSpPr>
        <p:spPr>
          <a:xfrm>
            <a:off x="1187183" y="895887"/>
            <a:ext cx="24568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9 Conector recto">
            <a:extLst>
              <a:ext uri="{FF2B5EF4-FFF2-40B4-BE49-F238E27FC236}">
                <a16:creationId xmlns:a16="http://schemas.microsoft.com/office/drawing/2014/main" id="{0BCEF891-9D4A-43A1-B41F-CEEF1A9C6145}"/>
              </a:ext>
            </a:extLst>
          </p:cNvPr>
          <p:cNvCxnSpPr/>
          <p:nvPr/>
        </p:nvCxnSpPr>
        <p:spPr>
          <a:xfrm>
            <a:off x="6623037" y="-689"/>
            <a:ext cx="1191" cy="682229"/>
          </a:xfrm>
          <a:prstGeom prst="line">
            <a:avLst/>
          </a:prstGeom>
          <a:ln w="38100">
            <a:solidFill>
              <a:srgbClr val="005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CFA4EE3A-DE1A-4CAB-8394-50669D472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46" y="70166"/>
            <a:ext cx="2259049" cy="5791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F16885-33A0-464C-A905-78EA625BD6AF}"/>
              </a:ext>
            </a:extLst>
          </p:cNvPr>
          <p:cNvSpPr txBox="1"/>
          <p:nvPr/>
        </p:nvSpPr>
        <p:spPr>
          <a:xfrm>
            <a:off x="1202512" y="581159"/>
            <a:ext cx="375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¿QUÉ ES EL COIE?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025B505-90A7-425C-A150-EBEC40FCC5F8}"/>
              </a:ext>
            </a:extLst>
          </p:cNvPr>
          <p:cNvSpPr/>
          <p:nvPr/>
        </p:nvSpPr>
        <p:spPr>
          <a:xfrm>
            <a:off x="496192" y="1329553"/>
            <a:ext cx="550265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/>
              <a:t>Servicio de la Universidad encargado de atender a la comunidad universitaria a través del</a:t>
            </a:r>
            <a:r>
              <a:rPr lang="es-ES" sz="2000" b="1" dirty="0"/>
              <a:t> </a:t>
            </a:r>
            <a:r>
              <a:rPr lang="es-ES" b="1" dirty="0"/>
              <a:t>COIE central y de su red de centros en España, mediante diferentes acciones encaminadas la orientación, formación, inserción y mejora de la empleabilidad. 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026ABE0-D8C1-47A2-B38D-EB91748C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91" t="33200" r="7475" b="57000"/>
          <a:stretch/>
        </p:blipFill>
        <p:spPr>
          <a:xfrm>
            <a:off x="7233552" y="2557822"/>
            <a:ext cx="1025781" cy="48605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B7B6BF9-E307-464E-ABF8-8930EF985DD3}"/>
              </a:ext>
            </a:extLst>
          </p:cNvPr>
          <p:cNvSpPr txBox="1"/>
          <p:nvPr/>
        </p:nvSpPr>
        <p:spPr>
          <a:xfrm>
            <a:off x="1356801" y="3794934"/>
            <a:ext cx="2287274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350" b="1" dirty="0"/>
              <a:t>COIE SEDE CENTRAL</a:t>
            </a:r>
          </a:p>
          <a:p>
            <a:r>
              <a:rPr lang="es-ES" sz="1350" dirty="0"/>
              <a:t>C/ Bravo murillo, 38</a:t>
            </a:r>
          </a:p>
          <a:p>
            <a:r>
              <a:rPr lang="es-ES" sz="1350" dirty="0"/>
              <a:t>28015-MADRID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B8C2CC-E5C2-E246-A796-871C07FEC393}"/>
              </a:ext>
            </a:extLst>
          </p:cNvPr>
          <p:cNvSpPr/>
          <p:nvPr/>
        </p:nvSpPr>
        <p:spPr>
          <a:xfrm>
            <a:off x="197362" y="64891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107110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485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92FFF-DDC0-46F7-A31D-929349CE3BCF}" type="datetime1">
              <a:rPr lang="es-ES" smtClean="0"/>
              <a:pPr>
                <a:defRPr/>
              </a:pPr>
              <a:t>13/5/19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86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A57AE79-F20F-4B45-A4A4-E720DE2A0D42}" type="slidenum">
              <a:rPr lang="es-ES" altLang="es-ES" smtClean="0"/>
              <a:pPr>
                <a:defRPr/>
              </a:pPr>
              <a:t>9</a:t>
            </a:fld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1CB79C-D6F7-4B58-B719-BAE6700D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19" y="0"/>
            <a:ext cx="2309621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9DDB93-127D-42A5-B058-13F4743F8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4" t="6310" r="3937" b="3242"/>
          <a:stretch/>
        </p:blipFill>
        <p:spPr>
          <a:xfrm>
            <a:off x="3973738" y="123693"/>
            <a:ext cx="2235024" cy="37531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D2931C-F761-4FFA-A7F8-67DE608E7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6" t="4437" r="1402" b="1239"/>
          <a:stretch/>
        </p:blipFill>
        <p:spPr>
          <a:xfrm>
            <a:off x="6208762" y="102393"/>
            <a:ext cx="2101406" cy="4023218"/>
          </a:xfrm>
          <a:prstGeom prst="rect">
            <a:avLst/>
          </a:prstGeom>
        </p:spPr>
      </p:pic>
      <p:pic>
        <p:nvPicPr>
          <p:cNvPr id="11" name="Picture 4" descr="C:\Users\COIE\Documents\ester\firma ester_archivos\image001.png">
            <a:extLst>
              <a:ext uri="{FF2B5EF4-FFF2-40B4-BE49-F238E27FC236}">
                <a16:creationId xmlns:a16="http://schemas.microsoft.com/office/drawing/2014/main" id="{C0A5BE7B-2CD3-4C7E-9129-744023B17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4911" r="691" b="7547"/>
          <a:stretch/>
        </p:blipFill>
        <p:spPr bwMode="auto">
          <a:xfrm>
            <a:off x="6208762" y="4173675"/>
            <a:ext cx="1782198" cy="8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B45C8AB-7172-5642-837A-64F964ADF37C}"/>
              </a:ext>
            </a:extLst>
          </p:cNvPr>
          <p:cNvSpPr/>
          <p:nvPr/>
        </p:nvSpPr>
        <p:spPr>
          <a:xfrm>
            <a:off x="53831" y="4673352"/>
            <a:ext cx="2132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Nanny</a:t>
            </a:r>
            <a:r>
              <a:rPr lang="es-E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Villalba Vílchez</a:t>
            </a:r>
          </a:p>
          <a:p>
            <a:r>
              <a:rPr lang="es-ES" sz="1200" dirty="0"/>
              <a:t>Técnico de orientación</a:t>
            </a:r>
          </a:p>
        </p:txBody>
      </p:sp>
    </p:spTree>
    <p:extLst>
      <p:ext uri="{BB962C8B-B14F-4D97-AF65-F5344CB8AC3E}">
        <p14:creationId xmlns:p14="http://schemas.microsoft.com/office/powerpoint/2010/main" val="692374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1239</Words>
  <Application>Microsoft Macintosh PowerPoint</Application>
  <PresentationFormat>Presentación en pantalla (16:9)</PresentationFormat>
  <Paragraphs>190</Paragraphs>
  <Slides>28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Trebuchet MS</vt:lpstr>
      <vt:lpstr>Rockwell Extra Bold</vt:lpstr>
      <vt:lpstr>Fontana ND Cc Osf</vt:lpstr>
      <vt:lpstr>Calibri</vt:lpstr>
      <vt:lpstr>Rockwell</vt:lpstr>
      <vt:lpstr>Wingdings</vt:lpstr>
      <vt:lpstr>Rockwell Condensed</vt:lpstr>
      <vt:lpstr>Arial</vt:lpstr>
      <vt:lpstr>Letras en madera</vt:lpstr>
      <vt:lpstr>XVII SEMINARIO DE INVESTIGACIÓN PERMANENTE TIC-ETL: El egresado en Filología en las Industrias de la Lengua</vt:lpstr>
      <vt:lpstr>XVII SEMINARIO DE INVESTIGACIÓN PERMANENTE TIC-ETL: El egresado en Filología en las Industrias de la Lengua </vt:lpstr>
      <vt:lpstr>Mesa redonda: Perspectivas sobre el panorama laboral de los egresados en Filología   Modera: Mercedes Sanz (Universitat Jaume I)</vt:lpstr>
      <vt:lpstr>Enlaces a recursos para búsqueda de empleo  (Info facilitada por Leonardo Campillos Llanos)</vt:lpstr>
      <vt:lpstr>Presentación de PowerPoint</vt:lpstr>
      <vt:lpstr>Presentación de PowerPoint</vt:lpstr>
      <vt:lpstr>Mesa redonda: Prácticas profesionales en empresas e instituciones para futuros filólogos  Modera: María Jordano (UNED)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Sesión híbrida (presencial y en línea): On the future of inclusive online education  Modera: Timothy Read (UNED) / Beatriz Sedano (UNED) 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SEMINARIO DE INVESTIGACIÓN PERMANENTE TIC-ETL: El egresado en Filología en las Industrias de la Lengua</dc:title>
  <dc:creator>Mercedes Sanz Gil</dc:creator>
  <cp:lastModifiedBy>Mercedes Sanz Gil</cp:lastModifiedBy>
  <cp:revision>1</cp:revision>
  <dcterms:created xsi:type="dcterms:W3CDTF">2019-05-13T11:47:24Z</dcterms:created>
  <dcterms:modified xsi:type="dcterms:W3CDTF">2019-05-13T11:51:41Z</dcterms:modified>
</cp:coreProperties>
</file>