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8"/>
  </p:notesMasterIdLst>
  <p:sldIdLst>
    <p:sldId id="268" r:id="rId3"/>
    <p:sldId id="318" r:id="rId4"/>
    <p:sldId id="258" r:id="rId5"/>
    <p:sldId id="257" r:id="rId6"/>
    <p:sldId id="274"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2302"/>
    <a:srgbClr val="FEAA9C"/>
    <a:srgbClr val="FE8D7A"/>
    <a:srgbClr val="860000"/>
    <a:srgbClr val="FEADA0"/>
    <a:srgbClr val="DC2102"/>
    <a:srgbClr val="FE7F6A"/>
    <a:srgbClr val="FF1D1D"/>
    <a:srgbClr val="FF5757"/>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243"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2141FE-0886-4340-ADE7-65BC578BE344}" type="doc">
      <dgm:prSet loTypeId="urn:microsoft.com/office/officeart/2005/8/layout/hProcess9" loCatId="process" qsTypeId="urn:microsoft.com/office/officeart/2005/8/quickstyle/simple1" qsCatId="simple" csTypeId="urn:microsoft.com/office/officeart/2005/8/colors/accent1_2" csCatId="accent1" phldr="1"/>
      <dgm:spPr/>
    </dgm:pt>
    <dgm:pt modelId="{C6A1C41D-D3A4-404A-8A49-3B24F94275B5}">
      <dgm:prSet phldrT="[Text]" custT="1">
        <dgm:style>
          <a:lnRef idx="2">
            <a:schemeClr val="dk1"/>
          </a:lnRef>
          <a:fillRef idx="1">
            <a:schemeClr val="lt1"/>
          </a:fillRef>
          <a:effectRef idx="0">
            <a:schemeClr val="dk1"/>
          </a:effectRef>
          <a:fontRef idx="minor">
            <a:schemeClr val="dk1"/>
          </a:fontRef>
        </dgm:style>
      </dgm:prSet>
      <dgm:spPr/>
      <dgm:t>
        <a:bodyPr/>
        <a:lstStyle/>
        <a:p>
          <a:r>
            <a:rPr lang="es-ES" sz="1800" b="1" dirty="0" smtClean="0">
              <a:ln>
                <a:solidFill>
                  <a:srgbClr val="FF0000"/>
                </a:solidFill>
              </a:ln>
              <a:latin typeface="UnitRoundedOT-Bold" pitchFamily="50" charset="0"/>
            </a:rPr>
            <a:t>Área psicosocial</a:t>
          </a:r>
        </a:p>
        <a:p>
          <a:r>
            <a:rPr lang="es-ES" sz="1400" dirty="0" smtClean="0">
              <a:latin typeface="Georgia" pitchFamily="18" charset="0"/>
            </a:rPr>
            <a:t>atención social y psicológica y asesoramiento laboral y formativo de las personas afectadas directa o indirectamente por VIH</a:t>
          </a:r>
          <a:endParaRPr lang="es-ES" sz="1400" dirty="0"/>
        </a:p>
      </dgm:t>
    </dgm:pt>
    <dgm:pt modelId="{860F10FE-A1AB-4E2B-8CCB-AC655C305B57}" type="parTrans" cxnId="{54DEDF6D-34F7-4E77-8D4D-D8FCCE86286D}">
      <dgm:prSet/>
      <dgm:spPr/>
      <dgm:t>
        <a:bodyPr/>
        <a:lstStyle/>
        <a:p>
          <a:endParaRPr lang="es-ES"/>
        </a:p>
      </dgm:t>
    </dgm:pt>
    <dgm:pt modelId="{A69CAB2B-41E7-489C-8B15-2C5E3FD38D35}" type="sibTrans" cxnId="{54DEDF6D-34F7-4E77-8D4D-D8FCCE86286D}">
      <dgm:prSet/>
      <dgm:spPr/>
      <dgm:t>
        <a:bodyPr/>
        <a:lstStyle/>
        <a:p>
          <a:endParaRPr lang="es-ES"/>
        </a:p>
      </dgm:t>
    </dgm:pt>
    <dgm:pt modelId="{6AF9E0EB-F07D-4F27-8BB8-8914C2B2F28A}">
      <dgm:prSet phldrT="[Text]" custT="1">
        <dgm:style>
          <a:lnRef idx="2">
            <a:schemeClr val="dk1"/>
          </a:lnRef>
          <a:fillRef idx="1">
            <a:schemeClr val="lt1"/>
          </a:fillRef>
          <a:effectRef idx="0">
            <a:schemeClr val="dk1"/>
          </a:effectRef>
          <a:fontRef idx="minor">
            <a:schemeClr val="dk1"/>
          </a:fontRef>
        </dgm:style>
      </dgm:prSet>
      <dgm:spPr/>
      <dgm:t>
        <a:bodyPr/>
        <a:lstStyle/>
        <a:p>
          <a:r>
            <a:rPr lang="es-ES" sz="1800" b="1" dirty="0" smtClean="0">
              <a:ln>
                <a:solidFill>
                  <a:srgbClr val="FF0000"/>
                </a:solidFill>
              </a:ln>
              <a:latin typeface="UnitRoundedOT-Bold" pitchFamily="50" charset="0"/>
            </a:rPr>
            <a:t>Área prevención. PreVIHnien</a:t>
          </a:r>
          <a:r>
            <a:rPr lang="es-ES" sz="2000" b="1" dirty="0" smtClean="0">
              <a:ln>
                <a:solidFill>
                  <a:srgbClr val="FF0000"/>
                </a:solidFill>
              </a:ln>
              <a:latin typeface="UnitRoundedOT-Bold" pitchFamily="50" charset="0"/>
            </a:rPr>
            <a:t>do</a:t>
          </a:r>
        </a:p>
        <a:p>
          <a:r>
            <a:rPr lang="es-ES" sz="1200" dirty="0" smtClean="0">
              <a:latin typeface="Georgia" pitchFamily="18" charset="0"/>
            </a:rPr>
            <a:t>actividades de prevención y sensibilización formuladas considerando los colectivos con mayor prevalencia y los entornos con mayor frecuencia de prácticas de riesgo</a:t>
          </a:r>
          <a:endParaRPr lang="es-ES" sz="1200" dirty="0"/>
        </a:p>
      </dgm:t>
    </dgm:pt>
    <dgm:pt modelId="{C2F01018-1662-46B6-9DD5-E57157785DB1}" type="parTrans" cxnId="{92C1A99C-A70F-4A21-BAD1-914B0C5DEBBF}">
      <dgm:prSet/>
      <dgm:spPr/>
      <dgm:t>
        <a:bodyPr/>
        <a:lstStyle/>
        <a:p>
          <a:endParaRPr lang="es-ES"/>
        </a:p>
      </dgm:t>
    </dgm:pt>
    <dgm:pt modelId="{61EBBEE7-103B-4506-B284-4F7743E7DC40}" type="sibTrans" cxnId="{92C1A99C-A70F-4A21-BAD1-914B0C5DEBBF}">
      <dgm:prSet/>
      <dgm:spPr/>
      <dgm:t>
        <a:bodyPr/>
        <a:lstStyle/>
        <a:p>
          <a:endParaRPr lang="es-ES"/>
        </a:p>
      </dgm:t>
    </dgm:pt>
    <dgm:pt modelId="{64BC8AB2-BD52-475F-A5B8-5F820276A60A}">
      <dgm:prSet phldrT="[Text]" custT="1">
        <dgm:style>
          <a:lnRef idx="2">
            <a:schemeClr val="dk1"/>
          </a:lnRef>
          <a:fillRef idx="1">
            <a:schemeClr val="lt1"/>
          </a:fillRef>
          <a:effectRef idx="0">
            <a:schemeClr val="dk1"/>
          </a:effectRef>
          <a:fontRef idx="minor">
            <a:schemeClr val="dk1"/>
          </a:fontRef>
        </dgm:style>
      </dgm:prSet>
      <dgm:spPr/>
      <dgm:t>
        <a:bodyPr/>
        <a:lstStyle/>
        <a:p>
          <a:r>
            <a:rPr lang="es-ES" sz="2400" dirty="0" smtClean="0">
              <a:ln>
                <a:solidFill>
                  <a:srgbClr val="FF0000"/>
                </a:solidFill>
              </a:ln>
              <a:latin typeface="UnitRoundedOT-Bold" pitchFamily="50" charset="0"/>
            </a:rPr>
            <a:t>Área voluntariado</a:t>
          </a:r>
        </a:p>
        <a:p>
          <a:r>
            <a:rPr lang="es-ES" sz="1400" dirty="0" smtClean="0">
              <a:latin typeface="Georgia" pitchFamily="18" charset="0"/>
            </a:rPr>
            <a:t>gestión y formación del voluntariado y promoción del voluntariado 2.0 </a:t>
          </a:r>
          <a:endParaRPr lang="es-ES" sz="1400" dirty="0"/>
        </a:p>
      </dgm:t>
    </dgm:pt>
    <dgm:pt modelId="{7D4C398F-E537-44DD-B6B4-87554C737162}" type="parTrans" cxnId="{ECE9D4C8-BE99-4C05-9578-CD87111E976E}">
      <dgm:prSet/>
      <dgm:spPr/>
      <dgm:t>
        <a:bodyPr/>
        <a:lstStyle/>
        <a:p>
          <a:endParaRPr lang="es-ES"/>
        </a:p>
      </dgm:t>
    </dgm:pt>
    <dgm:pt modelId="{4A5A585A-7742-4E31-8652-5C3B058C0638}" type="sibTrans" cxnId="{ECE9D4C8-BE99-4C05-9578-CD87111E976E}">
      <dgm:prSet/>
      <dgm:spPr/>
      <dgm:t>
        <a:bodyPr/>
        <a:lstStyle/>
        <a:p>
          <a:endParaRPr lang="es-ES"/>
        </a:p>
      </dgm:t>
    </dgm:pt>
    <dgm:pt modelId="{1D26B98C-B435-49C4-A7AA-388F88E6D256}" type="pres">
      <dgm:prSet presAssocID="{BC2141FE-0886-4340-ADE7-65BC578BE344}" presName="CompostProcess" presStyleCnt="0">
        <dgm:presLayoutVars>
          <dgm:dir/>
          <dgm:resizeHandles val="exact"/>
        </dgm:presLayoutVars>
      </dgm:prSet>
      <dgm:spPr/>
    </dgm:pt>
    <dgm:pt modelId="{DB0233E4-FCB3-4DD6-ABF0-0983C2A17554}" type="pres">
      <dgm:prSet presAssocID="{BC2141FE-0886-4340-ADE7-65BC578BE344}" presName="arrow" presStyleLbl="bgShp" presStyleIdx="0" presStyleCnt="1"/>
      <dgm:spPr>
        <a:solidFill>
          <a:srgbClr val="FE7F6A"/>
        </a:solidFill>
      </dgm:spPr>
    </dgm:pt>
    <dgm:pt modelId="{8F71E75B-0915-4154-A3D7-852693F878A5}" type="pres">
      <dgm:prSet presAssocID="{BC2141FE-0886-4340-ADE7-65BC578BE344}" presName="linearProcess" presStyleCnt="0"/>
      <dgm:spPr/>
    </dgm:pt>
    <dgm:pt modelId="{BFB87270-B5FB-4E6C-BB61-D4B2ACA6CEE2}" type="pres">
      <dgm:prSet presAssocID="{C6A1C41D-D3A4-404A-8A49-3B24F94275B5}" presName="textNode" presStyleLbl="node1" presStyleIdx="0" presStyleCnt="3">
        <dgm:presLayoutVars>
          <dgm:bulletEnabled val="1"/>
        </dgm:presLayoutVars>
      </dgm:prSet>
      <dgm:spPr/>
      <dgm:t>
        <a:bodyPr/>
        <a:lstStyle/>
        <a:p>
          <a:endParaRPr lang="es-ES"/>
        </a:p>
      </dgm:t>
    </dgm:pt>
    <dgm:pt modelId="{2F3B60D7-0701-48E4-8EE5-C353374E9552}" type="pres">
      <dgm:prSet presAssocID="{A69CAB2B-41E7-489C-8B15-2C5E3FD38D35}" presName="sibTrans" presStyleCnt="0"/>
      <dgm:spPr/>
    </dgm:pt>
    <dgm:pt modelId="{0F2EFBDB-7966-463B-BA8F-4241A971B809}" type="pres">
      <dgm:prSet presAssocID="{6AF9E0EB-F07D-4F27-8BB8-8914C2B2F28A}" presName="textNode" presStyleLbl="node1" presStyleIdx="1" presStyleCnt="3">
        <dgm:presLayoutVars>
          <dgm:bulletEnabled val="1"/>
        </dgm:presLayoutVars>
      </dgm:prSet>
      <dgm:spPr/>
      <dgm:t>
        <a:bodyPr/>
        <a:lstStyle/>
        <a:p>
          <a:endParaRPr lang="es-ES"/>
        </a:p>
      </dgm:t>
    </dgm:pt>
    <dgm:pt modelId="{800EAEFC-306D-4354-8B0F-C8B06FD3550E}" type="pres">
      <dgm:prSet presAssocID="{61EBBEE7-103B-4506-B284-4F7743E7DC40}" presName="sibTrans" presStyleCnt="0"/>
      <dgm:spPr/>
    </dgm:pt>
    <dgm:pt modelId="{EE345521-5898-4C79-8F05-336BB4800D46}" type="pres">
      <dgm:prSet presAssocID="{64BC8AB2-BD52-475F-A5B8-5F820276A60A}" presName="textNode" presStyleLbl="node1" presStyleIdx="2" presStyleCnt="3">
        <dgm:presLayoutVars>
          <dgm:bulletEnabled val="1"/>
        </dgm:presLayoutVars>
      </dgm:prSet>
      <dgm:spPr/>
      <dgm:t>
        <a:bodyPr/>
        <a:lstStyle/>
        <a:p>
          <a:endParaRPr lang="es-ES"/>
        </a:p>
      </dgm:t>
    </dgm:pt>
  </dgm:ptLst>
  <dgm:cxnLst>
    <dgm:cxn modelId="{7F3210D5-1F60-4418-84A8-B2566B323D15}" type="presOf" srcId="{C6A1C41D-D3A4-404A-8A49-3B24F94275B5}" destId="{BFB87270-B5FB-4E6C-BB61-D4B2ACA6CEE2}" srcOrd="0" destOrd="0" presId="urn:microsoft.com/office/officeart/2005/8/layout/hProcess9"/>
    <dgm:cxn modelId="{92C1A99C-A70F-4A21-BAD1-914B0C5DEBBF}" srcId="{BC2141FE-0886-4340-ADE7-65BC578BE344}" destId="{6AF9E0EB-F07D-4F27-8BB8-8914C2B2F28A}" srcOrd="1" destOrd="0" parTransId="{C2F01018-1662-46B6-9DD5-E57157785DB1}" sibTransId="{61EBBEE7-103B-4506-B284-4F7743E7DC40}"/>
    <dgm:cxn modelId="{54DEDF6D-34F7-4E77-8D4D-D8FCCE86286D}" srcId="{BC2141FE-0886-4340-ADE7-65BC578BE344}" destId="{C6A1C41D-D3A4-404A-8A49-3B24F94275B5}" srcOrd="0" destOrd="0" parTransId="{860F10FE-A1AB-4E2B-8CCB-AC655C305B57}" sibTransId="{A69CAB2B-41E7-489C-8B15-2C5E3FD38D35}"/>
    <dgm:cxn modelId="{7376BB6F-5525-4A70-8252-FA8E00649285}" type="presOf" srcId="{64BC8AB2-BD52-475F-A5B8-5F820276A60A}" destId="{EE345521-5898-4C79-8F05-336BB4800D46}" srcOrd="0" destOrd="0" presId="urn:microsoft.com/office/officeart/2005/8/layout/hProcess9"/>
    <dgm:cxn modelId="{ECE9D4C8-BE99-4C05-9578-CD87111E976E}" srcId="{BC2141FE-0886-4340-ADE7-65BC578BE344}" destId="{64BC8AB2-BD52-475F-A5B8-5F820276A60A}" srcOrd="2" destOrd="0" parTransId="{7D4C398F-E537-44DD-B6B4-87554C737162}" sibTransId="{4A5A585A-7742-4E31-8652-5C3B058C0638}"/>
    <dgm:cxn modelId="{2F30A8B2-DB7E-495E-8B59-352099467715}" type="presOf" srcId="{BC2141FE-0886-4340-ADE7-65BC578BE344}" destId="{1D26B98C-B435-49C4-A7AA-388F88E6D256}" srcOrd="0" destOrd="0" presId="urn:microsoft.com/office/officeart/2005/8/layout/hProcess9"/>
    <dgm:cxn modelId="{5F9C7830-4107-4E40-9A05-205A58939B6B}" type="presOf" srcId="{6AF9E0EB-F07D-4F27-8BB8-8914C2B2F28A}" destId="{0F2EFBDB-7966-463B-BA8F-4241A971B809}" srcOrd="0" destOrd="0" presId="urn:microsoft.com/office/officeart/2005/8/layout/hProcess9"/>
    <dgm:cxn modelId="{5DADE146-7D7E-44D7-B011-64DE42F9E375}" type="presParOf" srcId="{1D26B98C-B435-49C4-A7AA-388F88E6D256}" destId="{DB0233E4-FCB3-4DD6-ABF0-0983C2A17554}" srcOrd="0" destOrd="0" presId="urn:microsoft.com/office/officeart/2005/8/layout/hProcess9"/>
    <dgm:cxn modelId="{5BA63134-87CC-4FA9-84E8-0F0CCDCB70FE}" type="presParOf" srcId="{1D26B98C-B435-49C4-A7AA-388F88E6D256}" destId="{8F71E75B-0915-4154-A3D7-852693F878A5}" srcOrd="1" destOrd="0" presId="urn:microsoft.com/office/officeart/2005/8/layout/hProcess9"/>
    <dgm:cxn modelId="{63F70A63-8C64-4965-B63F-7F69C1BF4445}" type="presParOf" srcId="{8F71E75B-0915-4154-A3D7-852693F878A5}" destId="{BFB87270-B5FB-4E6C-BB61-D4B2ACA6CEE2}" srcOrd="0" destOrd="0" presId="urn:microsoft.com/office/officeart/2005/8/layout/hProcess9"/>
    <dgm:cxn modelId="{6E1B6F56-BB9F-4229-92AB-14285B6FACC2}" type="presParOf" srcId="{8F71E75B-0915-4154-A3D7-852693F878A5}" destId="{2F3B60D7-0701-48E4-8EE5-C353374E9552}" srcOrd="1" destOrd="0" presId="urn:microsoft.com/office/officeart/2005/8/layout/hProcess9"/>
    <dgm:cxn modelId="{F3EC6652-AB17-43A7-B8B2-A15FEEACE49F}" type="presParOf" srcId="{8F71E75B-0915-4154-A3D7-852693F878A5}" destId="{0F2EFBDB-7966-463B-BA8F-4241A971B809}" srcOrd="2" destOrd="0" presId="urn:microsoft.com/office/officeart/2005/8/layout/hProcess9"/>
    <dgm:cxn modelId="{72DCF16B-AC52-434F-941F-292E6057E2A4}" type="presParOf" srcId="{8F71E75B-0915-4154-A3D7-852693F878A5}" destId="{800EAEFC-306D-4354-8B0F-C8B06FD3550E}" srcOrd="3" destOrd="0" presId="urn:microsoft.com/office/officeart/2005/8/layout/hProcess9"/>
    <dgm:cxn modelId="{BDFDBB69-7088-4CB9-92BB-9E0A916E4C1C}" type="presParOf" srcId="{8F71E75B-0915-4154-A3D7-852693F878A5}" destId="{EE345521-5898-4C79-8F05-336BB4800D46}"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0233E4-FCB3-4DD6-ABF0-0983C2A17554}">
      <dsp:nvSpPr>
        <dsp:cNvPr id="0" name=""/>
        <dsp:cNvSpPr/>
      </dsp:nvSpPr>
      <dsp:spPr>
        <a:xfrm>
          <a:off x="600079" y="0"/>
          <a:ext cx="6800897" cy="3905277"/>
        </a:xfrm>
        <a:prstGeom prst="rightArrow">
          <a:avLst/>
        </a:prstGeom>
        <a:solidFill>
          <a:srgbClr val="FE7F6A"/>
        </a:solidFill>
        <a:ln>
          <a:noFill/>
        </a:ln>
        <a:effectLst/>
      </dsp:spPr>
      <dsp:style>
        <a:lnRef idx="0">
          <a:scrgbClr r="0" g="0" b="0"/>
        </a:lnRef>
        <a:fillRef idx="1">
          <a:scrgbClr r="0" g="0" b="0"/>
        </a:fillRef>
        <a:effectRef idx="0">
          <a:scrgbClr r="0" g="0" b="0"/>
        </a:effectRef>
        <a:fontRef idx="minor"/>
      </dsp:style>
    </dsp:sp>
    <dsp:sp modelId="{BFB87270-B5FB-4E6C-BB61-D4B2ACA6CEE2}">
      <dsp:nvSpPr>
        <dsp:cNvPr id="0" name=""/>
        <dsp:cNvSpPr/>
      </dsp:nvSpPr>
      <dsp:spPr>
        <a:xfrm>
          <a:off x="4143" y="1171583"/>
          <a:ext cx="2462406" cy="1562110"/>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dirty="0" smtClean="0">
              <a:ln>
                <a:solidFill>
                  <a:srgbClr val="FF0000"/>
                </a:solidFill>
              </a:ln>
              <a:latin typeface="UnitRoundedOT-Bold" pitchFamily="50" charset="0"/>
            </a:rPr>
            <a:t>Área psicosocial</a:t>
          </a:r>
        </a:p>
        <a:p>
          <a:pPr lvl="0" algn="ctr" defTabSz="800100">
            <a:lnSpc>
              <a:spcPct val="90000"/>
            </a:lnSpc>
            <a:spcBef>
              <a:spcPct val="0"/>
            </a:spcBef>
            <a:spcAft>
              <a:spcPct val="35000"/>
            </a:spcAft>
          </a:pPr>
          <a:r>
            <a:rPr lang="es-ES" sz="1400" kern="1200" dirty="0" smtClean="0">
              <a:latin typeface="Georgia" pitchFamily="18" charset="0"/>
            </a:rPr>
            <a:t>atención social y psicológica y asesoramiento laboral y formativo de las personas afectadas directa o indirectamente por VIH</a:t>
          </a:r>
          <a:endParaRPr lang="es-ES" sz="1400" kern="1200" dirty="0"/>
        </a:p>
      </dsp:txBody>
      <dsp:txXfrm>
        <a:off x="80399" y="1247839"/>
        <a:ext cx="2309894" cy="1409598"/>
      </dsp:txXfrm>
    </dsp:sp>
    <dsp:sp modelId="{0F2EFBDB-7966-463B-BA8F-4241A971B809}">
      <dsp:nvSpPr>
        <dsp:cNvPr id="0" name=""/>
        <dsp:cNvSpPr/>
      </dsp:nvSpPr>
      <dsp:spPr>
        <a:xfrm>
          <a:off x="2769324" y="1171583"/>
          <a:ext cx="2462406" cy="1562110"/>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dirty="0" smtClean="0">
              <a:ln>
                <a:solidFill>
                  <a:srgbClr val="FF0000"/>
                </a:solidFill>
              </a:ln>
              <a:latin typeface="UnitRoundedOT-Bold" pitchFamily="50" charset="0"/>
            </a:rPr>
            <a:t>Área prevención. PreVIHnien</a:t>
          </a:r>
          <a:r>
            <a:rPr lang="es-ES" sz="2000" b="1" kern="1200" dirty="0" smtClean="0">
              <a:ln>
                <a:solidFill>
                  <a:srgbClr val="FF0000"/>
                </a:solidFill>
              </a:ln>
              <a:latin typeface="UnitRoundedOT-Bold" pitchFamily="50" charset="0"/>
            </a:rPr>
            <a:t>do</a:t>
          </a:r>
        </a:p>
        <a:p>
          <a:pPr lvl="0" algn="ctr" defTabSz="800100">
            <a:lnSpc>
              <a:spcPct val="90000"/>
            </a:lnSpc>
            <a:spcBef>
              <a:spcPct val="0"/>
            </a:spcBef>
            <a:spcAft>
              <a:spcPct val="35000"/>
            </a:spcAft>
          </a:pPr>
          <a:r>
            <a:rPr lang="es-ES" sz="1200" kern="1200" dirty="0" smtClean="0">
              <a:latin typeface="Georgia" pitchFamily="18" charset="0"/>
            </a:rPr>
            <a:t>actividades de prevención y sensibilización formuladas considerando los colectivos con mayor prevalencia y los entornos con mayor frecuencia de prácticas de riesgo</a:t>
          </a:r>
          <a:endParaRPr lang="es-ES" sz="1200" kern="1200" dirty="0"/>
        </a:p>
      </dsp:txBody>
      <dsp:txXfrm>
        <a:off x="2845580" y="1247839"/>
        <a:ext cx="2309894" cy="1409598"/>
      </dsp:txXfrm>
    </dsp:sp>
    <dsp:sp modelId="{EE345521-5898-4C79-8F05-336BB4800D46}">
      <dsp:nvSpPr>
        <dsp:cNvPr id="0" name=""/>
        <dsp:cNvSpPr/>
      </dsp:nvSpPr>
      <dsp:spPr>
        <a:xfrm>
          <a:off x="5534505" y="1171583"/>
          <a:ext cx="2462406" cy="1562110"/>
        </a:xfrm>
        <a:prstGeom prst="round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dirty="0" smtClean="0">
              <a:ln>
                <a:solidFill>
                  <a:srgbClr val="FF0000"/>
                </a:solidFill>
              </a:ln>
              <a:latin typeface="UnitRoundedOT-Bold" pitchFamily="50" charset="0"/>
            </a:rPr>
            <a:t>Área voluntariado</a:t>
          </a:r>
        </a:p>
        <a:p>
          <a:pPr lvl="0" algn="ctr" defTabSz="1066800">
            <a:lnSpc>
              <a:spcPct val="90000"/>
            </a:lnSpc>
            <a:spcBef>
              <a:spcPct val="0"/>
            </a:spcBef>
            <a:spcAft>
              <a:spcPct val="35000"/>
            </a:spcAft>
          </a:pPr>
          <a:r>
            <a:rPr lang="es-ES" sz="1400" kern="1200" dirty="0" smtClean="0">
              <a:latin typeface="Georgia" pitchFamily="18" charset="0"/>
            </a:rPr>
            <a:t>gestión y formación del voluntariado y promoción del voluntariado 2.0 </a:t>
          </a:r>
          <a:endParaRPr lang="es-ES" sz="1400" kern="1200" dirty="0"/>
        </a:p>
      </dsp:txBody>
      <dsp:txXfrm>
        <a:off x="5610761" y="1247839"/>
        <a:ext cx="2309894" cy="140959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826F79-FAFE-4C9C-A9B3-01C9EC46ACCB}" type="datetimeFigureOut">
              <a:rPr lang="es-ES" smtClean="0"/>
              <a:pPr/>
              <a:t>27/10/2013</a:t>
            </a:fld>
            <a:endParaRPr lang="es-E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3F5FE-5BFF-4594-9FEB-F0C5EE1E56B4}" type="slidenum">
              <a:rPr lang="es-ES" smtClean="0"/>
              <a:pPr/>
              <a:t>‹Nº›</a:t>
            </a:fld>
            <a:endParaRPr lang="es-ES" dirty="0"/>
          </a:p>
        </p:txBody>
      </p:sp>
    </p:spTree>
    <p:extLst>
      <p:ext uri="{BB962C8B-B14F-4D97-AF65-F5344CB8AC3E}">
        <p14:creationId xmlns:p14="http://schemas.microsoft.com/office/powerpoint/2010/main" val="4062334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2AE3F5FE-5BFF-4594-9FEB-F0C5EE1E56B4}" type="slidenum">
              <a:rPr lang="es-ES" smtClean="0"/>
              <a:pPr/>
              <a:t>1</a:t>
            </a:fld>
            <a:endParaRPr lang="es-ES" dirty="0"/>
          </a:p>
        </p:txBody>
      </p:sp>
    </p:spTree>
    <p:extLst>
      <p:ext uri="{BB962C8B-B14F-4D97-AF65-F5344CB8AC3E}">
        <p14:creationId xmlns:p14="http://schemas.microsoft.com/office/powerpoint/2010/main" val="398938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2AE3F5FE-5BFF-4594-9FEB-F0C5EE1E56B4}" type="slidenum">
              <a:rPr lang="es-ES" smtClean="0"/>
              <a:pPr/>
              <a:t>3</a:t>
            </a:fld>
            <a:endParaRPr lang="es-ES" dirty="0"/>
          </a:p>
        </p:txBody>
      </p:sp>
    </p:spTree>
    <p:extLst>
      <p:ext uri="{BB962C8B-B14F-4D97-AF65-F5344CB8AC3E}">
        <p14:creationId xmlns:p14="http://schemas.microsoft.com/office/powerpoint/2010/main" val="469037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2AE3F5FE-5BFF-4594-9FEB-F0C5EE1E56B4}" type="slidenum">
              <a:rPr lang="es-ES" smtClean="0"/>
              <a:pPr/>
              <a:t>4</a:t>
            </a:fld>
            <a:endParaRPr lang="es-ES" dirty="0"/>
          </a:p>
        </p:txBody>
      </p:sp>
    </p:spTree>
    <p:extLst>
      <p:ext uri="{BB962C8B-B14F-4D97-AF65-F5344CB8AC3E}">
        <p14:creationId xmlns:p14="http://schemas.microsoft.com/office/powerpoint/2010/main" val="2825091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2AE3F5FE-5BFF-4594-9FEB-F0C5EE1E56B4}" type="slidenum">
              <a:rPr lang="es-ES" smtClean="0"/>
              <a:pPr/>
              <a:t>5</a:t>
            </a:fld>
            <a:endParaRPr lang="es-ES" dirty="0"/>
          </a:p>
        </p:txBody>
      </p:sp>
    </p:spTree>
    <p:extLst>
      <p:ext uri="{BB962C8B-B14F-4D97-AF65-F5344CB8AC3E}">
        <p14:creationId xmlns:p14="http://schemas.microsoft.com/office/powerpoint/2010/main" val="1380867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13694C9A-D58E-4D29-990F-4FADB5A83995}" type="datetime1">
              <a:rPr lang="es-ES" smtClean="0"/>
              <a:pPr/>
              <a:t>27/10/2013</a:t>
            </a:fld>
            <a:endParaRPr lang="es-ES" dirty="0"/>
          </a:p>
        </p:txBody>
      </p:sp>
      <p:sp>
        <p:nvSpPr>
          <p:cNvPr id="5" name="Footer Placeholder 4"/>
          <p:cNvSpPr>
            <a:spLocks noGrp="1"/>
          </p:cNvSpPr>
          <p:nvPr>
            <p:ph type="ftr" sz="quarter" idx="11"/>
          </p:nvPr>
        </p:nvSpPr>
        <p:spPr/>
        <p:txBody>
          <a:bodyPr/>
          <a:lstStyle/>
          <a:p>
            <a:r>
              <a:rPr lang="es-ES" dirty="0" smtClean="0"/>
              <a:t>memoria actividades 2011</a:t>
            </a:r>
            <a:endParaRPr lang="es-ES" dirty="0"/>
          </a:p>
        </p:txBody>
      </p:sp>
      <p:sp>
        <p:nvSpPr>
          <p:cNvPr id="6" name="Slide Number Placeholder 5"/>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6729C0BF-52FD-4D43-AF6B-A7F658B91B7F}" type="datetime1">
              <a:rPr lang="es-ES" smtClean="0"/>
              <a:pPr/>
              <a:t>27/10/2013</a:t>
            </a:fld>
            <a:endParaRPr lang="es-ES" dirty="0"/>
          </a:p>
        </p:txBody>
      </p:sp>
      <p:sp>
        <p:nvSpPr>
          <p:cNvPr id="5" name="Footer Placeholder 4"/>
          <p:cNvSpPr>
            <a:spLocks noGrp="1"/>
          </p:cNvSpPr>
          <p:nvPr>
            <p:ph type="ftr" sz="quarter" idx="11"/>
          </p:nvPr>
        </p:nvSpPr>
        <p:spPr/>
        <p:txBody>
          <a:bodyPr/>
          <a:lstStyle/>
          <a:p>
            <a:r>
              <a:rPr lang="es-ES" dirty="0" smtClean="0"/>
              <a:t>memoria actividades 2011</a:t>
            </a:r>
            <a:endParaRPr lang="es-ES" dirty="0"/>
          </a:p>
        </p:txBody>
      </p:sp>
      <p:sp>
        <p:nvSpPr>
          <p:cNvPr id="6" name="Slide Number Placeholder 5"/>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F3386E5F-181B-4ECB-A38A-799813C4932B}" type="datetime1">
              <a:rPr lang="es-ES" smtClean="0"/>
              <a:pPr/>
              <a:t>27/10/2013</a:t>
            </a:fld>
            <a:endParaRPr lang="es-ES" dirty="0"/>
          </a:p>
        </p:txBody>
      </p:sp>
      <p:sp>
        <p:nvSpPr>
          <p:cNvPr id="5" name="Footer Placeholder 4"/>
          <p:cNvSpPr>
            <a:spLocks noGrp="1"/>
          </p:cNvSpPr>
          <p:nvPr>
            <p:ph type="ftr" sz="quarter" idx="11"/>
          </p:nvPr>
        </p:nvSpPr>
        <p:spPr/>
        <p:txBody>
          <a:bodyPr/>
          <a:lstStyle/>
          <a:p>
            <a:r>
              <a:rPr lang="es-ES" dirty="0" smtClean="0"/>
              <a:t>memoria actividades 2011</a:t>
            </a:r>
            <a:endParaRPr lang="es-ES" dirty="0"/>
          </a:p>
        </p:txBody>
      </p:sp>
      <p:sp>
        <p:nvSpPr>
          <p:cNvPr id="6" name="Slide Number Placeholder 5"/>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1E6CE190-3320-47F9-ADB8-31880559659B}" type="datetime1">
              <a:rPr lang="es-ES" smtClean="0"/>
              <a:pPr/>
              <a:t>27/10/2013</a:t>
            </a:fld>
            <a:endParaRPr lang="es-ES" dirty="0"/>
          </a:p>
        </p:txBody>
      </p:sp>
      <p:sp>
        <p:nvSpPr>
          <p:cNvPr id="5" name="Footer Placeholder 4"/>
          <p:cNvSpPr>
            <a:spLocks noGrp="1"/>
          </p:cNvSpPr>
          <p:nvPr>
            <p:ph type="ftr" sz="quarter" idx="11"/>
          </p:nvPr>
        </p:nvSpPr>
        <p:spPr/>
        <p:txBody>
          <a:bodyPr/>
          <a:lstStyle/>
          <a:p>
            <a:r>
              <a:rPr lang="es-ES" dirty="0" smtClean="0"/>
              <a:t>memoria actividades 2011</a:t>
            </a:r>
            <a:endParaRPr lang="es-ES" dirty="0"/>
          </a:p>
        </p:txBody>
      </p:sp>
      <p:sp>
        <p:nvSpPr>
          <p:cNvPr id="6" name="Slide Number Placeholder 5"/>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88F1E6-1A85-407C-AFE7-CB69A2F96392}" type="datetime1">
              <a:rPr lang="es-ES" smtClean="0"/>
              <a:pPr/>
              <a:t>27/10/2013</a:t>
            </a:fld>
            <a:endParaRPr lang="es-ES" dirty="0"/>
          </a:p>
        </p:txBody>
      </p:sp>
      <p:sp>
        <p:nvSpPr>
          <p:cNvPr id="5" name="Footer Placeholder 4"/>
          <p:cNvSpPr>
            <a:spLocks noGrp="1"/>
          </p:cNvSpPr>
          <p:nvPr>
            <p:ph type="ftr" sz="quarter" idx="11"/>
          </p:nvPr>
        </p:nvSpPr>
        <p:spPr/>
        <p:txBody>
          <a:bodyPr/>
          <a:lstStyle/>
          <a:p>
            <a:r>
              <a:rPr lang="es-ES" dirty="0" smtClean="0"/>
              <a:t>memoria actividades 2011</a:t>
            </a:r>
            <a:endParaRPr lang="es-ES" dirty="0"/>
          </a:p>
        </p:txBody>
      </p:sp>
      <p:sp>
        <p:nvSpPr>
          <p:cNvPr id="6" name="Slide Number Placeholder 5"/>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12F1B755-1E72-433C-8366-184708568074}" type="datetime1">
              <a:rPr lang="es-ES" smtClean="0"/>
              <a:pPr/>
              <a:t>27/10/2013</a:t>
            </a:fld>
            <a:endParaRPr lang="es-ES" dirty="0"/>
          </a:p>
        </p:txBody>
      </p:sp>
      <p:sp>
        <p:nvSpPr>
          <p:cNvPr id="6" name="Footer Placeholder 5"/>
          <p:cNvSpPr>
            <a:spLocks noGrp="1"/>
          </p:cNvSpPr>
          <p:nvPr>
            <p:ph type="ftr" sz="quarter" idx="11"/>
          </p:nvPr>
        </p:nvSpPr>
        <p:spPr/>
        <p:txBody>
          <a:bodyPr/>
          <a:lstStyle/>
          <a:p>
            <a:r>
              <a:rPr lang="es-ES" dirty="0" smtClean="0"/>
              <a:t>memoria actividades 2011</a:t>
            </a:r>
            <a:endParaRPr lang="es-ES" dirty="0"/>
          </a:p>
        </p:txBody>
      </p:sp>
      <p:sp>
        <p:nvSpPr>
          <p:cNvPr id="7" name="Slide Number Placeholder 6"/>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87CFC210-28AF-460F-873D-ED6DCD61F4DE}" type="datetime1">
              <a:rPr lang="es-ES" smtClean="0"/>
              <a:pPr/>
              <a:t>27/10/2013</a:t>
            </a:fld>
            <a:endParaRPr lang="es-ES" dirty="0"/>
          </a:p>
        </p:txBody>
      </p:sp>
      <p:sp>
        <p:nvSpPr>
          <p:cNvPr id="8" name="Footer Placeholder 7"/>
          <p:cNvSpPr>
            <a:spLocks noGrp="1"/>
          </p:cNvSpPr>
          <p:nvPr>
            <p:ph type="ftr" sz="quarter" idx="11"/>
          </p:nvPr>
        </p:nvSpPr>
        <p:spPr/>
        <p:txBody>
          <a:bodyPr/>
          <a:lstStyle/>
          <a:p>
            <a:r>
              <a:rPr lang="es-ES" dirty="0" smtClean="0"/>
              <a:t>memoria actividades 2011</a:t>
            </a:r>
            <a:endParaRPr lang="es-ES" dirty="0"/>
          </a:p>
        </p:txBody>
      </p:sp>
      <p:sp>
        <p:nvSpPr>
          <p:cNvPr id="9" name="Slide Number Placeholder 8"/>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875A6742-2E46-4E5D-BEF5-D46A059C9AEB}" type="datetime1">
              <a:rPr lang="es-ES" smtClean="0"/>
              <a:pPr/>
              <a:t>27/10/2013</a:t>
            </a:fld>
            <a:endParaRPr lang="es-ES" dirty="0"/>
          </a:p>
        </p:txBody>
      </p:sp>
      <p:sp>
        <p:nvSpPr>
          <p:cNvPr id="4" name="Footer Placeholder 3"/>
          <p:cNvSpPr>
            <a:spLocks noGrp="1"/>
          </p:cNvSpPr>
          <p:nvPr>
            <p:ph type="ftr" sz="quarter" idx="11"/>
          </p:nvPr>
        </p:nvSpPr>
        <p:spPr/>
        <p:txBody>
          <a:bodyPr/>
          <a:lstStyle/>
          <a:p>
            <a:r>
              <a:rPr lang="es-ES" dirty="0" smtClean="0"/>
              <a:t>memoria actividades 2011</a:t>
            </a:r>
            <a:endParaRPr lang="es-ES" dirty="0"/>
          </a:p>
        </p:txBody>
      </p:sp>
      <p:sp>
        <p:nvSpPr>
          <p:cNvPr id="5" name="Slide Number Placeholder 4"/>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EB6FB-72B3-4F76-8EA4-A557F3FB16E4}" type="datetime1">
              <a:rPr lang="es-ES" smtClean="0"/>
              <a:pPr/>
              <a:t>27/10/2013</a:t>
            </a:fld>
            <a:endParaRPr lang="es-ES" dirty="0"/>
          </a:p>
        </p:txBody>
      </p:sp>
      <p:sp>
        <p:nvSpPr>
          <p:cNvPr id="3" name="Footer Placeholder 2"/>
          <p:cNvSpPr>
            <a:spLocks noGrp="1"/>
          </p:cNvSpPr>
          <p:nvPr>
            <p:ph type="ftr" sz="quarter" idx="11"/>
          </p:nvPr>
        </p:nvSpPr>
        <p:spPr/>
        <p:txBody>
          <a:bodyPr/>
          <a:lstStyle/>
          <a:p>
            <a:r>
              <a:rPr lang="es-ES" dirty="0" smtClean="0"/>
              <a:t>memoria actividades 2011</a:t>
            </a:r>
            <a:endParaRPr lang="es-ES" dirty="0"/>
          </a:p>
        </p:txBody>
      </p:sp>
      <p:sp>
        <p:nvSpPr>
          <p:cNvPr id="4" name="Slide Number Placeholder 3"/>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4A27F-3179-45C2-9C1E-B2460A816B2B}" type="datetime1">
              <a:rPr lang="es-ES" smtClean="0"/>
              <a:pPr/>
              <a:t>27/10/2013</a:t>
            </a:fld>
            <a:endParaRPr lang="es-ES" dirty="0"/>
          </a:p>
        </p:txBody>
      </p:sp>
      <p:sp>
        <p:nvSpPr>
          <p:cNvPr id="6" name="Footer Placeholder 5"/>
          <p:cNvSpPr>
            <a:spLocks noGrp="1"/>
          </p:cNvSpPr>
          <p:nvPr>
            <p:ph type="ftr" sz="quarter" idx="11"/>
          </p:nvPr>
        </p:nvSpPr>
        <p:spPr/>
        <p:txBody>
          <a:bodyPr/>
          <a:lstStyle/>
          <a:p>
            <a:r>
              <a:rPr lang="es-ES" dirty="0" smtClean="0"/>
              <a:t>memoria actividades 2011</a:t>
            </a:r>
            <a:endParaRPr lang="es-ES" dirty="0"/>
          </a:p>
        </p:txBody>
      </p:sp>
      <p:sp>
        <p:nvSpPr>
          <p:cNvPr id="7" name="Slide Number Placeholder 6"/>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40E71-1F63-433E-9A0E-244798625F31}" type="datetime1">
              <a:rPr lang="es-ES" smtClean="0"/>
              <a:pPr/>
              <a:t>27/10/2013</a:t>
            </a:fld>
            <a:endParaRPr lang="es-ES" dirty="0"/>
          </a:p>
        </p:txBody>
      </p:sp>
      <p:sp>
        <p:nvSpPr>
          <p:cNvPr id="6" name="Footer Placeholder 5"/>
          <p:cNvSpPr>
            <a:spLocks noGrp="1"/>
          </p:cNvSpPr>
          <p:nvPr>
            <p:ph type="ftr" sz="quarter" idx="11"/>
          </p:nvPr>
        </p:nvSpPr>
        <p:spPr/>
        <p:txBody>
          <a:bodyPr/>
          <a:lstStyle/>
          <a:p>
            <a:r>
              <a:rPr lang="es-ES" dirty="0" smtClean="0"/>
              <a:t>memoria actividades 2011</a:t>
            </a:r>
            <a:endParaRPr lang="es-ES" dirty="0"/>
          </a:p>
        </p:txBody>
      </p:sp>
      <p:sp>
        <p:nvSpPr>
          <p:cNvPr id="7" name="Slide Number Placeholder 6"/>
          <p:cNvSpPr>
            <a:spLocks noGrp="1"/>
          </p:cNvSpPr>
          <p:nvPr>
            <p:ph type="sldNum" sz="quarter" idx="12"/>
          </p:nvPr>
        </p:nvSpPr>
        <p:spPr/>
        <p:txBody>
          <a:bodyPr/>
          <a:lstStyle/>
          <a:p>
            <a:fld id="{776FB2DC-BBA3-497E-8644-D9F7CFA18A43}" type="slidenum">
              <a:rPr lang="es-ES" smtClean="0"/>
              <a:pPr/>
              <a:t>‹Nº›</a:t>
            </a:fld>
            <a:endParaRPr lang="es-E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4A4CF-55EC-45CB-AF64-D5139F308388}" type="datetime1">
              <a:rPr lang="es-ES" smtClean="0"/>
              <a:pPr/>
              <a:t>27/10/2013</a:t>
            </a:fld>
            <a:endParaRPr lang="es-E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dirty="0" smtClean="0"/>
              <a:t>memoria actividades 2011</a:t>
            </a:r>
            <a:endParaRPr lang="es-E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FB2DC-BBA3-497E-8644-D9F7CFA18A43}" type="slidenum">
              <a:rPr lang="es-ES" smtClean="0"/>
              <a:pPr/>
              <a:t>‹Nº›</a:t>
            </a:fld>
            <a:endParaRPr lang="es-ES" dirty="0"/>
          </a:p>
        </p:txBody>
      </p:sp>
    </p:spTree>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voluntariado@apoyopositivo.org" TargetMode="External"/><Relationship Id="rId5" Type="http://schemas.openxmlformats.org/officeDocument/2006/relationships/hyperlink" Target="mailto:coordinacion@apoyopositivo.org"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285728"/>
            <a:ext cx="8429684" cy="584775"/>
          </a:xfrm>
          <a:prstGeom prst="rect">
            <a:avLst/>
          </a:prstGeom>
          <a:noFill/>
        </p:spPr>
        <p:txBody>
          <a:bodyPr wrap="square" rtlCol="0">
            <a:spAutoFit/>
          </a:bodyPr>
          <a:lstStyle/>
          <a:p>
            <a:pPr algn="r"/>
            <a:r>
              <a:rPr lang="es-ES" sz="3200" dirty="0">
                <a:solidFill>
                  <a:schemeClr val="bg1"/>
                </a:solidFill>
                <a:latin typeface="Arial Rounded MT Bold" pitchFamily="34" charset="0"/>
              </a:rPr>
              <a:t>c</a:t>
            </a:r>
            <a:r>
              <a:rPr lang="es-ES" sz="3200" dirty="0" smtClean="0">
                <a:solidFill>
                  <a:schemeClr val="bg1"/>
                </a:solidFill>
                <a:latin typeface="Arial Rounded MT Bold" pitchFamily="34" charset="0"/>
              </a:rPr>
              <a:t>olectivo de atención</a:t>
            </a:r>
            <a:endParaRPr lang="es-ES" sz="3200" dirty="0">
              <a:solidFill>
                <a:schemeClr val="bg1"/>
              </a:solidFill>
              <a:latin typeface="Arial Rounded MT Bold" pitchFamily="34" charset="0"/>
            </a:endParaRPr>
          </a:p>
        </p:txBody>
      </p:sp>
      <p:sp>
        <p:nvSpPr>
          <p:cNvPr id="9" name="TextBox 8"/>
          <p:cNvSpPr txBox="1"/>
          <p:nvPr/>
        </p:nvSpPr>
        <p:spPr>
          <a:xfrm>
            <a:off x="89740" y="764704"/>
            <a:ext cx="9020430" cy="5389296"/>
          </a:xfrm>
          <a:prstGeom prst="rect">
            <a:avLst/>
          </a:prstGeom>
          <a:noFill/>
        </p:spPr>
        <p:txBody>
          <a:bodyPr wrap="square" rtlCol="0">
            <a:spAutoFit/>
          </a:bodyPr>
          <a:lstStyle/>
          <a:p>
            <a:pPr>
              <a:spcAft>
                <a:spcPts val="800"/>
              </a:spcAft>
            </a:pPr>
            <a:r>
              <a:rPr lang="es-ES" dirty="0" smtClean="0">
                <a:solidFill>
                  <a:sysClr val="windowText" lastClr="000000"/>
                </a:solidFill>
                <a:latin typeface="Georgia" panose="02040502050405020303" pitchFamily="18" charset="0"/>
              </a:rPr>
              <a:t>Apoyo Positivo surgió en 1993 para dar </a:t>
            </a:r>
            <a:r>
              <a:rPr lang="es-ES" b="1" dirty="0" smtClean="0">
                <a:solidFill>
                  <a:sysClr val="windowText" lastClr="000000"/>
                </a:solidFill>
                <a:latin typeface="Georgia" pitchFamily="18" charset="0"/>
              </a:rPr>
              <a:t>respuesta a todas las necesidades de las personas afectadas directa o indirectamente por el VIH</a:t>
            </a:r>
            <a:r>
              <a:rPr lang="es-ES" dirty="0" smtClean="0">
                <a:solidFill>
                  <a:sysClr val="windowText" lastClr="000000"/>
                </a:solidFill>
                <a:latin typeface="Georgia" pitchFamily="18" charset="0"/>
              </a:rPr>
              <a:t>. </a:t>
            </a:r>
          </a:p>
          <a:p>
            <a:pPr>
              <a:spcAft>
                <a:spcPts val="800"/>
              </a:spcAft>
            </a:pPr>
            <a:r>
              <a:rPr lang="es-ES" sz="2000" b="1" u="sng" dirty="0" smtClean="0">
                <a:latin typeface="Georgia" panose="02040502050405020303" pitchFamily="18" charset="0"/>
                <a:ea typeface="Calibri" panose="020F0502020204030204" pitchFamily="34" charset="0"/>
                <a:cs typeface="Times New Roman" panose="02020603050405020304" pitchFamily="18" charset="0"/>
              </a:rPr>
              <a:t>Misión</a:t>
            </a:r>
            <a:endParaRPr lang="es-ES" sz="2000" u="sng" dirty="0">
              <a:latin typeface="Georgia" panose="02040502050405020303" pitchFamily="18" charset="0"/>
              <a:ea typeface="Calibri" panose="020F0502020204030204" pitchFamily="34" charset="0"/>
              <a:cs typeface="Times New Roman" panose="02020603050405020304" pitchFamily="18" charset="0"/>
            </a:endParaRPr>
          </a:p>
          <a:p>
            <a:pPr>
              <a:spcAft>
                <a:spcPts val="800"/>
              </a:spcAft>
            </a:pPr>
            <a:r>
              <a:rPr lang="es-ES" dirty="0">
                <a:latin typeface="Georgia" panose="02040502050405020303" pitchFamily="18" charset="0"/>
                <a:ea typeface="Calibri" panose="020F0502020204030204" pitchFamily="34" charset="0"/>
                <a:cs typeface="Times New Roman" panose="02020603050405020304" pitchFamily="18" charset="0"/>
              </a:rPr>
              <a:t>Según sus estatutos, Apoyo Positivo nace </a:t>
            </a:r>
            <a:r>
              <a:rPr lang="es-ES" dirty="0" smtClean="0">
                <a:latin typeface="Georgia" panose="02040502050405020303" pitchFamily="18" charset="0"/>
                <a:ea typeface="Calibri" panose="020F0502020204030204" pitchFamily="34" charset="0"/>
                <a:cs typeface="Times New Roman" panose="02020603050405020304" pitchFamily="18" charset="0"/>
              </a:rPr>
              <a:t> con </a:t>
            </a:r>
            <a:r>
              <a:rPr lang="es-ES" dirty="0">
                <a:latin typeface="Georgia" panose="02040502050405020303" pitchFamily="18" charset="0"/>
                <a:ea typeface="Calibri" panose="020F0502020204030204" pitchFamily="34" charset="0"/>
                <a:cs typeface="Times New Roman" panose="02020603050405020304" pitchFamily="18" charset="0"/>
              </a:rPr>
              <a:t>el fin de:</a:t>
            </a:r>
          </a:p>
          <a:p>
            <a:pPr marL="342900" lvl="0" indent="-342900">
              <a:spcAft>
                <a:spcPts val="800"/>
              </a:spcAft>
              <a:buSzPts val="1000"/>
              <a:buFont typeface="Symbol" panose="05050102010706020507" pitchFamily="18" charset="2"/>
              <a:buChar char=""/>
              <a:tabLst>
                <a:tab pos="457200" algn="l"/>
              </a:tabLst>
            </a:pPr>
            <a:r>
              <a:rPr lang="es-ES" dirty="0">
                <a:latin typeface="Georgia" panose="02040502050405020303" pitchFamily="18" charset="0"/>
                <a:ea typeface="Calibri" panose="020F0502020204030204" pitchFamily="34" charset="0"/>
                <a:cs typeface="Times New Roman" panose="02020603050405020304" pitchFamily="18" charset="0"/>
              </a:rPr>
              <a:t>Contribuir al desarrollo, difusión y aplicación de conocimientos científicos para la </a:t>
            </a:r>
            <a:r>
              <a:rPr lang="es-ES" b="1" dirty="0">
                <a:latin typeface="Georgia" panose="02040502050405020303" pitchFamily="18" charset="0"/>
                <a:ea typeface="Calibri" panose="020F0502020204030204" pitchFamily="34" charset="0"/>
                <a:cs typeface="Times New Roman" panose="02020603050405020304" pitchFamily="18" charset="0"/>
              </a:rPr>
              <a:t>prevención de drogodependencias y de la infección por VIH</a:t>
            </a:r>
            <a:r>
              <a:rPr lang="es-ES" dirty="0">
                <a:latin typeface="Georgia" panose="02040502050405020303" pitchFamily="18" charset="0"/>
                <a:ea typeface="Calibri" panose="020F0502020204030204" pitchFamily="34" charset="0"/>
                <a:cs typeface="Times New Roman" panose="02020603050405020304" pitchFamily="18" charset="0"/>
              </a:rPr>
              <a:t>, así como la </a:t>
            </a:r>
            <a:r>
              <a:rPr lang="es-ES" b="1" dirty="0">
                <a:latin typeface="Georgia" panose="02040502050405020303" pitchFamily="18" charset="0"/>
                <a:ea typeface="Calibri" panose="020F0502020204030204" pitchFamily="34" charset="0"/>
                <a:cs typeface="Times New Roman" panose="02020603050405020304" pitchFamily="18" charset="0"/>
              </a:rPr>
              <a:t>atención y rehabilitación de individuos afectados</a:t>
            </a:r>
            <a:r>
              <a:rPr lang="es-ES" dirty="0">
                <a:latin typeface="Georgia" panose="02040502050405020303" pitchFamily="18" charset="0"/>
                <a:ea typeface="Calibri" panose="020F050202020403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s-ES" b="1" dirty="0">
                <a:latin typeface="Georgia" panose="02040502050405020303" pitchFamily="18" charset="0"/>
                <a:ea typeface="Calibri" panose="020F0502020204030204" pitchFamily="34" charset="0"/>
                <a:cs typeface="Times New Roman" panose="02020603050405020304" pitchFamily="18" charset="0"/>
              </a:rPr>
              <a:t>Defensa de los derechos</a:t>
            </a:r>
            <a:r>
              <a:rPr lang="es-ES" dirty="0">
                <a:latin typeface="Georgia" panose="02040502050405020303" pitchFamily="18" charset="0"/>
                <a:ea typeface="Calibri" panose="020F0502020204030204" pitchFamily="34" charset="0"/>
                <a:cs typeface="Times New Roman" panose="02020603050405020304" pitchFamily="18" charset="0"/>
              </a:rPr>
              <a:t> de las personas afectadas por el VIH así como su </a:t>
            </a:r>
            <a:r>
              <a:rPr lang="es-ES" b="1" dirty="0">
                <a:latin typeface="Georgia" panose="02040502050405020303" pitchFamily="18" charset="0"/>
                <a:ea typeface="Calibri" panose="020F0502020204030204" pitchFamily="34" charset="0"/>
                <a:cs typeface="Times New Roman" panose="02020603050405020304" pitchFamily="18" charset="0"/>
              </a:rPr>
              <a:t>integración en la </a:t>
            </a:r>
            <a:r>
              <a:rPr lang="es-ES" b="1" dirty="0" smtClean="0">
                <a:latin typeface="Georgia" panose="02040502050405020303" pitchFamily="18" charset="0"/>
                <a:ea typeface="Calibri" panose="020F0502020204030204" pitchFamily="34" charset="0"/>
                <a:cs typeface="Times New Roman" panose="02020603050405020304" pitchFamily="18" charset="0"/>
              </a:rPr>
              <a:t>sociedad.</a:t>
            </a:r>
          </a:p>
          <a:p>
            <a:pPr>
              <a:lnSpc>
                <a:spcPct val="107000"/>
              </a:lnSpc>
              <a:spcAft>
                <a:spcPts val="800"/>
              </a:spcAft>
            </a:pPr>
            <a:r>
              <a:rPr lang="es-ES" sz="2000" b="1" u="sng" dirty="0">
                <a:latin typeface="Georgia" panose="02040502050405020303" pitchFamily="18" charset="0"/>
                <a:ea typeface="Calibri" panose="020F0502020204030204" pitchFamily="34" charset="0"/>
                <a:cs typeface="Times New Roman" panose="02020603050405020304" pitchFamily="18" charset="0"/>
              </a:rPr>
              <a:t>Valores</a:t>
            </a:r>
          </a:p>
          <a:p>
            <a:pPr>
              <a:lnSpc>
                <a:spcPct val="107000"/>
              </a:lnSpc>
              <a:spcAft>
                <a:spcPts val="800"/>
              </a:spcAft>
            </a:pPr>
            <a:r>
              <a:rPr lang="es-ES" dirty="0">
                <a:latin typeface="Georgia" panose="02040502050405020303" pitchFamily="18" charset="0"/>
                <a:ea typeface="Calibri" panose="020F0502020204030204" pitchFamily="34" charset="0"/>
                <a:cs typeface="Times New Roman" panose="02020603050405020304" pitchFamily="18" charset="0"/>
              </a:rPr>
              <a:t>Partiendo igualmente de sus estatutos, Apoyo Positivo se rige por una serie de principios:</a:t>
            </a:r>
          </a:p>
          <a:p>
            <a:pPr marL="342900" lvl="0" indent="-342900">
              <a:lnSpc>
                <a:spcPct val="107000"/>
              </a:lnSpc>
              <a:spcAft>
                <a:spcPts val="800"/>
              </a:spcAft>
              <a:buSzPts val="1000"/>
              <a:buFont typeface="Symbol" panose="05050102010706020507" pitchFamily="18" charset="2"/>
              <a:buChar char=""/>
              <a:tabLst>
                <a:tab pos="457200" algn="l"/>
              </a:tabLst>
            </a:pPr>
            <a:r>
              <a:rPr lang="es-ES" i="1" dirty="0">
                <a:latin typeface="Georgia" panose="02040502050405020303" pitchFamily="18" charset="0"/>
                <a:ea typeface="Calibri" panose="020F0502020204030204" pitchFamily="34" charset="0"/>
                <a:cs typeface="Times New Roman" panose="02020603050405020304" pitchFamily="18" charset="0"/>
              </a:rPr>
              <a:t>No </a:t>
            </a:r>
            <a:r>
              <a:rPr lang="es-ES" i="1" dirty="0" smtClean="0">
                <a:latin typeface="Georgia" panose="02040502050405020303" pitchFamily="18" charset="0"/>
                <a:ea typeface="Calibri" panose="020F0502020204030204" pitchFamily="34" charset="0"/>
                <a:cs typeface="Times New Roman" panose="02020603050405020304" pitchFamily="18" charset="0"/>
              </a:rPr>
              <a:t>discriminación			Democracia </a:t>
            </a:r>
            <a:r>
              <a:rPr lang="es-ES" i="1" dirty="0">
                <a:latin typeface="Georgia" panose="02040502050405020303" pitchFamily="18" charset="0"/>
                <a:ea typeface="Calibri" panose="020F0502020204030204" pitchFamily="34" charset="0"/>
                <a:cs typeface="Times New Roman" panose="02020603050405020304" pitchFamily="18" charset="0"/>
              </a:rPr>
              <a:t>interna</a:t>
            </a:r>
            <a:endParaRPr lang="es-ES"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i="1" dirty="0">
                <a:latin typeface="Georgia" panose="02040502050405020303" pitchFamily="18" charset="0"/>
                <a:ea typeface="Calibri" panose="020F0502020204030204" pitchFamily="34" charset="0"/>
                <a:cs typeface="Times New Roman" panose="02020603050405020304" pitchFamily="18" charset="0"/>
              </a:rPr>
              <a:t>Solidaridad y justicia </a:t>
            </a:r>
            <a:r>
              <a:rPr lang="es-ES" i="1" dirty="0" smtClean="0">
                <a:latin typeface="Georgia" panose="02040502050405020303" pitchFamily="18" charset="0"/>
                <a:ea typeface="Calibri" panose="020F0502020204030204" pitchFamily="34" charset="0"/>
                <a:cs typeface="Times New Roman" panose="02020603050405020304" pitchFamily="18" charset="0"/>
              </a:rPr>
              <a:t>social</a:t>
            </a:r>
            <a:r>
              <a:rPr lang="es-ES" dirty="0" smtClean="0">
                <a:latin typeface="Georgia" panose="02040502050405020303" pitchFamily="18" charset="0"/>
                <a:ea typeface="Calibri" panose="020F0502020204030204" pitchFamily="34" charset="0"/>
                <a:cs typeface="Times New Roman" panose="02020603050405020304" pitchFamily="18" charset="0"/>
              </a:rPr>
              <a:t>		</a:t>
            </a:r>
            <a:r>
              <a:rPr lang="es-ES" i="1" dirty="0" smtClean="0">
                <a:latin typeface="Georgia" panose="02040502050405020303" pitchFamily="18" charset="0"/>
                <a:ea typeface="Calibri" panose="020F0502020204030204" pitchFamily="34" charset="0"/>
                <a:cs typeface="Times New Roman" panose="02020603050405020304" pitchFamily="18" charset="0"/>
              </a:rPr>
              <a:t>Respeto </a:t>
            </a:r>
            <a:r>
              <a:rPr lang="es-ES" i="1" dirty="0">
                <a:latin typeface="Georgia" panose="02040502050405020303" pitchFamily="18" charset="0"/>
                <a:ea typeface="Calibri" panose="020F0502020204030204" pitchFamily="34" charset="0"/>
                <a:cs typeface="Times New Roman" panose="02020603050405020304" pitchFamily="18" charset="0"/>
              </a:rPr>
              <a:t>de la pluralidad</a:t>
            </a:r>
            <a:endParaRPr lang="es-ES"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i="1" dirty="0">
                <a:latin typeface="Georgia" panose="02040502050405020303" pitchFamily="18" charset="0"/>
                <a:ea typeface="Calibri" panose="020F0502020204030204" pitchFamily="34" charset="0"/>
                <a:cs typeface="Times New Roman" panose="02020603050405020304" pitchFamily="18" charset="0"/>
              </a:rPr>
              <a:t>Respeto de los derechos </a:t>
            </a:r>
            <a:r>
              <a:rPr lang="es-ES" i="1" dirty="0" smtClean="0">
                <a:latin typeface="Georgia" panose="02040502050405020303" pitchFamily="18" charset="0"/>
                <a:ea typeface="Calibri" panose="020F0502020204030204" pitchFamily="34" charset="0"/>
                <a:cs typeface="Times New Roman" panose="02020603050405020304" pitchFamily="18" charset="0"/>
              </a:rPr>
              <a:t>humanos.</a:t>
            </a:r>
            <a:endParaRPr lang="es-ES" sz="2400" dirty="0">
              <a:solidFill>
                <a:sysClr val="windowText" lastClr="000000"/>
              </a:solidFill>
              <a:latin typeface="Georgia" pitchFamily="18" charset="0"/>
            </a:endParaRPr>
          </a:p>
        </p:txBody>
      </p:sp>
      <p:sp>
        <p:nvSpPr>
          <p:cNvPr id="14" name="Title 1"/>
          <p:cNvSpPr>
            <a:spLocks noGrp="1"/>
          </p:cNvSpPr>
          <p:nvPr>
            <p:ph type="title"/>
          </p:nvPr>
        </p:nvSpPr>
        <p:spPr>
          <a:xfrm>
            <a:off x="0" y="18142"/>
            <a:ext cx="9144000" cy="655122"/>
          </a:xfrm>
          <a:solidFill>
            <a:srgbClr val="FF0000"/>
          </a:solidFill>
          <a:ln w="28575">
            <a:solidFill>
              <a:srgbClr val="FF3300"/>
            </a:solidFill>
          </a:ln>
        </p:spPr>
        <p:txBody>
          <a:bodyPr>
            <a:normAutofit/>
          </a:bodyPr>
          <a:lstStyle/>
          <a:p>
            <a:r>
              <a:rPr lang="es-ES" sz="3600" b="1" dirty="0" smtClean="0">
                <a:solidFill>
                  <a:schemeClr val="bg1"/>
                </a:solidFill>
                <a:latin typeface="UnitRoundedOT-Bold" pitchFamily="50" charset="0"/>
              </a:rPr>
              <a:t>APOYO POSITIVO (Principios)</a:t>
            </a:r>
            <a:endParaRPr lang="es-ES" sz="3600" b="1" dirty="0">
              <a:solidFill>
                <a:schemeClr val="bg1"/>
              </a:solidFill>
              <a:latin typeface="UnitRoundedOT-Bold" pitchFamily="50" charset="0"/>
            </a:endParaRPr>
          </a:p>
        </p:txBody>
      </p:sp>
      <p:pic>
        <p:nvPicPr>
          <p:cNvPr id="15" name="19 Imagen" descr="LOGO veinte.PNG"/>
          <p:cNvPicPr>
            <a:picLocks noChangeAspect="1"/>
          </p:cNvPicPr>
          <p:nvPr/>
        </p:nvPicPr>
        <p:blipFill>
          <a:blip r:embed="rId3" cstate="print"/>
          <a:stretch>
            <a:fillRect/>
          </a:stretch>
        </p:blipFill>
        <p:spPr>
          <a:xfrm>
            <a:off x="6589890" y="5517232"/>
            <a:ext cx="2520280" cy="1217836"/>
          </a:xfrm>
          <a:prstGeom prst="rect">
            <a:avLst/>
          </a:prstGeom>
        </p:spPr>
      </p:pic>
    </p:spTree>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655122"/>
          </a:xfrm>
          <a:prstGeom prst="rect">
            <a:avLst/>
          </a:prstGeom>
          <a:solidFill>
            <a:srgbClr val="FF0000"/>
          </a:solidFill>
          <a:ln w="28575">
            <a:solidFill>
              <a:srgbClr val="FF33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smtClean="0">
                <a:solidFill>
                  <a:schemeClr val="bg1"/>
                </a:solidFill>
                <a:latin typeface="UnitRoundedOT-Bold" pitchFamily="50" charset="0"/>
              </a:rPr>
              <a:t>APOYO POSITIVO HOY</a:t>
            </a:r>
            <a:endParaRPr lang="es-ES" sz="3600" b="1" dirty="0">
              <a:solidFill>
                <a:schemeClr val="bg1"/>
              </a:solidFill>
              <a:latin typeface="UnitRoundedOT-Bold" pitchFamily="50" charset="0"/>
            </a:endParaRPr>
          </a:p>
        </p:txBody>
      </p:sp>
      <p:sp>
        <p:nvSpPr>
          <p:cNvPr id="6" name="TextBox 7"/>
          <p:cNvSpPr txBox="1"/>
          <p:nvPr/>
        </p:nvSpPr>
        <p:spPr>
          <a:xfrm>
            <a:off x="-27816" y="655122"/>
            <a:ext cx="9144000" cy="2923877"/>
          </a:xfrm>
          <a:prstGeom prst="rect">
            <a:avLst/>
          </a:prstGeom>
          <a:noFill/>
        </p:spPr>
        <p:txBody>
          <a:bodyPr wrap="square" rtlCol="0">
            <a:spAutoFit/>
          </a:bodyPr>
          <a:lstStyle/>
          <a:p>
            <a:pPr algn="just"/>
            <a:r>
              <a:rPr lang="es-ES" sz="1400" dirty="0">
                <a:solidFill>
                  <a:sysClr val="windowText" lastClr="000000"/>
                </a:solidFill>
                <a:latin typeface="Georgia" pitchFamily="18" charset="0"/>
              </a:rPr>
              <a:t>Con la aparición de los </a:t>
            </a:r>
            <a:r>
              <a:rPr lang="es-ES" sz="1400" b="1" dirty="0">
                <a:solidFill>
                  <a:sysClr val="windowText" lastClr="000000"/>
                </a:solidFill>
                <a:latin typeface="Georgia" pitchFamily="18" charset="0"/>
              </a:rPr>
              <a:t>tratamientos antirretrovirales combinados</a:t>
            </a:r>
            <a:r>
              <a:rPr lang="es-ES" sz="1400" dirty="0">
                <a:solidFill>
                  <a:sysClr val="windowText" lastClr="000000"/>
                </a:solidFill>
                <a:latin typeface="Georgia" pitchFamily="18" charset="0"/>
              </a:rPr>
              <a:t>, y cada vez más potentes frente al virus, la infección por VIH/SIDA ha pasado a convertirse en una </a:t>
            </a:r>
            <a:r>
              <a:rPr lang="es-ES" sz="1600" b="1" u="sng" dirty="0">
                <a:solidFill>
                  <a:sysClr val="windowText" lastClr="000000"/>
                </a:solidFill>
                <a:latin typeface="Georgia" pitchFamily="18" charset="0"/>
              </a:rPr>
              <a:t>enfermedad crónica</a:t>
            </a:r>
            <a:r>
              <a:rPr lang="es-ES" sz="1400" dirty="0">
                <a:solidFill>
                  <a:sysClr val="windowText" lastClr="000000"/>
                </a:solidFill>
                <a:latin typeface="Georgia" pitchFamily="18" charset="0"/>
              </a:rPr>
              <a:t>. Este hecho ha supuesto un cambio en la perspectiva de los individuos que han visto, no sólo aumentada su esperanza de vida, sino también ciertos parámetros que inciden en la calidad de vida, reduciéndose el número de personas que evolucionan a SIDA, el número de ingresos, etc. Este nuevo panorama genera la aparición de nuevas demandas que trascienden al campo del tratamiento médico y exigen un apoyo interdisciplinario en el que se atienda </a:t>
            </a:r>
            <a:r>
              <a:rPr lang="es-ES" sz="1400" b="1" dirty="0" smtClean="0">
                <a:solidFill>
                  <a:sysClr val="windowText" lastClr="000000"/>
                </a:solidFill>
                <a:latin typeface="Georgia" pitchFamily="18" charset="0"/>
              </a:rPr>
              <a:t>LA REALIDAD BIO-PSICO-SOCIAL</a:t>
            </a:r>
            <a:r>
              <a:rPr lang="es-ES" sz="1400" dirty="0" smtClean="0">
                <a:solidFill>
                  <a:sysClr val="windowText" lastClr="000000"/>
                </a:solidFill>
                <a:latin typeface="Georgia" pitchFamily="18" charset="0"/>
              </a:rPr>
              <a:t> </a:t>
            </a:r>
            <a:r>
              <a:rPr lang="es-ES" sz="1400" dirty="0">
                <a:solidFill>
                  <a:sysClr val="windowText" lastClr="000000"/>
                </a:solidFill>
                <a:latin typeface="Georgia" pitchFamily="18" charset="0"/>
              </a:rPr>
              <a:t>que comprende a cada persona. </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r>
              <a:rPr lang="es-ES" sz="1400" dirty="0">
                <a:latin typeface="Georgia" panose="02040502050405020303" pitchFamily="18" charset="0"/>
                <a:ea typeface="Calibri" panose="020F0502020204030204" pitchFamily="34" charset="0"/>
                <a:cs typeface="Times New Roman" panose="02020603050405020304" pitchFamily="18" charset="0"/>
              </a:rPr>
              <a:t>Tras veinte años de trabajo en Apoyo Positivo, </a:t>
            </a:r>
            <a:r>
              <a:rPr lang="es-ES" sz="1400" b="1" dirty="0">
                <a:latin typeface="Georgia" panose="02040502050405020303" pitchFamily="18" charset="0"/>
                <a:ea typeface="Calibri" panose="020F0502020204030204" pitchFamily="34" charset="0"/>
                <a:cs typeface="Times New Roman" panose="02020603050405020304" pitchFamily="18" charset="0"/>
              </a:rPr>
              <a:t>la discriminación en el ámbito social del VIH sigue presente</a:t>
            </a:r>
            <a:r>
              <a:rPr lang="es-ES" sz="1400" dirty="0">
                <a:latin typeface="Georgia" panose="02040502050405020303" pitchFamily="18" charset="0"/>
                <a:ea typeface="Calibri" panose="020F0502020204030204" pitchFamily="34" charset="0"/>
                <a:cs typeface="Times New Roman" panose="02020603050405020304" pitchFamily="18" charset="0"/>
              </a:rPr>
              <a:t>, tanto en el trato que las personas afectadas reciben por parte de la sociedad como en la vulneración de sus derechos. Desde la asociación, a diario nos encontramos con afectados que se encuentran totalmente desvalidos ante situaciones de discriminación y menoscabo a sus derechos</a:t>
            </a:r>
            <a:r>
              <a:rPr lang="es-ES" sz="1400" dirty="0">
                <a:latin typeface="Calibri" panose="020F0502020204030204" pitchFamily="34" charset="0"/>
                <a:ea typeface="Calibri" panose="020F0502020204030204" pitchFamily="34" charset="0"/>
                <a:cs typeface="Times New Roman" panose="02020603050405020304" pitchFamily="18" charset="0"/>
              </a:rPr>
              <a:t>.</a:t>
            </a:r>
            <a:br>
              <a:rPr lang="es-ES" sz="1400" dirty="0">
                <a:latin typeface="Calibri" panose="020F0502020204030204" pitchFamily="34" charset="0"/>
                <a:ea typeface="Calibri" panose="020F0502020204030204" pitchFamily="34" charset="0"/>
                <a:cs typeface="Times New Roman" panose="02020603050405020304" pitchFamily="18" charset="0"/>
              </a:rPr>
            </a:br>
            <a:r>
              <a:rPr lang="es-ES" sz="1400" dirty="0">
                <a:latin typeface="Calibri" panose="020F0502020204030204" pitchFamily="34" charset="0"/>
                <a:ea typeface="Calibri" panose="020F0502020204030204" pitchFamily="34" charset="0"/>
                <a:cs typeface="Times New Roman" panose="02020603050405020304" pitchFamily="18" charset="0"/>
              </a:rPr>
              <a:t/>
            </a:r>
            <a:br>
              <a:rPr lang="es-ES" sz="1400" dirty="0">
                <a:latin typeface="Calibri" panose="020F0502020204030204" pitchFamily="34" charset="0"/>
                <a:ea typeface="Calibri" panose="020F0502020204030204" pitchFamily="34" charset="0"/>
                <a:cs typeface="Times New Roman" panose="02020603050405020304" pitchFamily="18" charset="0"/>
              </a:rPr>
            </a:br>
            <a:endParaRPr lang="es-ES_tradnl" sz="1400" dirty="0">
              <a:solidFill>
                <a:sysClr val="windowText" lastClr="000000"/>
              </a:solidFill>
              <a:latin typeface="Georgia" pitchFamily="18" charset="0"/>
            </a:endParaRPr>
          </a:p>
        </p:txBody>
      </p:sp>
      <p:sp>
        <p:nvSpPr>
          <p:cNvPr id="7" name="Rectángulo 6"/>
          <p:cNvSpPr/>
          <p:nvPr/>
        </p:nvSpPr>
        <p:spPr>
          <a:xfrm>
            <a:off x="6068" y="3277667"/>
            <a:ext cx="9144000" cy="3326295"/>
          </a:xfrm>
          <a:prstGeom prst="rect">
            <a:avLst/>
          </a:prstGeom>
        </p:spPr>
        <p:txBody>
          <a:bodyPr wrap="square">
            <a:spAutoFit/>
          </a:bodyPr>
          <a:lstStyle/>
          <a:p>
            <a:pPr>
              <a:lnSpc>
                <a:spcPct val="107000"/>
              </a:lnSpc>
              <a:spcAft>
                <a:spcPts val="800"/>
              </a:spcAft>
            </a:pPr>
            <a:r>
              <a:rPr lang="es-ES" sz="1400" dirty="0" smtClean="0">
                <a:latin typeface="Georgia" panose="02040502050405020303" pitchFamily="18" charset="0"/>
                <a:ea typeface="Calibri" panose="020F0502020204030204" pitchFamily="34" charset="0"/>
                <a:cs typeface="Times New Roman" panose="02020603050405020304" pitchFamily="18" charset="0"/>
              </a:rPr>
              <a:t>Debido a esto, en los últimos años </a:t>
            </a:r>
            <a:r>
              <a:rPr lang="es-ES" sz="1400" dirty="0">
                <a:latin typeface="Georgia" panose="02040502050405020303" pitchFamily="18" charset="0"/>
                <a:ea typeface="Calibri" panose="020F0502020204030204" pitchFamily="34" charset="0"/>
                <a:cs typeface="Times New Roman" panose="02020603050405020304" pitchFamily="18" charset="0"/>
              </a:rPr>
              <a:t>Apoyo Positivo ha ido sumando otros  </a:t>
            </a:r>
            <a:r>
              <a:rPr lang="es-ES" sz="1400" dirty="0" smtClean="0">
                <a:latin typeface="Georgia" panose="02040502050405020303" pitchFamily="18" charset="0"/>
                <a:ea typeface="Calibri" panose="020F0502020204030204" pitchFamily="34" charset="0"/>
                <a:cs typeface="Times New Roman" panose="02020603050405020304" pitchFamily="18" charset="0"/>
              </a:rPr>
              <a:t>objetivos que </a:t>
            </a:r>
            <a:r>
              <a:rPr lang="es-ES" sz="1400" dirty="0">
                <a:latin typeface="Georgia" panose="02040502050405020303" pitchFamily="18" charset="0"/>
                <a:ea typeface="Calibri" panose="020F0502020204030204" pitchFamily="34" charset="0"/>
                <a:cs typeface="Times New Roman" panose="02020603050405020304" pitchFamily="18" charset="0"/>
              </a:rPr>
              <a:t>cumplimentan la misión y dirección de la entidad:</a:t>
            </a:r>
          </a:p>
          <a:p>
            <a:pPr marL="342900" lvl="0" indent="-342900">
              <a:lnSpc>
                <a:spcPct val="107000"/>
              </a:lnSpc>
              <a:spcAft>
                <a:spcPts val="800"/>
              </a:spcAft>
              <a:buSzPts val="1000"/>
              <a:buFont typeface="Symbol" panose="05050102010706020507" pitchFamily="18" charset="2"/>
              <a:buChar char=""/>
              <a:tabLst>
                <a:tab pos="457200" algn="l"/>
              </a:tabLst>
            </a:pPr>
            <a:r>
              <a:rPr lang="es-ES" sz="1400" b="1" dirty="0">
                <a:latin typeface="Georgia" panose="02040502050405020303" pitchFamily="18" charset="0"/>
                <a:ea typeface="Calibri" panose="020F0502020204030204" pitchFamily="34" charset="0"/>
                <a:cs typeface="Times New Roman" panose="02020603050405020304" pitchFamily="18" charset="0"/>
              </a:rPr>
              <a:t>Transparencia tanto a nivel interno como externo</a:t>
            </a:r>
            <a:r>
              <a:rPr lang="es-ES" sz="1400" dirty="0">
                <a:latin typeface="Georgia" panose="02040502050405020303" pitchFamily="18" charset="0"/>
                <a:ea typeface="Calibri" panose="020F050202020403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s-ES" sz="1400" b="1" dirty="0">
                <a:latin typeface="Georgia" panose="02040502050405020303" pitchFamily="18" charset="0"/>
                <a:ea typeface="Calibri" panose="020F0502020204030204" pitchFamily="34" charset="0"/>
                <a:cs typeface="Times New Roman" panose="02020603050405020304" pitchFamily="18" charset="0"/>
              </a:rPr>
              <a:t>Perspectiva de género</a:t>
            </a:r>
            <a:r>
              <a:rPr lang="es-ES" sz="1400" dirty="0">
                <a:latin typeface="Georgia" panose="02040502050405020303" pitchFamily="18" charset="0"/>
                <a:ea typeface="Calibri" panose="020F0502020204030204" pitchFamily="34" charset="0"/>
                <a:cs typeface="Times New Roman" panose="02020603050405020304" pitchFamily="18" charset="0"/>
              </a:rPr>
              <a:t>: redefinición del modelo de ciudadanía acorde con la igualdad de género.</a:t>
            </a:r>
          </a:p>
          <a:p>
            <a:pPr marL="342900" lvl="0" indent="-342900">
              <a:lnSpc>
                <a:spcPct val="107000"/>
              </a:lnSpc>
              <a:spcAft>
                <a:spcPts val="800"/>
              </a:spcAft>
              <a:buSzPts val="1000"/>
              <a:buFont typeface="Symbol" panose="05050102010706020507" pitchFamily="18" charset="2"/>
              <a:buChar char=""/>
              <a:tabLst>
                <a:tab pos="457200" algn="l"/>
              </a:tabLst>
            </a:pPr>
            <a:r>
              <a:rPr lang="es-ES" sz="1400" b="1" dirty="0">
                <a:latin typeface="Georgia" panose="02040502050405020303" pitchFamily="18" charset="0"/>
                <a:ea typeface="Calibri" panose="020F0502020204030204" pitchFamily="34" charset="0"/>
                <a:cs typeface="Times New Roman" panose="02020603050405020304" pitchFamily="18" charset="0"/>
              </a:rPr>
              <a:t>Promoción del trabajo en red: </a:t>
            </a:r>
            <a:r>
              <a:rPr lang="es-ES" sz="1400" dirty="0">
                <a:latin typeface="Georgia" panose="02040502050405020303" pitchFamily="18" charset="0"/>
                <a:ea typeface="Calibri" panose="020F0502020204030204" pitchFamily="34" charset="0"/>
                <a:cs typeface="Times New Roman" panose="02020603050405020304" pitchFamily="18" charset="0"/>
              </a:rPr>
              <a:t>nuestra entidad quiere compartir metodologías, experiencias y trabajo, con entidades con principios y valores similares </a:t>
            </a:r>
          </a:p>
          <a:p>
            <a:pPr marL="342900" lvl="0" indent="-342900">
              <a:lnSpc>
                <a:spcPct val="107000"/>
              </a:lnSpc>
              <a:spcAft>
                <a:spcPts val="800"/>
              </a:spcAft>
              <a:buSzPts val="1000"/>
              <a:buFont typeface="Symbol" panose="05050102010706020507" pitchFamily="18" charset="2"/>
              <a:buChar char=""/>
              <a:tabLst>
                <a:tab pos="457200" algn="l"/>
              </a:tabLst>
            </a:pPr>
            <a:r>
              <a:rPr lang="es-ES" sz="1400" b="1" dirty="0" smtClean="0">
                <a:latin typeface="Georgia" panose="02040502050405020303" pitchFamily="18" charset="0"/>
                <a:ea typeface="Calibri" panose="020F0502020204030204" pitchFamily="34" charset="0"/>
                <a:cs typeface="Times New Roman" panose="02020603050405020304" pitchFamily="18" charset="0"/>
              </a:rPr>
              <a:t>Responsabilidad </a:t>
            </a:r>
            <a:r>
              <a:rPr lang="es-ES" sz="1400" b="1" dirty="0">
                <a:latin typeface="Georgia" panose="02040502050405020303" pitchFamily="18" charset="0"/>
                <a:ea typeface="Calibri" panose="020F0502020204030204" pitchFamily="34" charset="0"/>
                <a:cs typeface="Times New Roman" panose="02020603050405020304" pitchFamily="18" charset="0"/>
              </a:rPr>
              <a:t>medioambiental: </a:t>
            </a:r>
            <a:r>
              <a:rPr lang="es-ES" sz="1400" dirty="0">
                <a:latin typeface="Georgia" panose="02040502050405020303" pitchFamily="18" charset="0"/>
                <a:ea typeface="Calibri" panose="020F0502020204030204" pitchFamily="34" charset="0"/>
                <a:cs typeface="Times New Roman" panose="02020603050405020304" pitchFamily="18" charset="0"/>
              </a:rPr>
              <a:t>Apoyo Positivo quiere adquirir una responsabilidad, más que un compromiso, de manera que sus acciones sean sostenibles con nuestro entorno</a:t>
            </a:r>
            <a:r>
              <a:rPr lang="es-ES" b="1" dirty="0" smtClean="0">
                <a:latin typeface="Georgia" panose="02040502050405020303" pitchFamily="18" charset="0"/>
                <a:ea typeface="Calibri" panose="020F0502020204030204" pitchFamily="34" charset="0"/>
                <a:cs typeface="Times New Roman" panose="02020603050405020304" pitchFamily="18" charset="0"/>
              </a:rPr>
              <a:t>.</a:t>
            </a:r>
          </a:p>
          <a:p>
            <a:pPr>
              <a:lnSpc>
                <a:spcPct val="107000"/>
              </a:lnSpc>
              <a:spcAft>
                <a:spcPts val="800"/>
              </a:spcAft>
            </a:pPr>
            <a:r>
              <a:rPr lang="es-ES" sz="1600" b="1" dirty="0" smtClean="0">
                <a:latin typeface="Georgia" panose="02040502050405020303" pitchFamily="18" charset="0"/>
                <a:ea typeface="Calibri" panose="020F0502020204030204" pitchFamily="34" charset="0"/>
                <a:cs typeface="Times New Roman" panose="02020603050405020304" pitchFamily="18" charset="0"/>
              </a:rPr>
              <a:t>Visión</a:t>
            </a:r>
            <a:endParaRPr lang="es-ES" sz="1600" b="1" dirty="0">
              <a:latin typeface="Georgia" panose="0204050205040502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s-ES" sz="1400" b="1" dirty="0">
                <a:latin typeface="Georgia" panose="02040502050405020303" pitchFamily="18" charset="0"/>
                <a:ea typeface="Calibri" panose="020F0502020204030204" pitchFamily="34" charset="0"/>
                <a:cs typeface="Times New Roman" panose="02020603050405020304" pitchFamily="18" charset="0"/>
              </a:rPr>
              <a:t>Contribuir a la promoción de la educación sexual y afectiva y el desarrollo personal como motores de cambios en la sociedad que garanticen los derechos humanos relacionados en toda persona</a:t>
            </a:r>
            <a:r>
              <a:rPr lang="es-ES" sz="1400" b="1" dirty="0" smtClean="0">
                <a:latin typeface="Georgia" panose="02040502050405020303" pitchFamily="18" charset="0"/>
                <a:ea typeface="Calibri" panose="020F0502020204030204" pitchFamily="34" charset="0"/>
                <a:cs typeface="Times New Roman" panose="02020603050405020304" pitchFamily="18" charset="0"/>
              </a:rPr>
              <a:t>.</a:t>
            </a:r>
            <a:endParaRPr lang="es-ES" b="1" dirty="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631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solidFill>
            <a:srgbClr val="FF0000"/>
          </a:solidFill>
          <a:ln w="28575">
            <a:solidFill>
              <a:srgbClr val="FF3300"/>
            </a:solidFill>
          </a:ln>
        </p:spPr>
        <p:txBody>
          <a:bodyPr>
            <a:normAutofit/>
          </a:bodyPr>
          <a:lstStyle/>
          <a:p>
            <a:r>
              <a:rPr lang="es-ES" sz="3600" b="1" dirty="0" smtClean="0">
                <a:solidFill>
                  <a:schemeClr val="bg1"/>
                </a:solidFill>
                <a:latin typeface="UnitRoundedOT-Bold" pitchFamily="50" charset="0"/>
              </a:rPr>
              <a:t>¿cuál es nuestro trabajo ahora?</a:t>
            </a:r>
            <a:endParaRPr lang="es-ES" sz="3600" b="1" dirty="0">
              <a:solidFill>
                <a:schemeClr val="bg1"/>
              </a:solidFill>
              <a:latin typeface="UnitRoundedOT-Bold" pitchFamily="50" charset="0"/>
            </a:endParaRPr>
          </a:p>
        </p:txBody>
      </p:sp>
      <p:sp>
        <p:nvSpPr>
          <p:cNvPr id="3" name="Content Placeholder 2"/>
          <p:cNvSpPr>
            <a:spLocks noGrp="1"/>
          </p:cNvSpPr>
          <p:nvPr>
            <p:ph idx="1"/>
          </p:nvPr>
        </p:nvSpPr>
        <p:spPr>
          <a:xfrm>
            <a:off x="457200" y="1600201"/>
            <a:ext cx="8229600" cy="1471609"/>
          </a:xfrm>
        </p:spPr>
        <p:txBody>
          <a:bodyPr>
            <a:normAutofit/>
          </a:bodyPr>
          <a:lstStyle/>
          <a:p>
            <a:pPr marL="0" indent="0" algn="just">
              <a:buNone/>
            </a:pPr>
            <a:r>
              <a:rPr lang="es-ES" sz="1600" dirty="0">
                <a:latin typeface="Georgia" pitchFamily="18" charset="0"/>
              </a:rPr>
              <a:t>Y dotar a las personas afectadas de la autonomía, gestión y visibilidad de su condición de VIH + para que actúen como agentes de cambio que rompan con la discriminación relacionada.</a:t>
            </a:r>
          </a:p>
          <a:p>
            <a:pPr marL="0" indent="0" algn="just">
              <a:buNone/>
            </a:pPr>
            <a:endParaRPr lang="es-ES" sz="300" dirty="0">
              <a:latin typeface="Georgia" pitchFamily="18" charset="0"/>
            </a:endParaRPr>
          </a:p>
          <a:p>
            <a:pPr marL="0" indent="0" algn="just">
              <a:buNone/>
            </a:pPr>
            <a:r>
              <a:rPr lang="es-ES" sz="1600" dirty="0" smtClean="0">
                <a:latin typeface="Georgia" pitchFamily="18" charset="0"/>
              </a:rPr>
              <a:t>Para ello Apoyo Positivo desarrolla diferentes programas y actividades dentro de sus tres áreas de actuación</a:t>
            </a:r>
            <a:endParaRPr lang="es-ES" sz="1600" dirty="0">
              <a:latin typeface="Georgia" pitchFamily="18" charset="0"/>
            </a:endParaRPr>
          </a:p>
        </p:txBody>
      </p:sp>
      <p:sp>
        <p:nvSpPr>
          <p:cNvPr id="4" name="TextBox 3"/>
          <p:cNvSpPr txBox="1"/>
          <p:nvPr/>
        </p:nvSpPr>
        <p:spPr>
          <a:xfrm>
            <a:off x="428596" y="1071546"/>
            <a:ext cx="8215370" cy="461665"/>
          </a:xfrm>
          <a:prstGeom prst="rect">
            <a:avLst/>
          </a:prstGeom>
          <a:noFill/>
        </p:spPr>
        <p:txBody>
          <a:bodyPr wrap="square" rtlCol="0">
            <a:spAutoFit/>
          </a:bodyPr>
          <a:lstStyle/>
          <a:p>
            <a:r>
              <a:rPr lang="es-ES" sz="2400" i="1" dirty="0" smtClean="0">
                <a:latin typeface="UnitRoundedOT-Bold" pitchFamily="50" charset="0"/>
              </a:rPr>
              <a:t>Transmitir vida…</a:t>
            </a:r>
            <a:endParaRPr lang="es-ES" sz="2400" i="1" dirty="0">
              <a:latin typeface="UnitRoundedOT-Bold" pitchFamily="50" charset="0"/>
            </a:endParaRPr>
          </a:p>
        </p:txBody>
      </p:sp>
      <p:graphicFrame>
        <p:nvGraphicFramePr>
          <p:cNvPr id="7" name="Diagram 6"/>
          <p:cNvGraphicFramePr/>
          <p:nvPr>
            <p:extLst/>
          </p:nvPr>
        </p:nvGraphicFramePr>
        <p:xfrm>
          <a:off x="571472" y="2857496"/>
          <a:ext cx="8001056" cy="3905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4" y="96573"/>
            <a:ext cx="8229600" cy="714380"/>
          </a:xfrm>
          <a:solidFill>
            <a:srgbClr val="FF0000"/>
          </a:solidFill>
        </p:spPr>
        <p:txBody>
          <a:bodyPr>
            <a:normAutofit/>
          </a:bodyPr>
          <a:lstStyle/>
          <a:p>
            <a:r>
              <a:rPr lang="es-ES" sz="3200" b="1" dirty="0">
                <a:solidFill>
                  <a:schemeClr val="bg1"/>
                </a:solidFill>
                <a:latin typeface="UnitRoundedOT-Bold" pitchFamily="50" charset="0"/>
              </a:rPr>
              <a:t>¿Qué hacemos en Apoyo Positivo?</a:t>
            </a:r>
            <a:r>
              <a:rPr lang="es-ES" sz="3200" dirty="0">
                <a:solidFill>
                  <a:schemeClr val="bg1"/>
                </a:solidFill>
                <a:latin typeface="UnitRoundedOT-Bold" pitchFamily="50" charset="0"/>
              </a:rPr>
              <a:t> </a:t>
            </a:r>
          </a:p>
        </p:txBody>
      </p:sp>
      <p:sp>
        <p:nvSpPr>
          <p:cNvPr id="7" name="TextBox 6"/>
          <p:cNvSpPr txBox="1"/>
          <p:nvPr/>
        </p:nvSpPr>
        <p:spPr>
          <a:xfrm>
            <a:off x="500034" y="1000108"/>
            <a:ext cx="3786214" cy="3916457"/>
          </a:xfrm>
          <a:prstGeom prst="rect">
            <a:avLst/>
          </a:prstGeom>
          <a:solidFill>
            <a:schemeClr val="bg1">
              <a:lumMod val="85000"/>
            </a:schemeClr>
          </a:solidFill>
        </p:spPr>
        <p:txBody>
          <a:bodyPr wrap="square" rtlCol="0">
            <a:spAutoFit/>
          </a:bodyPr>
          <a:lstStyle/>
          <a:p>
            <a:endParaRPr lang="es-ES" sz="400" b="1" dirty="0" smtClean="0">
              <a:latin typeface="Georgia" pitchFamily="18" charset="0"/>
            </a:endParaRPr>
          </a:p>
          <a:p>
            <a:r>
              <a:rPr lang="es-ES" sz="2000" b="1" dirty="0" smtClean="0">
                <a:latin typeface="UnitRoundedOT-Bold" pitchFamily="50" charset="0"/>
              </a:rPr>
              <a:t>Área Psicosocial</a:t>
            </a:r>
          </a:p>
          <a:p>
            <a:endParaRPr lang="es-ES" sz="1050" b="1" dirty="0" smtClean="0">
              <a:latin typeface="UnitRoundedOT-Bold" pitchFamily="50" charset="0"/>
            </a:endParaRPr>
          </a:p>
          <a:p>
            <a:pPr marL="285750" indent="-285750">
              <a:buFontTx/>
              <a:buChar char="-"/>
            </a:pPr>
            <a:r>
              <a:rPr lang="es-ES" sz="1600" dirty="0" smtClean="0">
                <a:latin typeface="Georgia" pitchFamily="18" charset="0"/>
              </a:rPr>
              <a:t>Atención Psicosocial individual y grupal.</a:t>
            </a:r>
          </a:p>
          <a:p>
            <a:pPr marL="285750" indent="-285750">
              <a:buFontTx/>
              <a:buChar char="-"/>
            </a:pPr>
            <a:r>
              <a:rPr lang="es-ES" sz="1600" dirty="0" smtClean="0">
                <a:latin typeface="Georgia" pitchFamily="18" charset="0"/>
              </a:rPr>
              <a:t>Atención psicosocial hospitalaria y domiciliaria.</a:t>
            </a:r>
          </a:p>
          <a:p>
            <a:pPr marL="285750" indent="-285750">
              <a:buFontTx/>
              <a:buChar char="-"/>
            </a:pPr>
            <a:r>
              <a:rPr lang="es-ES" sz="1600" dirty="0" smtClean="0">
                <a:latin typeface="Georgia" pitchFamily="18" charset="0"/>
              </a:rPr>
              <a:t>Programa de Juventud y Familia</a:t>
            </a:r>
          </a:p>
          <a:p>
            <a:pPr marL="285750" indent="-285750">
              <a:buFontTx/>
              <a:buChar char="-"/>
            </a:pPr>
            <a:r>
              <a:rPr lang="es-ES" sz="1600" dirty="0" smtClean="0">
                <a:latin typeface="Georgia" pitchFamily="18" charset="0"/>
              </a:rPr>
              <a:t>Orientación y Asesoramiento Laboral y Jurídico (individual y grupal).</a:t>
            </a:r>
          </a:p>
          <a:p>
            <a:pPr marL="285750" indent="-285750">
              <a:buFontTx/>
              <a:buChar char="-"/>
            </a:pPr>
            <a:r>
              <a:rPr lang="es-ES" sz="1600" dirty="0" smtClean="0">
                <a:latin typeface="Georgia" pitchFamily="18" charset="0"/>
              </a:rPr>
              <a:t>Piso auto gestionado de estabilización.</a:t>
            </a:r>
          </a:p>
          <a:p>
            <a:pPr marL="285750" indent="-285750">
              <a:buFontTx/>
              <a:buChar char="-"/>
            </a:pPr>
            <a:r>
              <a:rPr lang="es-ES" sz="1600" dirty="0" smtClean="0">
                <a:latin typeface="Georgia" pitchFamily="18" charset="0"/>
              </a:rPr>
              <a:t>Talleres Educación sexual y afectiva.</a:t>
            </a:r>
          </a:p>
          <a:p>
            <a:pPr marL="285750" indent="-285750"/>
            <a:endParaRPr lang="es-ES" dirty="0" smtClean="0">
              <a:latin typeface="Georgia" pitchFamily="18" charset="0"/>
            </a:endParaRPr>
          </a:p>
          <a:p>
            <a:pPr marL="285750" indent="-285750">
              <a:buFontTx/>
              <a:buChar char="-"/>
            </a:pPr>
            <a:endParaRPr lang="es-ES" sz="1600" dirty="0" smtClean="0">
              <a:latin typeface="Georgia" pitchFamily="18" charset="0"/>
            </a:endParaRPr>
          </a:p>
        </p:txBody>
      </p:sp>
      <p:sp>
        <p:nvSpPr>
          <p:cNvPr id="8" name="TextBox 7"/>
          <p:cNvSpPr txBox="1"/>
          <p:nvPr/>
        </p:nvSpPr>
        <p:spPr>
          <a:xfrm>
            <a:off x="4357686" y="1000109"/>
            <a:ext cx="4174754" cy="4570482"/>
          </a:xfrm>
          <a:prstGeom prst="rect">
            <a:avLst/>
          </a:prstGeom>
          <a:solidFill>
            <a:schemeClr val="bg1">
              <a:lumMod val="85000"/>
            </a:schemeClr>
          </a:solidFill>
        </p:spPr>
        <p:txBody>
          <a:bodyPr wrap="square" rtlCol="0">
            <a:spAutoFit/>
          </a:bodyPr>
          <a:lstStyle/>
          <a:p>
            <a:endParaRPr lang="es-ES" sz="500" b="1" dirty="0" smtClean="0"/>
          </a:p>
          <a:p>
            <a:r>
              <a:rPr lang="es-ES" sz="2000" b="1" dirty="0" smtClean="0">
                <a:latin typeface="UnitRoundedOT-Bold" pitchFamily="50" charset="0"/>
              </a:rPr>
              <a:t>Área de Prevención:</a:t>
            </a:r>
          </a:p>
          <a:p>
            <a:r>
              <a:rPr lang="es-ES" sz="2000" b="1" dirty="0" smtClean="0">
                <a:latin typeface="UnitRoundedOT-Bold" pitchFamily="50" charset="0"/>
              </a:rPr>
              <a:t>«preVIHniendo</a:t>
            </a:r>
            <a:r>
              <a:rPr lang="es-ES" sz="2000" dirty="0" smtClean="0">
                <a:latin typeface="UnitRoundedOT-Bold" pitchFamily="50" charset="0"/>
              </a:rPr>
              <a:t>» </a:t>
            </a:r>
          </a:p>
          <a:p>
            <a:endParaRPr lang="es-ES" sz="2000" dirty="0" smtClean="0">
              <a:latin typeface="UnitRoundedOT-Bold" pitchFamily="50" charset="0"/>
            </a:endParaRPr>
          </a:p>
          <a:p>
            <a:pPr marL="285750" indent="-285750">
              <a:buFontTx/>
              <a:buChar char="-"/>
            </a:pPr>
            <a:r>
              <a:rPr lang="es-ES" sz="1600" dirty="0" smtClean="0">
                <a:latin typeface="Georgia" pitchFamily="18" charset="0"/>
              </a:rPr>
              <a:t>Prueba rápida de detección VIH.</a:t>
            </a:r>
          </a:p>
          <a:p>
            <a:pPr marL="285750" indent="-285750">
              <a:buFontTx/>
              <a:buChar char="-"/>
            </a:pPr>
            <a:r>
              <a:rPr lang="es-ES" sz="1600" dirty="0" smtClean="0">
                <a:latin typeface="Georgia" pitchFamily="18" charset="0"/>
              </a:rPr>
              <a:t>Campañas. </a:t>
            </a:r>
          </a:p>
          <a:p>
            <a:pPr marL="285750" indent="-285750">
              <a:buFontTx/>
              <a:buChar char="-"/>
            </a:pPr>
            <a:r>
              <a:rPr lang="es-ES" sz="1600" dirty="0" smtClean="0">
                <a:latin typeface="Georgia" pitchFamily="18" charset="0"/>
              </a:rPr>
              <a:t>Semana Help (1 de diciembre).</a:t>
            </a:r>
            <a:endParaRPr lang="es-ES" sz="1600" dirty="0">
              <a:latin typeface="Georgia" pitchFamily="18" charset="0"/>
            </a:endParaRPr>
          </a:p>
          <a:p>
            <a:pPr marL="285750" indent="-285750">
              <a:buFontTx/>
              <a:buChar char="-"/>
            </a:pPr>
            <a:r>
              <a:rPr lang="es-ES" sz="1600" dirty="0" smtClean="0">
                <a:latin typeface="Georgia" pitchFamily="18" charset="0"/>
              </a:rPr>
              <a:t>Prevención </a:t>
            </a:r>
            <a:r>
              <a:rPr lang="es-ES" sz="1600" dirty="0">
                <a:latin typeface="Georgia" pitchFamily="18" charset="0"/>
              </a:rPr>
              <a:t>en las aulas: talleres de prevención y </a:t>
            </a:r>
            <a:r>
              <a:rPr lang="es-ES" sz="1600" dirty="0" smtClean="0">
                <a:latin typeface="Georgia" pitchFamily="18" charset="0"/>
              </a:rPr>
              <a:t>sensibilización </a:t>
            </a:r>
            <a:r>
              <a:rPr lang="es-ES" sz="1600" dirty="0">
                <a:latin typeface="Georgia" pitchFamily="18" charset="0"/>
              </a:rPr>
              <a:t>en institutos y </a:t>
            </a:r>
            <a:r>
              <a:rPr lang="es-ES" sz="1600" dirty="0" smtClean="0">
                <a:latin typeface="Georgia" pitchFamily="18" charset="0"/>
              </a:rPr>
              <a:t>colegios.</a:t>
            </a:r>
          </a:p>
          <a:p>
            <a:pPr marL="285750" indent="-285750">
              <a:buFontTx/>
              <a:buChar char="-"/>
            </a:pPr>
            <a:r>
              <a:rPr lang="es-ES" sz="1600" dirty="0" smtClean="0">
                <a:latin typeface="Georgia" pitchFamily="18" charset="0"/>
              </a:rPr>
              <a:t>Prevención en la calle.</a:t>
            </a:r>
          </a:p>
          <a:p>
            <a:pPr marL="285750" indent="-285750">
              <a:buFontTx/>
              <a:buChar char="-"/>
            </a:pPr>
            <a:r>
              <a:rPr lang="es-ES" sz="1600" dirty="0" smtClean="0">
                <a:latin typeface="Georgia" pitchFamily="18" charset="0"/>
              </a:rPr>
              <a:t>Dance4life.</a:t>
            </a:r>
          </a:p>
          <a:p>
            <a:pPr marL="285750" indent="-285750">
              <a:buFontTx/>
              <a:buChar char="-"/>
            </a:pPr>
            <a:r>
              <a:rPr lang="es-ES" sz="1600" dirty="0" smtClean="0">
                <a:latin typeface="Georgia" pitchFamily="18" charset="0"/>
              </a:rPr>
              <a:t>Prevención 2.0.</a:t>
            </a:r>
          </a:p>
          <a:p>
            <a:pPr marL="285750" indent="-285750">
              <a:buFontTx/>
              <a:buChar char="-"/>
            </a:pPr>
            <a:r>
              <a:rPr lang="es-ES" sz="1600" dirty="0" smtClean="0">
                <a:latin typeface="Georgia" pitchFamily="18" charset="0"/>
              </a:rPr>
              <a:t>Prevención en el entorno laboral</a:t>
            </a:r>
            <a:r>
              <a:rPr lang="es-ES" sz="1600" dirty="0">
                <a:latin typeface="Georgia" pitchFamily="18" charset="0"/>
              </a:rPr>
              <a:t>.</a:t>
            </a:r>
            <a:endParaRPr lang="es-ES" sz="1600" dirty="0" smtClean="0">
              <a:latin typeface="Georgia" pitchFamily="18" charset="0"/>
            </a:endParaRPr>
          </a:p>
          <a:p>
            <a:pPr marL="285750" indent="-285750">
              <a:buFontTx/>
              <a:buChar char="-"/>
            </a:pPr>
            <a:r>
              <a:rPr lang="es-ES" sz="1600" dirty="0" smtClean="0">
                <a:latin typeface="Georgia" pitchFamily="18" charset="0"/>
              </a:rPr>
              <a:t>Prevención en red asociativa.</a:t>
            </a:r>
          </a:p>
          <a:p>
            <a:pPr marL="285750" indent="-285750">
              <a:buFontTx/>
              <a:buChar char="-"/>
            </a:pPr>
            <a:r>
              <a:rPr lang="es-ES" sz="1600" dirty="0" smtClean="0">
                <a:latin typeface="Georgia" pitchFamily="18" charset="0"/>
              </a:rPr>
              <a:t>SRHR.</a:t>
            </a:r>
          </a:p>
          <a:p>
            <a:pPr marL="285750" indent="-285750">
              <a:buFontTx/>
              <a:buChar char="-"/>
            </a:pPr>
            <a:r>
              <a:rPr lang="es-ES" sz="1600" dirty="0" err="1" smtClean="0">
                <a:latin typeface="Georgia" pitchFamily="18" charset="0"/>
              </a:rPr>
              <a:t>Checkpoint</a:t>
            </a:r>
            <a:r>
              <a:rPr lang="es-ES" sz="1600" dirty="0" smtClean="0"/>
              <a:t>.</a:t>
            </a:r>
          </a:p>
          <a:p>
            <a:pPr marL="285750" indent="-285750">
              <a:buFontTx/>
              <a:buChar char="-"/>
            </a:pPr>
            <a:endParaRPr lang="es-ES" dirty="0" smtClean="0"/>
          </a:p>
        </p:txBody>
      </p:sp>
      <p:sp>
        <p:nvSpPr>
          <p:cNvPr id="9" name="TextBox 8"/>
          <p:cNvSpPr txBox="1"/>
          <p:nvPr/>
        </p:nvSpPr>
        <p:spPr>
          <a:xfrm>
            <a:off x="500034" y="4293097"/>
            <a:ext cx="3786214" cy="1246495"/>
          </a:xfrm>
          <a:prstGeom prst="rect">
            <a:avLst/>
          </a:prstGeom>
          <a:solidFill>
            <a:schemeClr val="bg1">
              <a:lumMod val="85000"/>
            </a:schemeClr>
          </a:solidFill>
        </p:spPr>
        <p:txBody>
          <a:bodyPr wrap="square" rtlCol="0">
            <a:spAutoFit/>
          </a:bodyPr>
          <a:lstStyle/>
          <a:p>
            <a:endParaRPr lang="es-ES" sz="1000" b="1" dirty="0" smtClean="0">
              <a:latin typeface="UnitRoundedOT-Bold" pitchFamily="50" charset="0"/>
            </a:endParaRPr>
          </a:p>
          <a:p>
            <a:r>
              <a:rPr lang="es-ES" sz="2000" b="1" dirty="0" smtClean="0">
                <a:latin typeface="UnitRoundedOT-Bold" pitchFamily="50" charset="0"/>
              </a:rPr>
              <a:t>Área de Voluntariado</a:t>
            </a:r>
          </a:p>
          <a:p>
            <a:pPr marL="285750" indent="-285750">
              <a:buFontTx/>
              <a:buChar char="-"/>
            </a:pPr>
            <a:r>
              <a:rPr lang="es-ES" sz="1600" dirty="0" smtClean="0">
                <a:latin typeface="Georgia" pitchFamily="18" charset="0"/>
              </a:rPr>
              <a:t>Atención y formación al voluntariado en Apoyo Positivo.</a:t>
            </a:r>
          </a:p>
          <a:p>
            <a:pPr marL="285750" indent="-285750">
              <a:buFontTx/>
              <a:buChar char="-"/>
            </a:pPr>
            <a:endParaRPr lang="es-ES" sz="900" dirty="0" smtClean="0">
              <a:latin typeface="Georgia" pitchFamily="18" charset="0"/>
            </a:endParaRPr>
          </a:p>
          <a:p>
            <a:endParaRPr lang="es-ES" sz="400" dirty="0" smtClean="0"/>
          </a:p>
        </p:txBody>
      </p:sp>
      <p:pic>
        <p:nvPicPr>
          <p:cNvPr id="12" name="Picture 11"/>
          <p:cNvPicPr>
            <a:picLocks noChangeAspect="1"/>
          </p:cNvPicPr>
          <p:nvPr/>
        </p:nvPicPr>
        <p:blipFill>
          <a:blip r:embed="rId3" cstate="print"/>
          <a:stretch>
            <a:fillRect/>
          </a:stretch>
        </p:blipFill>
        <p:spPr>
          <a:xfrm>
            <a:off x="500034" y="5643578"/>
            <a:ext cx="1571636" cy="1043847"/>
          </a:xfrm>
          <a:prstGeom prst="rect">
            <a:avLst/>
          </a:prstGeom>
        </p:spPr>
      </p:pic>
      <p:pic>
        <p:nvPicPr>
          <p:cNvPr id="13" name="Picture 12"/>
          <p:cNvPicPr>
            <a:picLocks noChangeAspect="1"/>
          </p:cNvPicPr>
          <p:nvPr/>
        </p:nvPicPr>
        <p:blipFill>
          <a:blip r:embed="rId4" cstate="print">
            <a:extLst/>
          </a:blip>
          <a:stretch>
            <a:fillRect/>
          </a:stretch>
        </p:blipFill>
        <p:spPr>
          <a:xfrm>
            <a:off x="2214578" y="5643578"/>
            <a:ext cx="1571604" cy="1047736"/>
          </a:xfrm>
          <a:prstGeom prst="rect">
            <a:avLst/>
          </a:prstGeom>
        </p:spPr>
      </p:pic>
      <p:pic>
        <p:nvPicPr>
          <p:cNvPr id="14" name="Picture 13"/>
          <p:cNvPicPr>
            <a:picLocks noChangeAspect="1"/>
          </p:cNvPicPr>
          <p:nvPr/>
        </p:nvPicPr>
        <p:blipFill>
          <a:blip r:embed="rId5" cstate="print">
            <a:extLst/>
          </a:blip>
          <a:stretch>
            <a:fillRect/>
          </a:stretch>
        </p:blipFill>
        <p:spPr>
          <a:xfrm>
            <a:off x="4822065" y="5667412"/>
            <a:ext cx="1464447" cy="976298"/>
          </a:xfrm>
          <a:prstGeom prst="rect">
            <a:avLst/>
          </a:prstGeom>
        </p:spPr>
      </p:pic>
      <p:pic>
        <p:nvPicPr>
          <p:cNvPr id="15" name="Picture 14"/>
          <p:cNvPicPr>
            <a:picLocks noChangeAspect="1"/>
          </p:cNvPicPr>
          <p:nvPr/>
        </p:nvPicPr>
        <p:blipFill>
          <a:blip r:embed="rId6" cstate="print">
            <a:extLst/>
          </a:blip>
          <a:stretch>
            <a:fillRect/>
          </a:stretch>
        </p:blipFill>
        <p:spPr>
          <a:xfrm>
            <a:off x="3898647" y="5643578"/>
            <a:ext cx="816229" cy="1071570"/>
          </a:xfrm>
          <a:prstGeom prst="rect">
            <a:avLst/>
          </a:prstGeom>
        </p:spPr>
      </p:pic>
      <p:pic>
        <p:nvPicPr>
          <p:cNvPr id="18" name="Picture 17"/>
          <p:cNvPicPr>
            <a:picLocks noChangeAspect="1"/>
          </p:cNvPicPr>
          <p:nvPr/>
        </p:nvPicPr>
        <p:blipFill>
          <a:blip r:embed="rId7" cstate="print">
            <a:extLst/>
          </a:blip>
          <a:stretch>
            <a:fillRect/>
          </a:stretch>
        </p:blipFill>
        <p:spPr>
          <a:xfrm>
            <a:off x="6357950" y="5712509"/>
            <a:ext cx="663480" cy="931201"/>
          </a:xfrm>
          <a:prstGeom prst="rect">
            <a:avLst/>
          </a:prstGeom>
        </p:spPr>
      </p:pic>
      <p:pic>
        <p:nvPicPr>
          <p:cNvPr id="20" name="19 Imagen" descr="LOGO veinte.PNG"/>
          <p:cNvPicPr>
            <a:picLocks noChangeAspect="1"/>
          </p:cNvPicPr>
          <p:nvPr/>
        </p:nvPicPr>
        <p:blipFill>
          <a:blip r:embed="rId8" cstate="print"/>
          <a:stretch>
            <a:fillRect/>
          </a:stretch>
        </p:blipFill>
        <p:spPr>
          <a:xfrm>
            <a:off x="6804248" y="5445224"/>
            <a:ext cx="2520280" cy="1217836"/>
          </a:xfrm>
          <a:prstGeom prst="rect">
            <a:avLst/>
          </a:prstGeom>
        </p:spPr>
      </p:pic>
    </p:spTree>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3820" y="874468"/>
            <a:ext cx="9037320" cy="2842445"/>
          </a:xfrm>
          <a:prstGeom prst="rect">
            <a:avLst/>
          </a:prstGeom>
        </p:spPr>
        <p:txBody>
          <a:bodyPr wrap="square">
            <a:spAutoFit/>
          </a:bodyPr>
          <a:lstStyle/>
          <a:p>
            <a:pPr>
              <a:lnSpc>
                <a:spcPct val="107000"/>
              </a:lnSpc>
              <a:spcAft>
                <a:spcPts val="800"/>
              </a:spcAft>
            </a:pPr>
            <a:r>
              <a:rPr lang="es-ES" sz="1400" dirty="0" smtClean="0">
                <a:latin typeface="Georgia" panose="02040502050405020303" pitchFamily="18" charset="0"/>
                <a:ea typeface="Calibri" panose="020F0502020204030204" pitchFamily="34" charset="0"/>
                <a:cs typeface="Times New Roman" panose="02020603050405020304" pitchFamily="18" charset="0"/>
              </a:rPr>
              <a:t>La </a:t>
            </a:r>
            <a:r>
              <a:rPr lang="es-ES" sz="1400" dirty="0">
                <a:latin typeface="Georgia" panose="02040502050405020303" pitchFamily="18" charset="0"/>
                <a:ea typeface="Calibri" panose="020F0502020204030204" pitchFamily="34" charset="0"/>
                <a:cs typeface="Times New Roman" panose="02020603050405020304" pitchFamily="18" charset="0"/>
              </a:rPr>
              <a:t>figura del socio, voluntariado y colaborador es imprescindible para el desarrollo de nuestra entidad y actividades</a:t>
            </a:r>
            <a:r>
              <a:rPr lang="es-ES" sz="1400" dirty="0" smtClean="0">
                <a:latin typeface="Georgia" panose="02040502050405020303" pitchFamily="18" charset="0"/>
                <a:ea typeface="Calibri" panose="020F0502020204030204" pitchFamily="34" charset="0"/>
                <a:cs typeface="Times New Roman" panose="02020603050405020304" pitchFamily="18" charset="0"/>
              </a:rPr>
              <a:t>.</a:t>
            </a:r>
            <a:r>
              <a:rPr lang="es-ES" sz="1400" dirty="0">
                <a:latin typeface="Georgia" panose="02040502050405020303" pitchFamily="18" charset="0"/>
                <a:ea typeface="Calibri" panose="020F0502020204030204" pitchFamily="34" charset="0"/>
                <a:cs typeface="Times New Roman" panose="02020603050405020304" pitchFamily="18" charset="0"/>
              </a:rPr>
              <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Desde Apoyo Positivo entendemos que nuestro trabajo principal debe recaer en la comunidad en la que participamos, e intentamos crear un vínculo especial con las personas que motivamos a colaborar con nosotros, y que comparten nuestros principios y valores</a:t>
            </a:r>
            <a:r>
              <a:rPr lang="es-ES" sz="1400" dirty="0" smtClean="0">
                <a:latin typeface="Georgia" panose="02040502050405020303" pitchFamily="18" charset="0"/>
                <a:ea typeface="Calibri" panose="020F0502020204030204" pitchFamily="34" charset="0"/>
                <a:cs typeface="Times New Roman" panose="02020603050405020304" pitchFamily="18" charset="0"/>
              </a:rPr>
              <a:t>.</a:t>
            </a:r>
            <a:r>
              <a:rPr lang="es-ES" sz="1400" dirty="0">
                <a:latin typeface="Georgia" panose="02040502050405020303" pitchFamily="18" charset="0"/>
                <a:ea typeface="Calibri" panose="020F0502020204030204" pitchFamily="34" charset="0"/>
                <a:cs typeface="Times New Roman" panose="02020603050405020304" pitchFamily="18" charset="0"/>
              </a:rPr>
              <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El nuevo modelo de participación ciudadana hacia el que evolucionamos supone una vuelta a la colaboración comunitaria en la que todos, desde nuestro pequeño lugar podemos ejercer una serie de acciones que nos conviertan en ciudadanos activos en pro de una justicia social y pacífica.</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Todo el mundo tiene un lugar en Apoyo Positivo porque</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
            </a:r>
            <a:br>
              <a:rPr lang="es-ES" sz="1400" dirty="0">
                <a:latin typeface="Georgia" panose="02040502050405020303" pitchFamily="18" charset="0"/>
                <a:ea typeface="Calibri" panose="020F0502020204030204" pitchFamily="34" charset="0"/>
                <a:cs typeface="Times New Roman" panose="02020603050405020304" pitchFamily="18" charset="0"/>
              </a:rPr>
            </a:br>
            <a:r>
              <a:rPr lang="es-ES" sz="1400" dirty="0">
                <a:latin typeface="Georgia" panose="02040502050405020303" pitchFamily="18" charset="0"/>
                <a:ea typeface="Calibri" panose="020F0502020204030204" pitchFamily="34" charset="0"/>
                <a:cs typeface="Times New Roman" panose="02020603050405020304" pitchFamily="18" charset="0"/>
              </a:rPr>
              <a:t>¡Juntos sumamos </a:t>
            </a:r>
            <a:r>
              <a:rPr lang="es-ES" sz="1400" dirty="0" smtClean="0">
                <a:latin typeface="Georgia" panose="02040502050405020303" pitchFamily="18" charset="0"/>
                <a:ea typeface="Calibri" panose="020F0502020204030204" pitchFamily="34" charset="0"/>
                <a:cs typeface="Times New Roman" panose="02020603050405020304" pitchFamily="18" charset="0"/>
              </a:rPr>
              <a:t>un</a:t>
            </a:r>
            <a:endParaRPr lang="es-ES" sz="1400" dirty="0">
              <a:latin typeface="Georgia" panose="02040502050405020303" pitchFamily="18" charset="0"/>
              <a:ea typeface="Calibri" panose="020F0502020204030204" pitchFamily="34" charset="0"/>
              <a:cs typeface="Times New Roman" panose="02020603050405020304" pitchFamily="18" charset="0"/>
            </a:endParaRPr>
          </a:p>
        </p:txBody>
      </p:sp>
      <p:sp>
        <p:nvSpPr>
          <p:cNvPr id="3" name="Title 1"/>
          <p:cNvSpPr>
            <a:spLocks noGrp="1"/>
          </p:cNvSpPr>
          <p:nvPr>
            <p:ph type="title"/>
          </p:nvPr>
        </p:nvSpPr>
        <p:spPr>
          <a:xfrm>
            <a:off x="60960" y="-1"/>
            <a:ext cx="9083040" cy="874469"/>
          </a:xfrm>
          <a:solidFill>
            <a:srgbClr val="FF0000"/>
          </a:solidFill>
        </p:spPr>
        <p:txBody>
          <a:bodyPr>
            <a:normAutofit/>
          </a:bodyPr>
          <a:lstStyle/>
          <a:p>
            <a:r>
              <a:rPr lang="es-ES" sz="3200" b="1" dirty="0" smtClean="0">
                <a:solidFill>
                  <a:schemeClr val="bg1"/>
                </a:solidFill>
                <a:latin typeface="UnitRoundedOT-Bold" pitchFamily="50" charset="0"/>
              </a:rPr>
              <a:t>NUESTROS </a:t>
            </a:r>
            <a:endParaRPr lang="es-ES" sz="3200" dirty="0">
              <a:solidFill>
                <a:schemeClr val="bg1"/>
              </a:solidFill>
              <a:latin typeface="UnitRoundedOT-Bold" pitchFamily="50" charset="0"/>
            </a:endParaRPr>
          </a:p>
        </p:txBody>
      </p:sp>
      <p:pic>
        <p:nvPicPr>
          <p:cNvPr id="5" name="Picture 4"/>
          <p:cNvPicPr>
            <a:picLocks noChangeAspect="1"/>
          </p:cNvPicPr>
          <p:nvPr/>
        </p:nvPicPr>
        <p:blipFill>
          <a:blip r:embed="rId3" cstate="print"/>
          <a:stretch>
            <a:fillRect/>
          </a:stretch>
        </p:blipFill>
        <p:spPr>
          <a:xfrm>
            <a:off x="6300192" y="-80046"/>
            <a:ext cx="1034558" cy="1034558"/>
          </a:xfrm>
          <a:prstGeom prst="rect">
            <a:avLst/>
          </a:prstGeom>
        </p:spPr>
      </p:pic>
      <p:sp>
        <p:nvSpPr>
          <p:cNvPr id="2" name="Rectángulo 1"/>
          <p:cNvSpPr/>
          <p:nvPr/>
        </p:nvSpPr>
        <p:spPr>
          <a:xfrm>
            <a:off x="6817471" y="2656861"/>
            <a:ext cx="2304256" cy="1870512"/>
          </a:xfrm>
          <a:prstGeom prst="rect">
            <a:avLst/>
          </a:prstGeom>
        </p:spPr>
        <p:txBody>
          <a:bodyPr wrap="square">
            <a:spAutoFit/>
          </a:bodyPr>
          <a:lstStyle/>
          <a:p>
            <a:pPr>
              <a:lnSpc>
                <a:spcPct val="107000"/>
              </a:lnSpc>
              <a:spcAft>
                <a:spcPts val="800"/>
              </a:spcAft>
            </a:pPr>
            <a:r>
              <a:rPr lang="es-ES" b="1" i="1" dirty="0" smtClean="0">
                <a:latin typeface="Georgia" panose="02040502050405020303" pitchFamily="18" charset="0"/>
                <a:ea typeface="Calibri" panose="020F0502020204030204" pitchFamily="34" charset="0"/>
                <a:cs typeface="Times New Roman" panose="02020603050405020304" pitchFamily="18" charset="0"/>
              </a:rPr>
              <a:t>“</a:t>
            </a:r>
            <a:r>
              <a:rPr lang="es-ES" b="1" i="1" dirty="0" err="1" smtClean="0">
                <a:latin typeface="Georgia" panose="02040502050405020303" pitchFamily="18" charset="0"/>
                <a:ea typeface="Calibri" panose="020F0502020204030204" pitchFamily="34" charset="0"/>
                <a:cs typeface="Times New Roman" panose="02020603050405020304" pitchFamily="18" charset="0"/>
              </a:rPr>
              <a:t>If</a:t>
            </a:r>
            <a:r>
              <a:rPr lang="es-ES" b="1" i="1" dirty="0" smtClean="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you</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think</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you</a:t>
            </a:r>
            <a:r>
              <a:rPr lang="es-ES" b="1" i="1" dirty="0">
                <a:latin typeface="Georgia" panose="02040502050405020303" pitchFamily="18" charset="0"/>
                <a:ea typeface="Calibri" panose="020F0502020204030204" pitchFamily="34" charset="0"/>
                <a:cs typeface="Times New Roman" panose="02020603050405020304" pitchFamily="18" charset="0"/>
              </a:rPr>
              <a:t> are </a:t>
            </a:r>
            <a:r>
              <a:rPr lang="es-ES" b="1" i="1" dirty="0" err="1">
                <a:latin typeface="Georgia" panose="02040502050405020303" pitchFamily="18" charset="0"/>
                <a:ea typeface="Calibri" panose="020F0502020204030204" pitchFamily="34" charset="0"/>
                <a:cs typeface="Times New Roman" panose="02020603050405020304" pitchFamily="18" charset="0"/>
              </a:rPr>
              <a:t>too</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small</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to</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have</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an</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impact</a:t>
            </a:r>
            <a:r>
              <a:rPr lang="es-ES" b="1" i="1" dirty="0">
                <a:latin typeface="Georgia" panose="02040502050405020303" pitchFamily="18" charset="0"/>
                <a:ea typeface="Calibri" panose="020F0502020204030204" pitchFamily="34" charset="0"/>
                <a:cs typeface="Times New Roman" panose="02020603050405020304" pitchFamily="18" charset="0"/>
              </a:rPr>
              <a:t> try </a:t>
            </a:r>
            <a:r>
              <a:rPr lang="es-ES" b="1" i="1" dirty="0" err="1">
                <a:latin typeface="Georgia" panose="02040502050405020303" pitchFamily="18" charset="0"/>
                <a:ea typeface="Calibri" panose="020F0502020204030204" pitchFamily="34" charset="0"/>
                <a:cs typeface="Times New Roman" panose="02020603050405020304" pitchFamily="18" charset="0"/>
              </a:rPr>
              <a:t>going</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to</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bed</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with</a:t>
            </a:r>
            <a:r>
              <a:rPr lang="es-ES" b="1" i="1" dirty="0">
                <a:latin typeface="Georgia" panose="02040502050405020303" pitchFamily="18" charset="0"/>
                <a:ea typeface="Calibri" panose="020F0502020204030204" pitchFamily="34" charset="0"/>
                <a:cs typeface="Times New Roman" panose="02020603050405020304" pitchFamily="18" charset="0"/>
              </a:rPr>
              <a:t> a mosquito in </a:t>
            </a:r>
            <a:r>
              <a:rPr lang="es-ES" b="1" i="1" dirty="0" err="1">
                <a:latin typeface="Georgia" panose="02040502050405020303" pitchFamily="18" charset="0"/>
                <a:ea typeface="Calibri" panose="020F0502020204030204" pitchFamily="34" charset="0"/>
                <a:cs typeface="Times New Roman" panose="02020603050405020304" pitchFamily="18" charset="0"/>
              </a:rPr>
              <a:t>your</a:t>
            </a:r>
            <a:r>
              <a:rPr lang="es-ES" b="1" i="1" dirty="0">
                <a:latin typeface="Georgia" panose="02040502050405020303" pitchFamily="18" charset="0"/>
                <a:ea typeface="Calibri" panose="020F0502020204030204" pitchFamily="34" charset="0"/>
                <a:cs typeface="Times New Roman" panose="02020603050405020304" pitchFamily="18" charset="0"/>
              </a:rPr>
              <a:t> </a:t>
            </a:r>
            <a:r>
              <a:rPr lang="es-ES" b="1" i="1" dirty="0" err="1">
                <a:latin typeface="Georgia" panose="02040502050405020303" pitchFamily="18" charset="0"/>
                <a:ea typeface="Calibri" panose="020F0502020204030204" pitchFamily="34" charset="0"/>
                <a:cs typeface="Times New Roman" panose="02020603050405020304" pitchFamily="18" charset="0"/>
              </a:rPr>
              <a:t>room</a:t>
            </a:r>
            <a:r>
              <a:rPr lang="es-ES" b="1" i="1" dirty="0">
                <a:latin typeface="Georgia" panose="02040502050405020303" pitchFamily="18" charset="0"/>
                <a:ea typeface="Calibri" panose="020F0502020204030204" pitchFamily="34" charset="0"/>
                <a:cs typeface="Times New Roman" panose="02020603050405020304" pitchFamily="18" charset="0"/>
              </a:rPr>
              <a:t>" </a:t>
            </a:r>
            <a:endParaRPr lang="es-ES" dirty="0">
              <a:latin typeface="Georgia" panose="02040502050405020303" pitchFamily="18" charset="0"/>
              <a:ea typeface="Calibri" panose="020F0502020204030204" pitchFamily="34" charset="0"/>
              <a:cs typeface="Times New Roman" panose="02020603050405020304" pitchFamily="18" charset="0"/>
            </a:endParaRPr>
          </a:p>
        </p:txBody>
      </p:sp>
      <p:sp>
        <p:nvSpPr>
          <p:cNvPr id="7" name="TextBox 6"/>
          <p:cNvSpPr txBox="1"/>
          <p:nvPr/>
        </p:nvSpPr>
        <p:spPr>
          <a:xfrm>
            <a:off x="464315" y="6181745"/>
            <a:ext cx="8215370" cy="584775"/>
          </a:xfrm>
          <a:prstGeom prst="rect">
            <a:avLst/>
          </a:prstGeom>
          <a:noFill/>
          <a:ln>
            <a:solidFill>
              <a:srgbClr val="FF3300"/>
            </a:solidFill>
          </a:ln>
        </p:spPr>
        <p:txBody>
          <a:bodyPr wrap="square" rtlCol="0">
            <a:spAutoFit/>
          </a:bodyPr>
          <a:lstStyle/>
          <a:p>
            <a:r>
              <a:rPr lang="es-ES" sz="1600" b="1" dirty="0" smtClean="0">
                <a:latin typeface="Arial Rounded MT Bold" pitchFamily="34" charset="0"/>
              </a:rPr>
              <a:t>CIF-G80672694 / Nº Registro Nacional Asoc.: 119.452 / Utilidad Pública</a:t>
            </a:r>
          </a:p>
          <a:p>
            <a:r>
              <a:rPr lang="es-ES" sz="1600" b="1" dirty="0" smtClean="0">
                <a:latin typeface="Arial Rounded MT Bold" pitchFamily="34" charset="0"/>
              </a:rPr>
              <a:t>Teléfono: (+34) 913581444. E-mail: coordinacion@apoyopositivo.org</a:t>
            </a:r>
            <a:endParaRPr lang="es-ES" sz="1600" b="1" dirty="0">
              <a:latin typeface="Arial Rounded MT Bold" pitchFamily="34" charset="0"/>
            </a:endParaRPr>
          </a:p>
        </p:txBody>
      </p:sp>
      <p:pic>
        <p:nvPicPr>
          <p:cNvPr id="8" name="Picture 2"/>
          <p:cNvPicPr>
            <a:picLocks noChangeAspect="1"/>
          </p:cNvPicPr>
          <p:nvPr/>
        </p:nvPicPr>
        <p:blipFill>
          <a:blip r:embed="rId4" cstate="print">
            <a:extLst/>
          </a:blip>
          <a:stretch>
            <a:fillRect/>
          </a:stretch>
        </p:blipFill>
        <p:spPr>
          <a:xfrm>
            <a:off x="7779337" y="6262237"/>
            <a:ext cx="785818" cy="475626"/>
          </a:xfrm>
          <a:prstGeom prst="rect">
            <a:avLst/>
          </a:prstGeom>
        </p:spPr>
      </p:pic>
      <p:sp>
        <p:nvSpPr>
          <p:cNvPr id="9" name="Rectángulo 8"/>
          <p:cNvSpPr/>
          <p:nvPr/>
        </p:nvSpPr>
        <p:spPr>
          <a:xfrm>
            <a:off x="106680" y="3835278"/>
            <a:ext cx="6710791" cy="954107"/>
          </a:xfrm>
          <a:prstGeom prst="rect">
            <a:avLst/>
          </a:prstGeom>
        </p:spPr>
        <p:txBody>
          <a:bodyPr wrap="square">
            <a:spAutoFit/>
          </a:bodyPr>
          <a:lstStyle/>
          <a:p>
            <a:pPr algn="just"/>
            <a:r>
              <a:rPr lang="es-ES" sz="1400" dirty="0">
                <a:latin typeface="Georgia" panose="02040502050405020303" pitchFamily="18" charset="0"/>
              </a:rPr>
              <a:t>SOCI@S</a:t>
            </a:r>
          </a:p>
          <a:p>
            <a:pPr algn="just"/>
            <a:endParaRPr lang="es-ES" sz="1400" dirty="0">
              <a:latin typeface="Georgia" panose="02040502050405020303" pitchFamily="18" charset="0"/>
            </a:endParaRPr>
          </a:p>
          <a:p>
            <a:pPr algn="just"/>
            <a:r>
              <a:rPr lang="es-ES" sz="1400" dirty="0">
                <a:latin typeface="Georgia" panose="02040502050405020303" pitchFamily="18" charset="0"/>
              </a:rPr>
              <a:t>Si quieres formar parte activa de nuestra entidad puedes asociarte. Cuota mínima anual de </a:t>
            </a:r>
            <a:r>
              <a:rPr lang="es-ES" sz="1400" dirty="0">
                <a:solidFill>
                  <a:srgbClr val="FF0000"/>
                </a:solidFill>
                <a:latin typeface="Georgia" pitchFamily="18" charset="0"/>
              </a:rPr>
              <a:t>40</a:t>
            </a:r>
            <a:r>
              <a:rPr lang="es-ES" sz="1400" dirty="0">
                <a:latin typeface="Georgia" pitchFamily="18" charset="0"/>
              </a:rPr>
              <a:t> €. Más información: </a:t>
            </a:r>
            <a:r>
              <a:rPr lang="es-ES" sz="1400" dirty="0">
                <a:latin typeface="Georgia" pitchFamily="18" charset="0"/>
                <a:hlinkClick r:id="rId5"/>
              </a:rPr>
              <a:t>coordinacion@apoyopositivo.org</a:t>
            </a:r>
            <a:r>
              <a:rPr lang="es-ES" sz="1400" dirty="0">
                <a:latin typeface="Georgia" pitchFamily="18" charset="0"/>
              </a:rPr>
              <a:t> </a:t>
            </a:r>
          </a:p>
        </p:txBody>
      </p:sp>
      <p:sp>
        <p:nvSpPr>
          <p:cNvPr id="10" name="Rectángulo 9"/>
          <p:cNvSpPr/>
          <p:nvPr/>
        </p:nvSpPr>
        <p:spPr>
          <a:xfrm>
            <a:off x="0" y="4851992"/>
            <a:ext cx="9144000" cy="954107"/>
          </a:xfrm>
          <a:prstGeom prst="rect">
            <a:avLst/>
          </a:prstGeom>
        </p:spPr>
        <p:txBody>
          <a:bodyPr wrap="square">
            <a:spAutoFit/>
          </a:bodyPr>
          <a:lstStyle/>
          <a:p>
            <a:pPr algn="just"/>
            <a:r>
              <a:rPr lang="es-ES" sz="1400" dirty="0">
                <a:latin typeface="Georgia" panose="02040502050405020303" pitchFamily="18" charset="0"/>
              </a:rPr>
              <a:t>VOLUNTARIADO</a:t>
            </a:r>
          </a:p>
          <a:p>
            <a:pPr algn="just"/>
            <a:endParaRPr lang="es-ES" sz="1400" dirty="0">
              <a:latin typeface="Georgia" panose="02040502050405020303" pitchFamily="18" charset="0"/>
            </a:endParaRPr>
          </a:p>
          <a:p>
            <a:pPr algn="just"/>
            <a:r>
              <a:rPr lang="es-ES" sz="1400" dirty="0">
                <a:latin typeface="Georgia" panose="02040502050405020303" pitchFamily="18" charset="0"/>
              </a:rPr>
              <a:t>¿Quieres colaborar en alguna de los programas y actividades de nuestra asociación? Necesitamos de tu apoyo.</a:t>
            </a:r>
          </a:p>
          <a:p>
            <a:pPr algn="just"/>
            <a:r>
              <a:rPr lang="es-ES" sz="1400" dirty="0">
                <a:latin typeface="Georgia" panose="02040502050405020303" pitchFamily="18" charset="0"/>
              </a:rPr>
              <a:t>Más información: </a:t>
            </a:r>
            <a:r>
              <a:rPr lang="es-ES" sz="1400" dirty="0">
                <a:latin typeface="Georgia" pitchFamily="18" charset="0"/>
                <a:hlinkClick r:id="rId6"/>
              </a:rPr>
              <a:t>voluntariado@apoyopositivo.org</a:t>
            </a:r>
            <a:r>
              <a:rPr lang="es-ES" sz="1400" dirty="0">
                <a:latin typeface="Georgia" pitchFamily="18" charset="0"/>
              </a:rPr>
              <a:t> </a:t>
            </a:r>
          </a:p>
        </p:txBody>
      </p:sp>
      <p:pic>
        <p:nvPicPr>
          <p:cNvPr id="12" name="Picture 7"/>
          <p:cNvPicPr>
            <a:picLocks noChangeAspect="1"/>
          </p:cNvPicPr>
          <p:nvPr/>
        </p:nvPicPr>
        <p:blipFill>
          <a:blip r:embed="rId7" cstate="print">
            <a:extLst/>
          </a:blip>
          <a:stretch>
            <a:fillRect/>
          </a:stretch>
        </p:blipFill>
        <p:spPr>
          <a:xfrm>
            <a:off x="1907704" y="3211532"/>
            <a:ext cx="1728192" cy="750099"/>
          </a:xfrm>
          <a:prstGeom prst="rect">
            <a:avLst/>
          </a:prstGeom>
        </p:spPr>
      </p:pic>
    </p:spTree>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2012-02-15T22:05:25Z</outs:dateTime>
      <outs:isPinned>true</outs:isPinned>
    </outs:relatedDate>
    <outs:relatedDate>
      <outs:type>2</outs:type>
      <outs:displayName>Created</outs:displayName>
      <outs:dateTime>2011-09-20T17:52:23Z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Jorge</outs:displayName>
          <outs:accountName/>
        </outs:relatedPerson>
      </outs:people>
      <outs:source>0</outs:source>
      <outs:isPinned>true</outs:isPinned>
    </outs:relatedPeopleItem>
    <outs:relatedPeopleItem>
      <outs:category>Last modified by</outs:category>
      <outs:people>
        <outs:relatedPerson>
          <outs:displayName>Jorge</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99452E8B-7AAF-43A1-AB7E-5BE5328F74A3}">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otalTime>2777</TotalTime>
  <Words>730</Words>
  <Application>Microsoft Office PowerPoint</Application>
  <PresentationFormat>Presentación en pantalla (4:3)</PresentationFormat>
  <Paragraphs>77</Paragraphs>
  <Slides>5</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Arial Rounded MT Bold</vt:lpstr>
      <vt:lpstr>Calibri</vt:lpstr>
      <vt:lpstr>Georgia</vt:lpstr>
      <vt:lpstr>Symbol</vt:lpstr>
      <vt:lpstr>Times New Roman</vt:lpstr>
      <vt:lpstr>UnitRoundedOT-Bold</vt:lpstr>
      <vt:lpstr>Office Theme</vt:lpstr>
      <vt:lpstr>APOYO POSITIVO (Principios)</vt:lpstr>
      <vt:lpstr>Presentación de PowerPoint</vt:lpstr>
      <vt:lpstr>¿cuál es nuestro trabajo ahora?</vt:lpstr>
      <vt:lpstr>¿Qué hacemos en Apoyo Positivo? </vt:lpstr>
      <vt:lpstr>NUESTROS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 años luchando contra el VIH</dc:title>
  <dc:creator>Jorge</dc:creator>
  <cp:lastModifiedBy>almudena garcia carrillo de albornoz</cp:lastModifiedBy>
  <cp:revision>318</cp:revision>
  <dcterms:created xsi:type="dcterms:W3CDTF">2011-09-20T17:52:23Z</dcterms:created>
  <dcterms:modified xsi:type="dcterms:W3CDTF">2013-10-27T22:39:53Z</dcterms:modified>
</cp:coreProperties>
</file>