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2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96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35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97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625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20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5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33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380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11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20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9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5CAE2-7224-7C49-BD9D-8766D0994640}" type="datetimeFigureOut">
              <a:rPr lang="es-ES" smtClean="0"/>
              <a:t>28/04/14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51564-209E-5747-BAD8-B2384A5B9EF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7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moncloa.gob.es/NR/rdonlyres/7799A507-C58E-4572-BE29-EC87EE6CBDDA/89951/150708Balanzasfiscales.pdf" TargetMode="External"/><Relationship Id="rId4" Type="http://schemas.openxmlformats.org/officeDocument/2006/relationships/hyperlink" Target="http://www.meh.es/Documentacion/Publico/GabineteMinistro/Varios/BalanzasFiscalesCCAA.pdf" TargetMode="External"/><Relationship Id="rId5" Type="http://schemas.openxmlformats.org/officeDocument/2006/relationships/hyperlink" Target="http://www.ief.es/documentos/noticias/2014_SCPTPropuestaMetodologica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Entendiendo las </a:t>
            </a:r>
            <a:r>
              <a:rPr lang="es-ES" dirty="0"/>
              <a:t>b</a:t>
            </a:r>
            <a:r>
              <a:rPr lang="es-ES" dirty="0" smtClean="0"/>
              <a:t>alanzas fiscales en España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Dr. D. Pedro Cortiñas V</a:t>
            </a:r>
            <a:r>
              <a:rPr lang="es-ES" dirty="0" smtClean="0"/>
              <a:t>ázquez</a:t>
            </a:r>
          </a:p>
          <a:p>
            <a:r>
              <a:rPr lang="es-ES" dirty="0" smtClean="0"/>
              <a:t>Profesor de Economía Aplicada y Estadística de la UNED</a:t>
            </a:r>
            <a:endParaRPr lang="es-ES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12" y="159902"/>
            <a:ext cx="1390267" cy="139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59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393" y="159904"/>
            <a:ext cx="7772400" cy="62558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sz="3600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93" y="159903"/>
            <a:ext cx="989890" cy="9898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7749" y="205934"/>
            <a:ext cx="74839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Entendiendo las balanzas fiscales en España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38042" y="1595981"/>
            <a:ext cx="7758026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¿Qu</a:t>
            </a:r>
            <a:r>
              <a:rPr lang="es-ES" sz="2000" b="1" dirty="0" smtClean="0"/>
              <a:t>é son las Balanzas Fiscales?</a:t>
            </a:r>
            <a:endParaRPr lang="es-ES" sz="2000" b="1" dirty="0" smtClean="0"/>
          </a:p>
          <a:p>
            <a:endParaRPr lang="es-ES" dirty="0"/>
          </a:p>
          <a:p>
            <a:r>
              <a:rPr lang="es-ES" dirty="0" smtClean="0"/>
              <a:t>Las </a:t>
            </a:r>
            <a:r>
              <a:rPr lang="es-ES" dirty="0"/>
              <a:t>balanzas fiscales son un instrumento de medida cuyo objetivo es contribuir al análisis </a:t>
            </a:r>
            <a:r>
              <a:rPr lang="es-ES" dirty="0" smtClean="0"/>
              <a:t>de la </a:t>
            </a:r>
            <a:r>
              <a:rPr lang="es-ES" dirty="0"/>
              <a:t>dimensión territorial del Sector Público </a:t>
            </a:r>
            <a:r>
              <a:rPr lang="es-ES" dirty="0" smtClean="0"/>
              <a:t>Estatal</a:t>
            </a:r>
          </a:p>
          <a:p>
            <a:endParaRPr lang="es-ES" dirty="0"/>
          </a:p>
          <a:p>
            <a:r>
              <a:rPr lang="es-ES" dirty="0"/>
              <a:t>El objetivo de las Balanzas Fiscales es poner de manifiesto los flujos financieros entre </a:t>
            </a:r>
            <a:r>
              <a:rPr lang="es-ES" dirty="0" smtClean="0"/>
              <a:t>los agentes </a:t>
            </a:r>
            <a:r>
              <a:rPr lang="es-ES" dirty="0"/>
              <a:t>económicos que tienen un centro de interés en el ámbito territorial de una </a:t>
            </a:r>
            <a:r>
              <a:rPr lang="es-ES" dirty="0" smtClean="0"/>
              <a:t>Región (</a:t>
            </a:r>
            <a:r>
              <a:rPr lang="es-ES" dirty="0"/>
              <a:t>en España Comunidad Autónoma) con la Administración </a:t>
            </a:r>
            <a:r>
              <a:rPr lang="es-ES" dirty="0" smtClean="0"/>
              <a:t>Central</a:t>
            </a:r>
          </a:p>
          <a:p>
            <a:endParaRPr lang="es-ES" dirty="0"/>
          </a:p>
          <a:p>
            <a:r>
              <a:rPr lang="es-ES" dirty="0"/>
              <a:t>Instrumento de </a:t>
            </a:r>
            <a:r>
              <a:rPr lang="es-ES" dirty="0" err="1"/>
              <a:t>información</a:t>
            </a:r>
            <a:r>
              <a:rPr lang="es-ES" dirty="0"/>
              <a:t> </a:t>
            </a:r>
            <a:r>
              <a:rPr lang="es-ES" dirty="0" err="1"/>
              <a:t>económica</a:t>
            </a:r>
            <a:r>
              <a:rPr lang="es-ES" dirty="0"/>
              <a:t> que imputa territorialmente los ingresos y gastos del sector </a:t>
            </a:r>
            <a:r>
              <a:rPr lang="es-ES" dirty="0" err="1"/>
              <a:t>público</a:t>
            </a:r>
            <a:r>
              <a:rPr lang="es-ES" dirty="0"/>
              <a:t> en un periodo de tiempo y calcula el saldo fiscal resultante en cada territorio 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7606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393" y="159904"/>
            <a:ext cx="7772400" cy="62558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sz="3600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93" y="159903"/>
            <a:ext cx="989890" cy="9898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7749" y="205934"/>
            <a:ext cx="74839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Entendiendo las balanzas fiscales en España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38042" y="1595981"/>
            <a:ext cx="7758026" cy="6217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Estado del arte en España</a:t>
            </a:r>
          </a:p>
          <a:p>
            <a:endParaRPr lang="es-ES" dirty="0" smtClean="0"/>
          </a:p>
          <a:p>
            <a:r>
              <a:rPr lang="es-ES" dirty="0" smtClean="0"/>
              <a:t>Desde el año 1960 ha habido m</a:t>
            </a:r>
            <a:r>
              <a:rPr lang="es-ES" dirty="0" smtClean="0"/>
              <a:t>ás de 40 </a:t>
            </a:r>
            <a:r>
              <a:rPr lang="es-ES" dirty="0" smtClean="0"/>
              <a:t>estimaciones de balanzas fiscales.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Oficialmente, en España se han presentado dos veces: </a:t>
            </a:r>
          </a:p>
          <a:p>
            <a:endParaRPr lang="es-ES" dirty="0"/>
          </a:p>
          <a:p>
            <a:r>
              <a:rPr lang="es-ES" dirty="0" smtClean="0"/>
              <a:t>Las balanzas fiscales presentadas por el IEF </a:t>
            </a:r>
            <a:r>
              <a:rPr lang="es-ES_tradnl" dirty="0" smtClean="0"/>
              <a:t>15 de julio de 2008, d</a:t>
            </a:r>
            <a:r>
              <a:rPr lang="es-ES_tradnl" dirty="0" smtClean="0"/>
              <a:t>ónde se llevó a cabo un ejercicio de gran amplitud presentándose 6 balanzas fiscales diferentes en función de la metodología aplicada, 4 con la metodología de carga beneficio y 2 con la metodología de flujo monetario. El año de referencia es 2005.</a:t>
            </a:r>
          </a:p>
          <a:p>
            <a:endParaRPr lang="es-ES_tradnl" dirty="0" smtClean="0"/>
          </a:p>
          <a:p>
            <a:r>
              <a:rPr lang="es-ES_tradnl" dirty="0" smtClean="0"/>
              <a:t>Y el Informe sobre la dimensión territorial de la actuación de las Administraciones Públicas, donde se presenta se presenta una metodología para la construcción de un Sistema de Cuentas Públicas </a:t>
            </a:r>
            <a:r>
              <a:rPr lang="es-ES_tradnl" dirty="0" err="1" smtClean="0"/>
              <a:t>Territorializadas</a:t>
            </a:r>
            <a:r>
              <a:rPr lang="es-ES_tradnl" dirty="0" smtClean="0"/>
              <a:t> (SCPT) elaborado desde la óptica carga-beneficio. Referido a 2005 y pendiente la presentación para 2011. Con esta metodología se supera el concepto de Balanza Fiscal.</a:t>
            </a:r>
            <a:endParaRPr lang="es-ES_tradnl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87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393" y="159904"/>
            <a:ext cx="7772400" cy="62558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sz="3600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93" y="159903"/>
            <a:ext cx="989890" cy="9898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7749" y="205934"/>
            <a:ext cx="74839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Entendiendo las balanzas fiscales en España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38042" y="1595981"/>
            <a:ext cx="775802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Problem</a:t>
            </a:r>
            <a:r>
              <a:rPr lang="es-ES" sz="2000" b="1" dirty="0" smtClean="0"/>
              <a:t>ática de las balanzas fiscales</a:t>
            </a:r>
          </a:p>
          <a:p>
            <a:endParaRPr lang="es-ES" sz="2000" b="1" dirty="0" smtClean="0"/>
          </a:p>
          <a:p>
            <a:endParaRPr lang="es-ES" sz="2000" b="1" dirty="0"/>
          </a:p>
          <a:p>
            <a:pPr marL="342900" indent="-342900">
              <a:buFont typeface="Arial"/>
              <a:buChar char="•"/>
            </a:pPr>
            <a:r>
              <a:rPr lang="es-ES" sz="2000" dirty="0" smtClean="0"/>
              <a:t>No </a:t>
            </a:r>
            <a:r>
              <a:rPr lang="es-ES" sz="2000" dirty="0"/>
              <a:t>existe una metodología única </a:t>
            </a:r>
          </a:p>
          <a:p>
            <a:endParaRPr lang="es-ES" sz="2000" dirty="0"/>
          </a:p>
          <a:p>
            <a:pPr marL="342900" indent="-342900">
              <a:buFont typeface="Arial"/>
              <a:buChar char="•"/>
            </a:pPr>
            <a:r>
              <a:rPr lang="es-ES" sz="2000" dirty="0" smtClean="0"/>
              <a:t>Dificultades </a:t>
            </a:r>
            <a:r>
              <a:rPr lang="es-ES" sz="2000" dirty="0"/>
              <a:t>metodológicas que no se pueden subsanar</a:t>
            </a:r>
            <a:r>
              <a:rPr lang="es-ES" sz="2000" dirty="0" smtClean="0"/>
              <a:t>.</a:t>
            </a:r>
          </a:p>
          <a:p>
            <a:endParaRPr lang="es-ES" sz="2000" dirty="0"/>
          </a:p>
          <a:p>
            <a:pPr marL="342900" indent="-342900">
              <a:buFont typeface="Arial"/>
              <a:buChar char="•"/>
            </a:pPr>
            <a:r>
              <a:rPr lang="es-ES" sz="2000" dirty="0" smtClean="0"/>
              <a:t>Disparidad </a:t>
            </a:r>
            <a:r>
              <a:rPr lang="es-ES" sz="2000" dirty="0"/>
              <a:t>de resultados por diversidad de criterios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pPr marL="342900" indent="-342900">
              <a:buFont typeface="Arial"/>
              <a:buChar char="•"/>
            </a:pPr>
            <a:r>
              <a:rPr lang="es-ES" sz="2000" dirty="0" smtClean="0"/>
              <a:t>Ausencia de series hist</a:t>
            </a:r>
            <a:r>
              <a:rPr lang="es-ES" sz="2000" dirty="0" smtClean="0"/>
              <a:t>óricas.</a:t>
            </a:r>
            <a:endParaRPr lang="es-ES" sz="2000" dirty="0" smtClean="0"/>
          </a:p>
          <a:p>
            <a:endParaRPr lang="es-ES" sz="2000" dirty="0" smtClean="0"/>
          </a:p>
          <a:p>
            <a:endParaRPr lang="es-ES" sz="2000" b="1" dirty="0"/>
          </a:p>
          <a:p>
            <a:endParaRPr lang="es-ES" sz="2000" b="1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148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393" y="159904"/>
            <a:ext cx="7772400" cy="62558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sz="3600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93" y="159903"/>
            <a:ext cx="989890" cy="9898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7749" y="205934"/>
            <a:ext cx="74839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Entendiendo las balanzas fiscales en España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38042" y="1595981"/>
            <a:ext cx="7758026" cy="427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Principales metodolog</a:t>
            </a:r>
            <a:r>
              <a:rPr lang="es-ES" sz="2000" b="1" dirty="0" smtClean="0"/>
              <a:t>ías</a:t>
            </a:r>
          </a:p>
          <a:p>
            <a:endParaRPr lang="es-ES" dirty="0"/>
          </a:p>
          <a:p>
            <a:pPr fontAlgn="auto"/>
            <a:r>
              <a:rPr lang="es-ES" b="1" dirty="0"/>
              <a:t>C</a:t>
            </a:r>
            <a:r>
              <a:rPr lang="es-ES" b="1" dirty="0" smtClean="0"/>
              <a:t>arga</a:t>
            </a:r>
            <a:r>
              <a:rPr lang="es-ES" b="1" dirty="0"/>
              <a:t>-beneficio </a:t>
            </a:r>
            <a:endParaRPr lang="es-ES" b="1" dirty="0" smtClean="0"/>
          </a:p>
          <a:p>
            <a:pPr fontAlgn="auto"/>
            <a:r>
              <a:rPr lang="es-ES" dirty="0" smtClean="0"/>
              <a:t>La </a:t>
            </a:r>
            <a:r>
              <a:rPr lang="es-ES" dirty="0"/>
              <a:t>primera es la del enfoque de carga-beneficio, que es aquél en el que los ingresos </a:t>
            </a:r>
            <a:r>
              <a:rPr lang="es-ES" dirty="0" smtClean="0"/>
              <a:t>se imputan </a:t>
            </a:r>
            <a:r>
              <a:rPr lang="es-ES" dirty="0"/>
              <a:t>al territorio donde residen las personas que finalmente soportan su carga (</a:t>
            </a:r>
            <a:r>
              <a:rPr lang="es-ES" dirty="0" smtClean="0"/>
              <a:t>incidencia económica </a:t>
            </a:r>
            <a:r>
              <a:rPr lang="es-ES" dirty="0"/>
              <a:t>o efectiva), al margen de quién sea y dónde residan las obligadas legalmente a </a:t>
            </a:r>
            <a:r>
              <a:rPr lang="es-ES" dirty="0" smtClean="0"/>
              <a:t>pagar (</a:t>
            </a:r>
            <a:r>
              <a:rPr lang="es-ES" dirty="0"/>
              <a:t>incidencia legal o formal), mientras que los gastos se imputan al territorio en que residen las</a:t>
            </a:r>
          </a:p>
          <a:p>
            <a:r>
              <a:rPr lang="es-ES" dirty="0"/>
              <a:t>personas a las que van destinados los servicios públicos o las transferencias públicas que financian</a:t>
            </a:r>
            <a:r>
              <a:rPr lang="es-ES" dirty="0" smtClean="0"/>
              <a:t>, al </a:t>
            </a:r>
            <a:r>
              <a:rPr lang="es-ES" dirty="0"/>
              <a:t>margen del territorio en que se producen tales servicios o se pagan tales transferencias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0720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393" y="159904"/>
            <a:ext cx="7772400" cy="62558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sz="3600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93" y="159903"/>
            <a:ext cx="989890" cy="9898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7749" y="205934"/>
            <a:ext cx="74839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Entendiendo las balanzas fiscales en España</a:t>
            </a:r>
            <a:endParaRPr lang="es-ES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38042" y="1595981"/>
            <a:ext cx="7758026" cy="5109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Principales metodolog</a:t>
            </a:r>
            <a:r>
              <a:rPr lang="es-ES" sz="2000" b="1" dirty="0" smtClean="0"/>
              <a:t>ías</a:t>
            </a:r>
            <a:endParaRPr lang="es-ES" sz="2000" b="1" dirty="0" smtClean="0"/>
          </a:p>
          <a:p>
            <a:endParaRPr lang="es-ES" dirty="0">
              <a:latin typeface="Wingdings"/>
            </a:endParaRPr>
          </a:p>
          <a:p>
            <a:r>
              <a:rPr lang="es-ES" b="1" dirty="0" smtClean="0"/>
              <a:t>Flujo monetario</a:t>
            </a:r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segunda es la del enfoque del flujo monetario, en función del cual los ingresos</a:t>
            </a:r>
          </a:p>
          <a:p>
            <a:r>
              <a:rPr lang="es-ES" dirty="0"/>
              <a:t>tributarios se imputan al territorio donde se localiza la capacidad económica sometida a </a:t>
            </a:r>
            <a:r>
              <a:rPr lang="es-ES" dirty="0" smtClean="0"/>
              <a:t>gravamen (</a:t>
            </a:r>
            <a:r>
              <a:rPr lang="es-ES" dirty="0"/>
              <a:t>objeto imponible), que puede ser la renta, la riqueza o el consumo, y los ingresos no tributarios </a:t>
            </a:r>
            <a:r>
              <a:rPr lang="es-ES" dirty="0" smtClean="0"/>
              <a:t>al territorio </a:t>
            </a:r>
            <a:r>
              <a:rPr lang="es-ES" dirty="0"/>
              <a:t>donde tiene lugar el pago por las unidades que lo realizan, mientras que los gastos </a:t>
            </a:r>
            <a:r>
              <a:rPr lang="es-ES" dirty="0" smtClean="0"/>
              <a:t>se imputan</a:t>
            </a:r>
            <a:r>
              <a:rPr lang="es-ES" dirty="0"/>
              <a:t>, en el caso de las operaciones de bienes y servicios (consumo final; consumo intermedio </a:t>
            </a:r>
            <a:r>
              <a:rPr lang="es-ES" dirty="0" smtClean="0"/>
              <a:t>y formación </a:t>
            </a:r>
            <a:r>
              <a:rPr lang="es-ES" dirty="0"/>
              <a:t>bruta de capital) al territorio donde tiene lugar el gasto y, en el caso de las operaciones </a:t>
            </a:r>
            <a:r>
              <a:rPr lang="es-ES" dirty="0" smtClean="0"/>
              <a:t>de distribución</a:t>
            </a:r>
            <a:r>
              <a:rPr lang="es-ES" dirty="0"/>
              <a:t>, al territorio donde se efectúan las mismas (remuneración de asalariados, subvenciones</a:t>
            </a:r>
            <a:r>
              <a:rPr lang="es-ES" dirty="0" smtClean="0"/>
              <a:t>, prestaciones </a:t>
            </a:r>
            <a:r>
              <a:rPr lang="es-ES" dirty="0"/>
              <a:t>sociales, transferencias corrientes y de capital).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468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393" y="159904"/>
            <a:ext cx="7772400" cy="62558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sz="3600" dirty="0"/>
          </a:p>
        </p:txBody>
      </p:sp>
      <p:pic>
        <p:nvPicPr>
          <p:cNvPr id="4" name="Imagen 3" descr="un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93" y="159903"/>
            <a:ext cx="989890" cy="9898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97749" y="205934"/>
            <a:ext cx="74839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Entendiendo las balanzas fiscales en España</a:t>
            </a:r>
            <a:endParaRPr lang="es-ES" sz="3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235792" y="1887720"/>
            <a:ext cx="6745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497749" y="1944993"/>
            <a:ext cx="79639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Recursos sobre Balanzas Fiscales</a:t>
            </a:r>
          </a:p>
          <a:p>
            <a:endParaRPr lang="es-ES" dirty="0">
              <a:hlinkClick r:id="rId3"/>
            </a:endParaRPr>
          </a:p>
          <a:p>
            <a:endParaRPr lang="es-ES" dirty="0" smtClean="0">
              <a:hlinkClick r:id="rId3"/>
            </a:endParaRPr>
          </a:p>
          <a:p>
            <a:r>
              <a:rPr lang="es-ES" dirty="0" smtClean="0">
                <a:hlinkClick r:id="rId3"/>
              </a:rPr>
              <a:t>http://www.lamoncloa.gob.es/NR/rdonlyres/7799A507-C58E-4572-BE29-EC87EE6CBDDA/89951/150708Balanzasfiscales.pdf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>
                <a:hlinkClick r:id="rId4"/>
              </a:rPr>
              <a:t>http://www.meh.es/Documentacion/Publico/GabineteMinistro/Varios/BalanzasFiscalesCCAA.pdf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>
                <a:hlinkClick r:id="rId5"/>
              </a:rPr>
              <a:t>http://www.ief.es/documentos/noticias/2014_SCPTPropuestaMetodologica.pdf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322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639</Words>
  <Application>Microsoft Macintosh PowerPoint</Application>
  <PresentationFormat>Presentación en pantalla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Entendiendo las balanzas fiscales en España </vt:lpstr>
      <vt:lpstr> </vt:lpstr>
      <vt:lpstr> </vt:lpstr>
      <vt:lpstr> </vt:lpstr>
      <vt:lpstr> </vt:lpstr>
      <vt:lpstr> </vt:lpstr>
      <vt:lpstr> </vt:lpstr>
    </vt:vector>
  </TitlesOfParts>
  <Company>UNED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Entendiendo las balanzas fiscales en España </dc:title>
  <dc:creator>Pedro Cortiñas</dc:creator>
  <cp:lastModifiedBy>Pedro Cortiñas</cp:lastModifiedBy>
  <cp:revision>5</cp:revision>
  <cp:lastPrinted>2014-04-28T16:39:28Z</cp:lastPrinted>
  <dcterms:created xsi:type="dcterms:W3CDTF">2014-04-28T16:00:25Z</dcterms:created>
  <dcterms:modified xsi:type="dcterms:W3CDTF">2014-04-29T08:30:34Z</dcterms:modified>
</cp:coreProperties>
</file>