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6"/>
  </p:notesMasterIdLst>
  <p:handoutMasterIdLst>
    <p:handoutMasterId r:id="rId17"/>
  </p:handoutMasterIdLst>
  <p:sldIdLst>
    <p:sldId id="340" r:id="rId2"/>
    <p:sldId id="360" r:id="rId3"/>
    <p:sldId id="359" r:id="rId4"/>
    <p:sldId id="287" r:id="rId5"/>
    <p:sldId id="352" r:id="rId6"/>
    <p:sldId id="358" r:id="rId7"/>
    <p:sldId id="355" r:id="rId8"/>
    <p:sldId id="354" r:id="rId9"/>
    <p:sldId id="342" r:id="rId10"/>
    <p:sldId id="356" r:id="rId11"/>
    <p:sldId id="341" r:id="rId12"/>
    <p:sldId id="350" r:id="rId13"/>
    <p:sldId id="362" r:id="rId14"/>
    <p:sldId id="361" r:id="rId15"/>
  </p:sldIdLst>
  <p:sldSz cx="9144000" cy="6858000" type="screen4x3"/>
  <p:notesSz cx="6781800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62" autoAdjust="0"/>
    <p:restoredTop sz="94624" autoAdjust="0"/>
  </p:normalViewPr>
  <p:slideViewPr>
    <p:cSldViewPr>
      <p:cViewPr>
        <p:scale>
          <a:sx n="76" d="100"/>
          <a:sy n="76" d="100"/>
        </p:scale>
        <p:origin x="-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EFE9AFB-4197-492B-A923-34BA5477F84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479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5350"/>
            <a:ext cx="49720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2E24FB2-B18E-4F4C-B71C-9F701B9C900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604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BFDEA06E-A506-4971-8C2A-CF80F6346AE6}" type="slidenum">
              <a:rPr lang="en-GB" sz="1200">
                <a:latin typeface="Times New Roman" pitchFamily="18" charset="0"/>
              </a:rPr>
              <a:pPr algn="r" eaLnBrk="0" hangingPunct="0"/>
              <a:t>1</a:t>
            </a:fld>
            <a:endParaRPr lang="en-GB" sz="120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7886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7886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4494B-6B78-4A8F-94EA-1C927B0FA0B6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3EC5-E8C4-41C7-B73F-D3E5D049C0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FF136-E477-48D5-9CE4-EE968436ECFF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C719C-B997-48C7-97D8-134FCABDB0E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967CE-A5E9-4369-B3FF-2759FF1E52C2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1EAA0-8A6C-4E7B-9C73-2ECBBCCDC4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BA3F2-01B0-4FF0-B45B-4F364CA13A38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0E57D-A09B-4199-B8CA-C254813075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05FF3-B1B4-42A9-97C0-C9584B41B036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C5F11-533C-46FA-A068-CAD68217A4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A0B87-A664-4423-AD9D-CC8A4BA85653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ED789-9431-4FA6-9B59-ADCAE96BE1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8A63-AD06-4F5E-A2A8-02994650DE55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9627F-AEC2-4927-80C7-186635B873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4A134-646C-409F-BFA2-CF13D16C823E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B117C-E9E6-416F-A3BC-3F8E3C7DB0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38017-3401-4D11-BD1A-D9773E6901D3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2BF32-F697-4B91-A2CB-29ED12151F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9B3EC-C2C8-4BAC-BA97-4B2E08B0CBE9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EE220-17FC-47F2-B305-37B85D1E23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6EF9D-10C2-451D-A919-AD72C3EC4F19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15EE3-1248-4A43-9BC2-1299F63ED0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7782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2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2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3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4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784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7784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7784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9B3811-1B1D-44BF-AD7F-27B5FB45349F}" type="datetimeFigureOut">
              <a:rPr lang="es-ES"/>
              <a:pPr>
                <a:defRPr/>
              </a:pPr>
              <a:t>10/06/2014</a:t>
            </a:fld>
            <a:endParaRPr lang="es-ES"/>
          </a:p>
        </p:txBody>
      </p:sp>
      <p:sp>
        <p:nvSpPr>
          <p:cNvPr id="7784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78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6753824-4242-49C4-B32B-A8040F2D76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78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467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GB" sz="2400" dirty="0">
              <a:latin typeface="Arial Black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GB" dirty="0">
              <a:latin typeface="Arial Black" pitchFamily="34" charset="0"/>
            </a:endParaRPr>
          </a:p>
        </p:txBody>
      </p:sp>
      <p:sp>
        <p:nvSpPr>
          <p:cNvPr id="104451" name="Rectangle 10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149080"/>
            <a:ext cx="9144000" cy="2520009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dirty="0" smtClean="0">
                <a:effectLst/>
              </a:rPr>
              <a:t>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b="1" i="1" dirty="0" smtClean="0"/>
              <a:t>Luis </a:t>
            </a:r>
            <a:r>
              <a:rPr lang="en-GB" sz="2000" b="1" i="1" dirty="0" err="1" smtClean="0"/>
              <a:t>Martín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Álvarez</a:t>
            </a:r>
            <a:endParaRPr lang="en-GB" sz="2000" b="1" i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b="1" i="1" dirty="0" err="1" smtClean="0"/>
              <a:t>Curso</a:t>
            </a:r>
            <a:r>
              <a:rPr lang="en-GB" sz="2000" b="1" i="1" dirty="0" smtClean="0"/>
              <a:t>  UNED “</a:t>
            </a:r>
            <a:r>
              <a:rPr lang="en-GB" sz="2000" b="1" i="1" dirty="0" err="1" smtClean="0"/>
              <a:t>Intervención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Socioeducativa</a:t>
            </a:r>
            <a:r>
              <a:rPr lang="en-GB" sz="2000" b="1" i="1" dirty="0" smtClean="0"/>
              <a:t> con </a:t>
            </a:r>
            <a:r>
              <a:rPr lang="en-GB" sz="2000" b="1" i="1" dirty="0" err="1" smtClean="0"/>
              <a:t>Familia</a:t>
            </a:r>
            <a:r>
              <a:rPr lang="en-GB" sz="2000" b="1" i="1" dirty="0" smtClean="0"/>
              <a:t> e Infancia en </a:t>
            </a:r>
            <a:r>
              <a:rPr lang="en-GB" sz="2000" b="1" i="1" dirty="0" err="1" smtClean="0"/>
              <a:t>Riesgo</a:t>
            </a:r>
            <a:endParaRPr lang="en-GB" sz="2000" b="1" i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b="1" i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b="1" dirty="0" smtClean="0"/>
              <a:t>Madrid, 9 de </a:t>
            </a:r>
            <a:r>
              <a:rPr lang="en-GB" sz="2000" b="1" dirty="0" err="1" smtClean="0"/>
              <a:t>Junio</a:t>
            </a:r>
            <a:r>
              <a:rPr lang="en-GB" sz="2000" b="1" dirty="0" smtClean="0"/>
              <a:t> de 2014</a:t>
            </a:r>
            <a:endParaRPr lang="en-GB" sz="1800" b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800" b="1" i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800" b="1" i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800" b="1" i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800" b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400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400" b="1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400" b="1" dirty="0" smtClean="0"/>
          </a:p>
        </p:txBody>
      </p:sp>
      <p:sp>
        <p:nvSpPr>
          <p:cNvPr id="104452" name="Rectangle 16"/>
          <p:cNvSpPr>
            <a:spLocks noGrp="1" noChangeArrowheads="1"/>
          </p:cNvSpPr>
          <p:nvPr>
            <p:ph type="ctrTitle" idx="4294967295"/>
          </p:nvPr>
        </p:nvSpPr>
        <p:spPr>
          <a:xfrm>
            <a:off x="755650" y="1268413"/>
            <a:ext cx="7773988" cy="1584325"/>
          </a:xfrm>
        </p:spPr>
        <p:txBody>
          <a:bodyPr anchorCtr="0"/>
          <a:lstStyle/>
          <a:p>
            <a:pPr eaLnBrk="1" hangingPunct="1">
              <a:defRPr/>
            </a:pPr>
            <a:r>
              <a:rPr lang="cy-GB" sz="3600" b="1" i="1" dirty="0" smtClean="0"/>
              <a:t/>
            </a:r>
            <a:br>
              <a:rPr lang="cy-GB" sz="3600" b="1" i="1" dirty="0" smtClean="0"/>
            </a:br>
            <a:r>
              <a:rPr lang="cy-GB" sz="3600" b="1" i="1" dirty="0" smtClean="0"/>
              <a:t/>
            </a:r>
            <a:br>
              <a:rPr lang="cy-GB" sz="3600" b="1" i="1" dirty="0" smtClean="0"/>
            </a:br>
            <a:r>
              <a:rPr lang="cy-GB" sz="3600" b="1" i="1" dirty="0" smtClean="0"/>
              <a:t/>
            </a:r>
            <a:br>
              <a:rPr lang="cy-GB" sz="3600" b="1" i="1" dirty="0" smtClean="0"/>
            </a:br>
            <a:r>
              <a:rPr lang="cy-GB" sz="3600" b="1" i="1" dirty="0" smtClean="0"/>
              <a:t/>
            </a:r>
            <a:br>
              <a:rPr lang="cy-GB" sz="3600" b="1" i="1" dirty="0" smtClean="0"/>
            </a:br>
            <a:r>
              <a:rPr lang="cy-GB" sz="3600" b="1" i="1" dirty="0" smtClean="0"/>
              <a:t/>
            </a:r>
            <a:br>
              <a:rPr lang="cy-GB" sz="3600" b="1" i="1" dirty="0" smtClean="0"/>
            </a:br>
            <a:r>
              <a:rPr lang="cy-GB" sz="3600" b="1" i="1" dirty="0" smtClean="0"/>
              <a:t>La pobreza :</a:t>
            </a:r>
            <a:br>
              <a:rPr lang="cy-GB" sz="3600" b="1" i="1" dirty="0" smtClean="0"/>
            </a:br>
            <a:r>
              <a:rPr lang="cy-GB" sz="3600" b="1" i="1" dirty="0" smtClean="0"/>
              <a:t>Impacto  y acciones para el bienestar y salud de la Familia y la Infancia </a:t>
            </a:r>
            <a:br>
              <a:rPr lang="cy-GB" sz="3600" b="1" i="1" dirty="0" smtClean="0"/>
            </a:br>
            <a:r>
              <a:rPr lang="cy-GB" sz="3600" b="1" i="1" dirty="0" smtClean="0"/>
              <a:t/>
            </a:r>
            <a:br>
              <a:rPr lang="cy-GB" sz="3600" b="1" i="1" dirty="0" smtClean="0"/>
            </a:br>
            <a:r>
              <a:rPr lang="cy-GB" sz="3200" b="1" i="1" dirty="0" smtClean="0"/>
              <a:t/>
            </a:r>
            <a:br>
              <a:rPr lang="cy-GB" sz="3200" b="1" i="1" dirty="0" smtClean="0"/>
            </a:br>
            <a:endParaRPr lang="en-GB" sz="3200" b="1" dirty="0" smtClean="0"/>
          </a:p>
        </p:txBody>
      </p:sp>
      <p:sp>
        <p:nvSpPr>
          <p:cNvPr id="3077" name="Rectangle 19"/>
          <p:cNvSpPr>
            <a:spLocks noChangeArrowheads="1"/>
          </p:cNvSpPr>
          <p:nvPr/>
        </p:nvSpPr>
        <p:spPr bwMode="auto">
          <a:xfrm>
            <a:off x="0" y="96043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</p:spPr>
        <p:txBody>
          <a:bodyPr anchorCtr="0"/>
          <a:lstStyle/>
          <a:p>
            <a:pPr eaLnBrk="1" hangingPunct="1">
              <a:defRPr/>
            </a:pPr>
            <a:r>
              <a:rPr lang="cy-GB" sz="3200" b="1" dirty="0" smtClean="0"/>
              <a:t>Impacto de la pobreza en la Infancia </a:t>
            </a:r>
            <a:endParaRPr lang="en-US" sz="3200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0" y="404664"/>
            <a:ext cx="9144000" cy="6453336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endParaRPr lang="cy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en-GB" sz="2400" dirty="0" smtClean="0">
                <a:solidFill>
                  <a:schemeClr val="tx2"/>
                </a:solidFill>
              </a:rPr>
              <a:t>¿ Como </a:t>
            </a:r>
            <a:r>
              <a:rPr lang="en-GB" sz="2400" dirty="0" err="1" smtClean="0">
                <a:solidFill>
                  <a:schemeClr val="tx2"/>
                </a:solidFill>
              </a:rPr>
              <a:t>repercute</a:t>
            </a:r>
            <a:r>
              <a:rPr lang="en-GB" sz="2400" dirty="0" smtClean="0">
                <a:solidFill>
                  <a:schemeClr val="tx2"/>
                </a:solidFill>
              </a:rPr>
              <a:t> la pobreza en la </a:t>
            </a:r>
            <a:r>
              <a:rPr lang="en-GB" sz="2400" dirty="0" err="1" smtClean="0">
                <a:solidFill>
                  <a:schemeClr val="tx2"/>
                </a:solidFill>
              </a:rPr>
              <a:t>vida</a:t>
            </a:r>
            <a:r>
              <a:rPr lang="en-GB" sz="2400" dirty="0" smtClean="0">
                <a:solidFill>
                  <a:schemeClr val="tx2"/>
                </a:solidFill>
              </a:rPr>
              <a:t> de los </a:t>
            </a:r>
            <a:r>
              <a:rPr lang="en-GB" sz="2400" dirty="0" err="1" smtClean="0">
                <a:solidFill>
                  <a:schemeClr val="tx2"/>
                </a:solidFill>
              </a:rPr>
              <a:t>niños</a:t>
            </a:r>
            <a:r>
              <a:rPr lang="en-GB" sz="2400" dirty="0" smtClean="0">
                <a:solidFill>
                  <a:schemeClr val="tx2"/>
                </a:solidFill>
              </a:rPr>
              <a:t>/as?</a:t>
            </a:r>
          </a:p>
          <a:p>
            <a:pPr eaLnBrk="1" hangingPunct="1">
              <a:defRPr/>
            </a:pPr>
            <a:r>
              <a:rPr lang="en-GB" sz="2400" b="1" dirty="0" err="1" smtClean="0"/>
              <a:t>Necesidades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materiales</a:t>
            </a:r>
            <a:r>
              <a:rPr lang="en-GB" sz="2400" b="1" dirty="0" smtClean="0"/>
              <a:t>/</a:t>
            </a:r>
            <a:r>
              <a:rPr lang="en-GB" sz="2400" b="1" dirty="0" err="1" smtClean="0"/>
              <a:t>físicas</a:t>
            </a:r>
            <a:r>
              <a:rPr lang="en-GB" sz="2400" b="1" dirty="0" smtClean="0"/>
              <a:t> no </a:t>
            </a:r>
            <a:r>
              <a:rPr lang="en-GB" sz="2400" b="1" dirty="0" err="1" smtClean="0"/>
              <a:t>atendidas</a:t>
            </a:r>
            <a:endParaRPr lang="en-GB" sz="2400" dirty="0" smtClean="0"/>
          </a:p>
          <a:p>
            <a:pPr eaLnBrk="1" hangingPunct="1">
              <a:defRPr/>
            </a:pPr>
            <a:r>
              <a:rPr lang="en-GB" sz="2400" b="1" dirty="0" err="1" smtClean="0"/>
              <a:t>Necesidades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sociales</a:t>
            </a:r>
            <a:r>
              <a:rPr lang="en-GB" sz="2400" b="1" dirty="0" smtClean="0"/>
              <a:t> no </a:t>
            </a:r>
            <a:r>
              <a:rPr lang="en-GB" sz="2400" b="1" dirty="0" err="1" smtClean="0"/>
              <a:t>cubiertas</a:t>
            </a:r>
            <a:endParaRPr lang="en-GB" sz="2400" dirty="0" smtClean="0"/>
          </a:p>
          <a:p>
            <a:pPr eaLnBrk="1" hangingPunct="1">
              <a:defRPr/>
            </a:pPr>
            <a:r>
              <a:rPr lang="en-GB" sz="2400" b="1" dirty="0" err="1" smtClean="0"/>
              <a:t>Depresión</a:t>
            </a:r>
            <a:r>
              <a:rPr lang="en-GB" sz="2400" b="1" dirty="0" smtClean="0"/>
              <a:t>/</a:t>
            </a:r>
            <a:r>
              <a:rPr lang="en-GB" sz="2400" b="1" dirty="0" err="1" smtClean="0"/>
              <a:t>estrés</a:t>
            </a:r>
            <a:r>
              <a:rPr lang="en-GB" sz="2400" b="1" dirty="0" smtClean="0"/>
              <a:t> familiar</a:t>
            </a:r>
            <a:endParaRPr lang="en-GB" sz="2400" dirty="0" smtClean="0"/>
          </a:p>
          <a:p>
            <a:pPr eaLnBrk="1" hangingPunct="1">
              <a:defRPr/>
            </a:pPr>
            <a:r>
              <a:rPr lang="en-GB" sz="2400" dirty="0" err="1" smtClean="0"/>
              <a:t>Acumulación</a:t>
            </a:r>
            <a:r>
              <a:rPr lang="en-GB" sz="2400" dirty="0" smtClean="0"/>
              <a:t> de </a:t>
            </a:r>
            <a:r>
              <a:rPr lang="en-GB" sz="2400" b="1" dirty="0" err="1" smtClean="0"/>
              <a:t>factores</a:t>
            </a:r>
            <a:r>
              <a:rPr lang="en-GB" sz="2400" b="1" dirty="0" smtClean="0"/>
              <a:t> de </a:t>
            </a:r>
            <a:r>
              <a:rPr lang="en-GB" sz="2400" b="1" dirty="0" err="1" smtClean="0"/>
              <a:t>riesgo</a:t>
            </a:r>
            <a:r>
              <a:rPr lang="en-GB" sz="2400" b="1" dirty="0" smtClean="0"/>
              <a:t> </a:t>
            </a:r>
            <a:r>
              <a:rPr lang="en-GB" sz="2400" dirty="0" err="1" smtClean="0"/>
              <a:t>para</a:t>
            </a:r>
            <a:r>
              <a:rPr lang="en-GB" sz="2400" dirty="0" smtClean="0"/>
              <a:t>:</a:t>
            </a:r>
          </a:p>
          <a:p>
            <a:pPr eaLnBrk="1" hangingPunct="1">
              <a:buNone/>
              <a:defRPr/>
            </a:pPr>
            <a:r>
              <a:rPr lang="en-GB" sz="2400" dirty="0" smtClean="0"/>
              <a:t>   -</a:t>
            </a:r>
            <a:r>
              <a:rPr lang="en-GB" sz="2400" b="1" dirty="0" err="1" smtClean="0"/>
              <a:t>Seguridad</a:t>
            </a:r>
            <a:r>
              <a:rPr lang="en-GB" sz="2400" dirty="0" smtClean="0"/>
              <a:t>/</a:t>
            </a:r>
            <a:r>
              <a:rPr lang="en-GB" sz="2400" dirty="0" err="1" smtClean="0"/>
              <a:t>supervivencia</a:t>
            </a:r>
            <a:r>
              <a:rPr lang="en-GB" sz="2400" dirty="0" smtClean="0"/>
              <a:t> individual  </a:t>
            </a:r>
          </a:p>
          <a:p>
            <a:pPr eaLnBrk="1" hangingPunct="1">
              <a:buNone/>
              <a:defRPr/>
            </a:pPr>
            <a:r>
              <a:rPr lang="en-GB" sz="2400" dirty="0" smtClean="0"/>
              <a:t>   -</a:t>
            </a:r>
            <a:r>
              <a:rPr lang="en-GB" sz="2400" b="1" dirty="0" err="1" smtClean="0"/>
              <a:t>Desarrollo</a:t>
            </a:r>
            <a:r>
              <a:rPr lang="en-GB" sz="2400" dirty="0" smtClean="0"/>
              <a:t> </a:t>
            </a:r>
            <a:r>
              <a:rPr lang="en-GB" sz="2400" dirty="0" err="1" smtClean="0"/>
              <a:t>físico</a:t>
            </a:r>
            <a:r>
              <a:rPr lang="en-GB" sz="2400" dirty="0" smtClean="0"/>
              <a:t> /</a:t>
            </a:r>
            <a:r>
              <a:rPr lang="en-GB" sz="2400" dirty="0" err="1" smtClean="0"/>
              <a:t>psíquico</a:t>
            </a:r>
            <a:r>
              <a:rPr lang="en-GB" sz="2400" dirty="0" smtClean="0"/>
              <a:t>, </a:t>
            </a:r>
            <a:r>
              <a:rPr lang="en-GB" sz="2400" dirty="0" err="1" smtClean="0"/>
              <a:t>emocional</a:t>
            </a:r>
            <a:r>
              <a:rPr lang="en-GB" sz="2400" dirty="0" smtClean="0"/>
              <a:t> y social</a:t>
            </a:r>
          </a:p>
          <a:p>
            <a:pPr marL="457200" indent="-457200" eaLnBrk="1" hangingPunct="1">
              <a:buFont typeface="Wingdings" pitchFamily="2" charset="2"/>
              <a:buChar char="v"/>
              <a:defRPr/>
            </a:pPr>
            <a:r>
              <a:rPr lang="en-GB" sz="2400" dirty="0" err="1" smtClean="0"/>
              <a:t>Desigualdad</a:t>
            </a:r>
            <a:r>
              <a:rPr lang="en-GB" sz="2400" dirty="0" smtClean="0"/>
              <a:t> / </a:t>
            </a:r>
            <a:r>
              <a:rPr lang="en-GB" sz="2400" b="1" dirty="0" err="1" smtClean="0"/>
              <a:t>Inequidad</a:t>
            </a:r>
            <a:r>
              <a:rPr lang="en-GB" sz="2400" b="1" dirty="0" smtClean="0"/>
              <a:t> en </a:t>
            </a:r>
            <a:r>
              <a:rPr lang="en-GB" sz="2400" b="1" dirty="0" err="1" smtClean="0"/>
              <a:t>salud</a:t>
            </a:r>
            <a:endParaRPr lang="en-GB" sz="2400" b="1" dirty="0" smtClean="0"/>
          </a:p>
          <a:p>
            <a:pPr marL="457200" indent="-457200" eaLnBrk="1" hangingPunct="1">
              <a:buFont typeface="Wingdings" pitchFamily="2" charset="2"/>
              <a:buChar char="v"/>
              <a:defRPr/>
            </a:pPr>
            <a:r>
              <a:rPr lang="en-GB" sz="2400" dirty="0" err="1" smtClean="0"/>
              <a:t>Vulneración</a:t>
            </a:r>
            <a:r>
              <a:rPr lang="en-GB" sz="2400" dirty="0" smtClean="0"/>
              <a:t> de la </a:t>
            </a:r>
            <a:r>
              <a:rPr lang="en-GB" sz="2400" b="1" dirty="0" err="1" smtClean="0"/>
              <a:t>Convención</a:t>
            </a:r>
            <a:r>
              <a:rPr lang="en-GB" sz="2400" b="1" dirty="0" smtClean="0"/>
              <a:t> de los </a:t>
            </a:r>
            <a:r>
              <a:rPr lang="en-GB" sz="2400" b="1" dirty="0" err="1" smtClean="0"/>
              <a:t>Derechos</a:t>
            </a:r>
            <a:r>
              <a:rPr lang="en-GB" sz="2400" b="1" dirty="0" smtClean="0"/>
              <a:t> de la </a:t>
            </a:r>
          </a:p>
          <a:p>
            <a:pPr marL="457200" indent="-457200" eaLnBrk="1" hangingPunct="1">
              <a:buNone/>
              <a:defRPr/>
            </a:pPr>
            <a:r>
              <a:rPr lang="en-GB" sz="2400" b="1" dirty="0" smtClean="0"/>
              <a:t>    Infancia (CDN)</a:t>
            </a:r>
          </a:p>
          <a:p>
            <a:pPr eaLnBrk="1" hangingPunct="1">
              <a:buNone/>
              <a:defRPr/>
            </a:pPr>
            <a:endParaRPr lang="en-GB" sz="2400" b="1" dirty="0" smtClean="0"/>
          </a:p>
          <a:p>
            <a:pPr eaLnBrk="1" hangingPunct="1">
              <a:buNone/>
              <a:defRPr/>
            </a:pPr>
            <a:r>
              <a:rPr lang="en-GB" sz="1800" dirty="0" smtClean="0"/>
              <a:t>    </a:t>
            </a:r>
            <a:r>
              <a:rPr lang="en-GB" sz="1400" b="1" dirty="0" smtClean="0"/>
              <a:t>Data from UK Office of National Statistics &amp; a study of Britain’s poorest children illustrates this (Adelman et al, 2003)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908050"/>
            <a:ext cx="8229600" cy="509588"/>
          </a:xfrm>
        </p:spPr>
        <p:txBody>
          <a:bodyPr anchorCtr="0"/>
          <a:lstStyle/>
          <a:p>
            <a:pPr algn="l" eaLnBrk="1" hangingPunct="1">
              <a:defRPr/>
            </a:pP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i="1" dirty="0" smtClean="0"/>
              <a:t>“</a:t>
            </a:r>
            <a:r>
              <a:rPr lang="en-GB" sz="2800" b="1" i="1" dirty="0" err="1" smtClean="0"/>
              <a:t>Ley</a:t>
            </a:r>
            <a:r>
              <a:rPr lang="en-GB" sz="2800" b="1" i="1" dirty="0" smtClean="0"/>
              <a:t> General de </a:t>
            </a:r>
            <a:r>
              <a:rPr lang="en-GB" sz="2800" b="1" i="1" dirty="0" err="1" smtClean="0"/>
              <a:t>Protección</a:t>
            </a:r>
            <a:r>
              <a:rPr lang="en-GB" sz="2800" b="1" i="1" dirty="0" smtClean="0"/>
              <a:t> de la Infancia ”   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/>
              <a:t>                                                               1904 </a:t>
            </a:r>
            <a:br>
              <a:rPr lang="en-GB" sz="2800" b="1" dirty="0" smtClean="0"/>
            </a:br>
            <a:r>
              <a:rPr lang="en-GB" sz="2800" b="1" dirty="0" smtClean="0"/>
              <a:t>  </a:t>
            </a:r>
            <a:r>
              <a:rPr lang="en-GB" sz="2800" b="1" dirty="0" err="1" smtClean="0"/>
              <a:t>Consejo</a:t>
            </a:r>
            <a:r>
              <a:rPr lang="en-GB" sz="2800" b="1" dirty="0" smtClean="0"/>
              <a:t> Superior de </a:t>
            </a:r>
            <a:r>
              <a:rPr lang="en-GB" sz="2800" b="1" dirty="0" err="1" smtClean="0"/>
              <a:t>Protección</a:t>
            </a:r>
            <a:r>
              <a:rPr lang="en-GB" sz="2800" b="1" dirty="0" smtClean="0"/>
              <a:t> de la Infancia</a:t>
            </a:r>
            <a:br>
              <a:rPr lang="en-GB" sz="2800" b="1" dirty="0" smtClean="0"/>
            </a:br>
            <a:r>
              <a:rPr lang="en-GB" sz="2800" b="1" dirty="0" smtClean="0"/>
              <a:t>        </a:t>
            </a:r>
            <a:br>
              <a:rPr lang="en-GB" sz="2800" b="1" dirty="0" smtClean="0"/>
            </a:br>
            <a:r>
              <a:rPr lang="en-GB" sz="2800" b="1" dirty="0" smtClean="0"/>
              <a:t>   </a:t>
            </a:r>
            <a:r>
              <a:rPr lang="en-GB" sz="2400" b="1" dirty="0" smtClean="0"/>
              <a:t>Manuel </a:t>
            </a:r>
            <a:r>
              <a:rPr lang="en-GB" sz="2400" b="1" dirty="0" err="1" smtClean="0"/>
              <a:t>Tolosa-Latour</a:t>
            </a:r>
            <a:r>
              <a:rPr lang="en-GB" sz="2400" b="1" dirty="0" smtClean="0"/>
              <a:t>, 1857-1917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 smtClean="0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40200" y="2276475"/>
            <a:ext cx="4546600" cy="4276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s-ES" sz="2400" dirty="0" smtClean="0">
              <a:effectLst/>
            </a:endParaRPr>
          </a:p>
          <a:p>
            <a:pPr eaLnBrk="1" hangingPunct="1">
              <a:defRPr/>
            </a:pPr>
            <a:r>
              <a:rPr lang="es-ES" sz="2400" i="1" dirty="0" smtClean="0"/>
              <a:t>El Estado debía intervenir para reprimir aquellos delitos, para garantizar el derecho de los niños a la vida y a la dignidad de seres humanos, para evitar la sangría suelta de aquellas vidas perdidas para el bien de todos</a:t>
            </a:r>
            <a:endParaRPr lang="en-GB" sz="2400" i="1" dirty="0" smtClean="0"/>
          </a:p>
        </p:txBody>
      </p:sp>
      <p:sp>
        <p:nvSpPr>
          <p:cNvPr id="7172" name="Rectangle 3"/>
          <p:cNvSpPr>
            <a:spLocks noChangeAspect="1" noChangeArrowheads="1" noTextEdit="1"/>
          </p:cNvSpPr>
          <p:nvPr/>
        </p:nvSpPr>
        <p:spPr bwMode="auto">
          <a:xfrm>
            <a:off x="468313" y="1628775"/>
            <a:ext cx="4033837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73" name="Rectangle 3"/>
          <p:cNvSpPr>
            <a:spLocks noChangeAspect="1" noChangeArrowheads="1" noTextEdit="1"/>
          </p:cNvSpPr>
          <p:nvPr/>
        </p:nvSpPr>
        <p:spPr bwMode="auto">
          <a:xfrm>
            <a:off x="468313" y="1628775"/>
            <a:ext cx="4033837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pic>
        <p:nvPicPr>
          <p:cNvPr id="7174" name="6 Marcador de imágenes prediseñadas" descr="http://www.ranm.es/images/stories/anteriores/7/Tolosa.jpg"/>
          <p:cNvPicPr>
            <a:picLocks noGrp="1"/>
          </p:cNvPicPr>
          <p:nvPr>
            <p:ph type="clipArt"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27088" y="2924175"/>
            <a:ext cx="2654300" cy="3457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 idx="4294967295"/>
          </p:nvPr>
        </p:nvSpPr>
        <p:spPr>
          <a:xfrm>
            <a:off x="0" y="188912"/>
            <a:ext cx="9144000" cy="863824"/>
          </a:xfrm>
        </p:spPr>
        <p:txBody>
          <a:bodyPr anchorCtr="0"/>
          <a:lstStyle/>
          <a:p>
            <a:pPr eaLnBrk="1" hangingPunct="1">
              <a:defRPr/>
            </a:pPr>
            <a:r>
              <a:rPr lang="cy-GB" sz="3200" b="1" dirty="0" smtClean="0"/>
              <a:t>        ¿Qué se puede hacer ante la pobreza en la infancia: </a:t>
            </a:r>
            <a:r>
              <a:rPr lang="cy-GB" sz="3200" i="1" dirty="0" smtClean="0"/>
              <a:t>Asunto de todos</a:t>
            </a:r>
            <a:endParaRPr lang="en-US" sz="1800" b="1" i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400" b="1" i="1" dirty="0" err="1" smtClean="0"/>
              <a:t>Políticas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sociales</a:t>
            </a:r>
            <a:r>
              <a:rPr lang="en-GB" sz="2400" b="1" i="1" dirty="0" smtClean="0"/>
              <a:t> </a:t>
            </a:r>
            <a:r>
              <a:rPr lang="en-GB" sz="2400" dirty="0" err="1" smtClean="0"/>
              <a:t>que</a:t>
            </a:r>
            <a:r>
              <a:rPr lang="en-GB" sz="2400" dirty="0" smtClean="0"/>
              <a:t> </a:t>
            </a:r>
            <a:r>
              <a:rPr lang="en-GB" sz="2400" dirty="0" err="1" smtClean="0"/>
              <a:t>aseguren</a:t>
            </a:r>
            <a:r>
              <a:rPr lang="en-GB" sz="2400" dirty="0" smtClean="0"/>
              <a:t> </a:t>
            </a:r>
            <a:r>
              <a:rPr lang="en-GB" sz="2400" dirty="0" err="1" smtClean="0"/>
              <a:t>que</a:t>
            </a:r>
            <a:r>
              <a:rPr lang="en-GB" sz="2400" dirty="0" smtClean="0"/>
              <a:t> </a:t>
            </a:r>
            <a:r>
              <a:rPr lang="en-GB" sz="2400" dirty="0" err="1" smtClean="0"/>
              <a:t>las</a:t>
            </a:r>
            <a:r>
              <a:rPr lang="en-GB" sz="2400" dirty="0" smtClean="0"/>
              <a:t> </a:t>
            </a:r>
            <a:r>
              <a:rPr lang="en-GB" sz="2400" dirty="0" err="1" smtClean="0"/>
              <a:t>familias</a:t>
            </a:r>
            <a:r>
              <a:rPr lang="en-GB" sz="2400" dirty="0" smtClean="0"/>
              <a:t> </a:t>
            </a:r>
            <a:r>
              <a:rPr lang="en-GB" sz="2400" dirty="0" err="1" smtClean="0"/>
              <a:t>tengan</a:t>
            </a:r>
            <a:r>
              <a:rPr lang="en-GB" sz="2400" dirty="0" smtClean="0"/>
              <a:t> </a:t>
            </a:r>
            <a:r>
              <a:rPr lang="en-GB" sz="2400" dirty="0" err="1" smtClean="0"/>
              <a:t>unos</a:t>
            </a:r>
            <a:r>
              <a:rPr lang="en-GB" sz="2400" dirty="0" smtClean="0"/>
              <a:t> </a:t>
            </a:r>
            <a:r>
              <a:rPr lang="en-GB" sz="2400" b="1" dirty="0" err="1" smtClean="0"/>
              <a:t>ingresos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mínimos</a:t>
            </a:r>
            <a:r>
              <a:rPr lang="en-GB" sz="2400" b="1" dirty="0" smtClean="0"/>
              <a:t> </a:t>
            </a:r>
            <a:r>
              <a:rPr lang="en-GB" sz="2400" dirty="0" err="1" smtClean="0"/>
              <a:t>que</a:t>
            </a:r>
            <a:r>
              <a:rPr lang="en-GB" sz="2400" dirty="0" smtClean="0"/>
              <a:t> </a:t>
            </a:r>
            <a:r>
              <a:rPr lang="en-GB" sz="2400" dirty="0" err="1" smtClean="0"/>
              <a:t>garanticen</a:t>
            </a:r>
            <a:r>
              <a:rPr lang="en-GB" sz="2400" dirty="0" smtClean="0"/>
              <a:t> </a:t>
            </a:r>
            <a:r>
              <a:rPr lang="en-GB" sz="2400" dirty="0" err="1" smtClean="0"/>
              <a:t>las</a:t>
            </a:r>
            <a:r>
              <a:rPr lang="en-GB" sz="2400" dirty="0" smtClean="0"/>
              <a:t> </a:t>
            </a:r>
            <a:r>
              <a:rPr lang="en-GB" sz="2400" dirty="0" err="1" smtClean="0"/>
              <a:t>necesidades</a:t>
            </a:r>
            <a:r>
              <a:rPr lang="en-GB" sz="2400" dirty="0" smtClean="0"/>
              <a:t> </a:t>
            </a:r>
            <a:r>
              <a:rPr lang="en-GB" sz="2400" dirty="0" err="1" smtClean="0"/>
              <a:t>básicas</a:t>
            </a:r>
            <a:r>
              <a:rPr lang="en-GB" sz="2400" dirty="0" smtClean="0"/>
              <a:t> y la </a:t>
            </a:r>
            <a:r>
              <a:rPr lang="en-GB" sz="2400" dirty="0" err="1" smtClean="0"/>
              <a:t>participación</a:t>
            </a:r>
            <a:r>
              <a:rPr lang="en-GB" sz="2400" dirty="0" smtClean="0"/>
              <a:t> en la </a:t>
            </a:r>
            <a:r>
              <a:rPr lang="en-GB" sz="2400" dirty="0" err="1" smtClean="0"/>
              <a:t>sociedad</a:t>
            </a:r>
            <a:r>
              <a:rPr lang="en-GB" sz="2400" dirty="0" smtClean="0"/>
              <a:t>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400" b="1" i="1" dirty="0" err="1" smtClean="0"/>
              <a:t>Politicas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sectoriales</a:t>
            </a:r>
            <a:r>
              <a:rPr lang="en-GB" sz="2400" b="1" i="1" dirty="0" smtClean="0"/>
              <a:t> </a:t>
            </a:r>
            <a:r>
              <a:rPr lang="en-GB" sz="2400" dirty="0" smtClean="0"/>
              <a:t>(</a:t>
            </a:r>
            <a:r>
              <a:rPr lang="en-GB" sz="2400" dirty="0" err="1" smtClean="0"/>
              <a:t>Servicios</a:t>
            </a:r>
            <a:r>
              <a:rPr lang="en-GB" sz="2400" dirty="0" smtClean="0"/>
              <a:t> de </a:t>
            </a:r>
            <a:r>
              <a:rPr lang="en-GB" sz="2400" dirty="0" err="1" smtClean="0"/>
              <a:t>salud</a:t>
            </a:r>
            <a:r>
              <a:rPr lang="en-GB" sz="2400" dirty="0" smtClean="0"/>
              <a:t>, </a:t>
            </a:r>
            <a:r>
              <a:rPr lang="en-GB" sz="2400" dirty="0" err="1" smtClean="0"/>
              <a:t>Educación</a:t>
            </a:r>
            <a:r>
              <a:rPr lang="en-GB" sz="2400" dirty="0" smtClean="0"/>
              <a:t>, </a:t>
            </a:r>
            <a:r>
              <a:rPr lang="en-GB" sz="2400" dirty="0" err="1" smtClean="0"/>
              <a:t>sociedad</a:t>
            </a:r>
            <a:r>
              <a:rPr lang="en-GB" sz="2400" dirty="0" smtClean="0"/>
              <a:t> civil-ONGs) </a:t>
            </a:r>
            <a:r>
              <a:rPr lang="en-GB" sz="2400" dirty="0" err="1" smtClean="0"/>
              <a:t>que</a:t>
            </a:r>
            <a:r>
              <a:rPr lang="en-GB" sz="2400" dirty="0" smtClean="0"/>
              <a:t>:</a:t>
            </a:r>
          </a:p>
          <a:p>
            <a:pPr eaLnBrk="1" hangingPunct="1">
              <a:buNone/>
              <a:defRPr/>
            </a:pPr>
            <a:r>
              <a:rPr lang="en-GB" sz="2400" dirty="0" smtClean="0"/>
              <a:t>   1. </a:t>
            </a:r>
            <a:r>
              <a:rPr lang="en-GB" sz="2400" b="1" dirty="0" err="1" smtClean="0"/>
              <a:t>Aseguren</a:t>
            </a:r>
            <a:r>
              <a:rPr lang="en-GB" sz="2400" dirty="0" smtClean="0"/>
              <a:t> la </a:t>
            </a:r>
            <a:r>
              <a:rPr lang="en-GB" sz="2400" b="1" dirty="0" err="1" smtClean="0"/>
              <a:t>calidad</a:t>
            </a:r>
            <a:r>
              <a:rPr lang="en-GB" sz="2400" b="1" dirty="0" smtClean="0"/>
              <a:t> y </a:t>
            </a:r>
            <a:r>
              <a:rPr lang="en-GB" sz="2400" b="1" dirty="0" err="1" smtClean="0"/>
              <a:t>equidad</a:t>
            </a:r>
            <a:r>
              <a:rPr lang="en-GB" sz="2400" b="1" dirty="0" smtClean="0"/>
              <a:t> </a:t>
            </a:r>
            <a:r>
              <a:rPr lang="en-GB" sz="2400" dirty="0" smtClean="0"/>
              <a:t>en la </a:t>
            </a:r>
            <a:r>
              <a:rPr lang="en-GB" sz="2400" dirty="0" err="1" smtClean="0"/>
              <a:t>provisión</a:t>
            </a:r>
            <a:r>
              <a:rPr lang="en-GB" sz="2400" dirty="0" smtClean="0"/>
              <a:t> de los </a:t>
            </a:r>
            <a:r>
              <a:rPr lang="en-GB" sz="2400" dirty="0" err="1" smtClean="0"/>
              <a:t>servicios</a:t>
            </a:r>
            <a:r>
              <a:rPr lang="en-GB" sz="2400" dirty="0" smtClean="0"/>
              <a:t>, con especial </a:t>
            </a:r>
            <a:r>
              <a:rPr lang="en-GB" sz="2400" dirty="0" err="1" smtClean="0"/>
              <a:t>atención</a:t>
            </a:r>
            <a:r>
              <a:rPr lang="en-GB" sz="2400" dirty="0" smtClean="0"/>
              <a:t> a </a:t>
            </a:r>
            <a:r>
              <a:rPr lang="en-GB" sz="2400" dirty="0" err="1" smtClean="0"/>
              <a:t>las</a:t>
            </a:r>
            <a:r>
              <a:rPr lang="en-GB" sz="2400" dirty="0" smtClean="0"/>
              <a:t> </a:t>
            </a:r>
            <a:r>
              <a:rPr lang="en-GB" sz="2400" dirty="0" err="1" smtClean="0"/>
              <a:t>barreras</a:t>
            </a:r>
            <a:r>
              <a:rPr lang="en-GB" sz="2400" dirty="0" smtClean="0"/>
              <a:t> </a:t>
            </a:r>
            <a:r>
              <a:rPr lang="en-GB" sz="2400" dirty="0" err="1" smtClean="0"/>
              <a:t>administrativas</a:t>
            </a:r>
            <a:r>
              <a:rPr lang="en-GB" sz="2400" dirty="0" smtClean="0"/>
              <a:t>, </a:t>
            </a:r>
            <a:r>
              <a:rPr lang="en-GB" sz="2400" dirty="0" err="1" smtClean="0"/>
              <a:t>sociales</a:t>
            </a:r>
            <a:r>
              <a:rPr lang="en-GB" sz="2400" dirty="0" smtClean="0"/>
              <a:t> y </a:t>
            </a:r>
            <a:r>
              <a:rPr lang="en-GB" sz="2400" dirty="0" err="1" smtClean="0"/>
              <a:t>culturales</a:t>
            </a:r>
            <a:endParaRPr lang="en-GB" sz="2400" dirty="0" smtClean="0"/>
          </a:p>
          <a:p>
            <a:pPr eaLnBrk="1" hangingPunct="1">
              <a:buNone/>
              <a:defRPr/>
            </a:pPr>
            <a:r>
              <a:rPr lang="en-GB" sz="2400" dirty="0" smtClean="0"/>
              <a:t>   2. </a:t>
            </a:r>
            <a:r>
              <a:rPr lang="en-GB" sz="2400" b="1" dirty="0" err="1" smtClean="0"/>
              <a:t>Fomenten</a:t>
            </a:r>
            <a:r>
              <a:rPr lang="en-GB" sz="2400" dirty="0" smtClean="0"/>
              <a:t>, entre los </a:t>
            </a:r>
            <a:r>
              <a:rPr lang="en-GB" sz="2400" dirty="0" err="1" smtClean="0"/>
              <a:t>profesionales</a:t>
            </a:r>
            <a:r>
              <a:rPr lang="en-GB" sz="2400" dirty="0" smtClean="0"/>
              <a:t>/</a:t>
            </a:r>
            <a:r>
              <a:rPr lang="en-GB" sz="2400" dirty="0" err="1" smtClean="0"/>
              <a:t>instituciones</a:t>
            </a:r>
            <a:r>
              <a:rPr lang="en-GB" sz="2400" dirty="0" smtClean="0"/>
              <a:t> de Infancia, </a:t>
            </a:r>
            <a:r>
              <a:rPr lang="en-GB" sz="2400" b="1" dirty="0" smtClean="0"/>
              <a:t>el </a:t>
            </a:r>
            <a:r>
              <a:rPr lang="en-GB" sz="2400" b="1" dirty="0" err="1" smtClean="0"/>
              <a:t>conocimiento</a:t>
            </a:r>
            <a:r>
              <a:rPr lang="en-GB" sz="2400" b="1" dirty="0" smtClean="0"/>
              <a:t> y </a:t>
            </a:r>
            <a:r>
              <a:rPr lang="en-GB" sz="2400" b="1" dirty="0" err="1" smtClean="0"/>
              <a:t>aplicacion</a:t>
            </a:r>
            <a:r>
              <a:rPr lang="en-GB" sz="2400" b="1" dirty="0" smtClean="0"/>
              <a:t> de la CDN </a:t>
            </a:r>
            <a:r>
              <a:rPr lang="en-GB" sz="2400" dirty="0" err="1" smtClean="0"/>
              <a:t>como</a:t>
            </a:r>
            <a:r>
              <a:rPr lang="en-GB" sz="2400" dirty="0" smtClean="0"/>
              <a:t> </a:t>
            </a:r>
            <a:r>
              <a:rPr lang="en-GB" sz="2400" dirty="0" err="1" smtClean="0"/>
              <a:t>marco</a:t>
            </a:r>
            <a:r>
              <a:rPr lang="en-GB" sz="2400" dirty="0" smtClean="0"/>
              <a:t> </a:t>
            </a:r>
            <a:r>
              <a:rPr lang="en-GB" sz="2400" dirty="0" err="1" smtClean="0"/>
              <a:t>jurídico</a:t>
            </a:r>
            <a:r>
              <a:rPr lang="en-GB" sz="2400" dirty="0" smtClean="0"/>
              <a:t> e </a:t>
            </a:r>
            <a:r>
              <a:rPr lang="en-GB" sz="2400" dirty="0" err="1" smtClean="0"/>
              <a:t>instrumento</a:t>
            </a:r>
            <a:r>
              <a:rPr lang="en-GB" sz="2400" dirty="0" smtClean="0"/>
              <a:t> </a:t>
            </a:r>
            <a:r>
              <a:rPr lang="en-GB" sz="2400" dirty="0" err="1" smtClean="0"/>
              <a:t>imprescindible</a:t>
            </a:r>
            <a:r>
              <a:rPr lang="en-GB" sz="2400" dirty="0" smtClean="0"/>
              <a:t>, </a:t>
            </a:r>
            <a:r>
              <a:rPr lang="en-GB" sz="2400" dirty="0" err="1" smtClean="0"/>
              <a:t>para</a:t>
            </a:r>
            <a:r>
              <a:rPr lang="en-GB" sz="2400" dirty="0" smtClean="0"/>
              <a:t> la </a:t>
            </a:r>
            <a:r>
              <a:rPr lang="en-GB" sz="2400" b="1" dirty="0" err="1" smtClean="0"/>
              <a:t>acción</a:t>
            </a:r>
            <a:r>
              <a:rPr lang="en-GB" sz="2400" b="1" dirty="0" smtClean="0"/>
              <a:t> y la </a:t>
            </a:r>
            <a:r>
              <a:rPr lang="en-GB" sz="2400" b="1" dirty="0" err="1" smtClean="0"/>
              <a:t>prevención</a:t>
            </a:r>
            <a:r>
              <a:rPr lang="en-GB" sz="2400" b="1" dirty="0" smtClean="0"/>
              <a:t> </a:t>
            </a:r>
            <a:r>
              <a:rPr lang="en-GB" sz="2400" dirty="0" smtClean="0"/>
              <a:t>de la </a:t>
            </a:r>
            <a:r>
              <a:rPr lang="en-GB" sz="2400" b="1" dirty="0" err="1" smtClean="0"/>
              <a:t>exclusión</a:t>
            </a:r>
            <a:r>
              <a:rPr lang="en-GB" sz="2400" b="1" dirty="0" smtClean="0"/>
              <a:t> social </a:t>
            </a:r>
            <a:r>
              <a:rPr lang="en-GB" sz="2400" dirty="0" smtClean="0"/>
              <a:t>y </a:t>
            </a:r>
            <a:r>
              <a:rPr lang="en-GB" sz="2400" dirty="0" err="1" smtClean="0"/>
              <a:t>sus</a:t>
            </a:r>
            <a:r>
              <a:rPr lang="en-GB" sz="2400" dirty="0" smtClean="0"/>
              <a:t> </a:t>
            </a:r>
            <a:r>
              <a:rPr lang="en-GB" sz="2400" b="1" dirty="0" err="1" smtClean="0"/>
              <a:t>consecuencias</a:t>
            </a:r>
            <a:r>
              <a:rPr lang="en-GB" sz="2400" b="1" dirty="0" smtClean="0"/>
              <a:t> en el </a:t>
            </a:r>
            <a:r>
              <a:rPr lang="en-GB" sz="2400" b="1" dirty="0" err="1" smtClean="0"/>
              <a:t>bienestar</a:t>
            </a:r>
            <a:r>
              <a:rPr lang="en-GB" sz="2400" b="1" dirty="0" smtClean="0"/>
              <a:t> de </a:t>
            </a:r>
            <a:r>
              <a:rPr lang="en-GB" sz="2400" b="1" dirty="0" err="1" smtClean="0"/>
              <a:t>las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familias</a:t>
            </a:r>
            <a:r>
              <a:rPr lang="en-GB" sz="2400" b="1" dirty="0" smtClean="0"/>
              <a:t> y la </a:t>
            </a:r>
            <a:r>
              <a:rPr lang="en-GB" sz="2400" b="1" dirty="0" err="1" smtClean="0"/>
              <a:t>salud</a:t>
            </a:r>
            <a:r>
              <a:rPr lang="en-GB" sz="2400" b="1" dirty="0" smtClean="0"/>
              <a:t>/</a:t>
            </a:r>
            <a:r>
              <a:rPr lang="en-GB" sz="2400" b="1" dirty="0" err="1" smtClean="0"/>
              <a:t>desarrollo</a:t>
            </a:r>
            <a:r>
              <a:rPr lang="en-GB" sz="2400" b="1" dirty="0" smtClean="0"/>
              <a:t> de los </a:t>
            </a:r>
            <a:r>
              <a:rPr lang="en-GB" sz="2400" b="1" dirty="0" err="1" smtClean="0"/>
              <a:t>niños</a:t>
            </a:r>
            <a:r>
              <a:rPr lang="en-GB" sz="2400" b="1" dirty="0" smtClean="0"/>
              <a:t>/as</a:t>
            </a:r>
          </a:p>
          <a:p>
            <a:pPr eaLnBrk="1" hangingPunct="1">
              <a:buNone/>
              <a:defRPr/>
            </a:pPr>
            <a:endParaRPr lang="en-GB" sz="2400" dirty="0" smtClean="0"/>
          </a:p>
          <a:p>
            <a:pPr eaLnBrk="1" hangingPunct="1">
              <a:buNone/>
              <a:defRPr/>
            </a:pPr>
            <a:endParaRPr lang="en-GB" sz="2400" dirty="0" smtClean="0"/>
          </a:p>
          <a:p>
            <a:pPr eaLnBrk="1" hangingPunct="1">
              <a:buNone/>
              <a:defRPr/>
            </a:pPr>
            <a:endParaRPr lang="en-GB" sz="2400" dirty="0" smtClean="0"/>
          </a:p>
          <a:p>
            <a:pPr eaLnBrk="1" hangingPunct="1">
              <a:buNone/>
              <a:defRPr/>
            </a:pPr>
            <a:endParaRPr lang="cy-GB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y-GB" sz="2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ned 1\Documents\POBREZA-DESIGUALDADES\uk-2014-googlepl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552728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7625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chemeClr val="hlink"/>
                </a:solidFill>
              </a:rPr>
              <a:t>Referencias</a:t>
            </a:r>
            <a:endParaRPr lang="en-US" sz="2400" b="1" dirty="0" smtClean="0">
              <a:solidFill>
                <a:schemeClr val="hlink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cy-GB" sz="1400" b="1" i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1. </a:t>
            </a:r>
            <a:r>
              <a:rPr lang="cy-GB" sz="1400" b="1" dirty="0" smtClean="0">
                <a:effectLst/>
              </a:rPr>
              <a:t>M.Blair,S.Stewart-Brown,T.Waterston, R.Crowter</a:t>
            </a:r>
            <a:r>
              <a:rPr lang="cy-GB" sz="1400" b="1" i="1" dirty="0" smtClean="0">
                <a:effectLst/>
              </a:rPr>
              <a:t>, Child Public Health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    2nd edition, Oxford University Press, 2010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2. </a:t>
            </a:r>
            <a:r>
              <a:rPr lang="cy-GB" sz="1400" b="1" dirty="0" smtClean="0">
                <a:effectLst/>
              </a:rPr>
              <a:t>M.Rigby, L.Kohler</a:t>
            </a:r>
            <a:r>
              <a:rPr lang="cy-GB" sz="1400" b="1" i="1" dirty="0" smtClean="0">
                <a:effectLst/>
              </a:rPr>
              <a:t>, EU Community Health Monitoring Programme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    Child Health Indicators of Life and Development (CHILD) Project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    Report to the European Commission, September 2002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3. </a:t>
            </a:r>
            <a:r>
              <a:rPr lang="cy-GB" sz="1400" b="1" dirty="0" smtClean="0">
                <a:effectLst/>
              </a:rPr>
              <a:t>N.Spencer</a:t>
            </a:r>
            <a:r>
              <a:rPr lang="cy-GB" sz="1400" b="1" i="1" dirty="0" smtClean="0">
                <a:effectLst/>
              </a:rPr>
              <a:t>, Social, Economic, and Political Determinants of Child Health,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    Pediatrics 2003;112;704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4. </a:t>
            </a:r>
            <a:r>
              <a:rPr lang="cy-GB" sz="1400" b="1" dirty="0" smtClean="0">
                <a:effectLst/>
              </a:rPr>
              <a:t>ESSOP position statement, March 2007</a:t>
            </a:r>
            <a:r>
              <a:rPr lang="cy-GB" sz="1400" b="1" i="1" dirty="0" smtClean="0">
                <a:effectLst/>
              </a:rPr>
              <a:t> Social inequalities in child health – towards equity and social justice in child health outcomes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5. </a:t>
            </a:r>
            <a:r>
              <a:rPr lang="cy-GB" sz="1400" b="1" dirty="0" smtClean="0">
                <a:effectLst/>
              </a:rPr>
              <a:t>World Health Organization Geneva 2007,</a:t>
            </a:r>
            <a:r>
              <a:rPr lang="cy-GB" sz="1400" b="1" i="1" dirty="0" smtClean="0">
                <a:effectLst/>
              </a:rPr>
              <a:t> Commission on Social Determinants of Health, Achieving heallth equity: from root to causes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6. </a:t>
            </a:r>
            <a:r>
              <a:rPr lang="es-ES" sz="1400" b="1" i="1" dirty="0" err="1" smtClean="0">
                <a:effectLst/>
              </a:rPr>
              <a:t>Independent</a:t>
            </a:r>
            <a:r>
              <a:rPr lang="es-ES" sz="1400" b="1" i="1" dirty="0" smtClean="0">
                <a:effectLst/>
              </a:rPr>
              <a:t> </a:t>
            </a:r>
            <a:r>
              <a:rPr lang="es-ES" sz="1400" b="1" i="1" dirty="0" err="1" smtClean="0">
                <a:effectLst/>
              </a:rPr>
              <a:t>inquiry</a:t>
            </a:r>
            <a:r>
              <a:rPr lang="es-ES" sz="1400" b="1" i="1" dirty="0" smtClean="0">
                <a:effectLst/>
              </a:rPr>
              <a:t> </a:t>
            </a:r>
            <a:r>
              <a:rPr lang="es-ES" sz="1400" b="1" i="1" dirty="0" err="1" smtClean="0">
                <a:effectLst/>
              </a:rPr>
              <a:t>into</a:t>
            </a:r>
            <a:r>
              <a:rPr lang="es-ES" sz="1400" b="1" i="1" dirty="0" smtClean="0">
                <a:effectLst/>
              </a:rPr>
              <a:t> </a:t>
            </a:r>
            <a:r>
              <a:rPr lang="es-ES" sz="1400" b="1" i="1" dirty="0" err="1" smtClean="0">
                <a:effectLst/>
              </a:rPr>
              <a:t>inequalities</a:t>
            </a:r>
            <a:r>
              <a:rPr lang="es-ES" sz="1400" b="1" i="1" dirty="0" smtClean="0">
                <a:effectLst/>
              </a:rPr>
              <a:t> in </a:t>
            </a:r>
            <a:r>
              <a:rPr lang="es-ES" sz="1400" b="1" i="1" dirty="0" err="1" smtClean="0">
                <a:effectLst/>
              </a:rPr>
              <a:t>health</a:t>
            </a:r>
            <a:r>
              <a:rPr lang="es-ES" sz="1400" b="1" i="1" dirty="0" smtClean="0">
                <a:effectLst/>
              </a:rPr>
              <a:t> (</a:t>
            </a:r>
            <a:r>
              <a:rPr lang="es-ES" sz="1400" b="1" i="1" dirty="0" err="1" smtClean="0">
                <a:effectLst/>
              </a:rPr>
              <a:t>the</a:t>
            </a:r>
            <a:r>
              <a:rPr lang="es-ES" sz="1400" b="1" i="1" dirty="0" smtClean="0">
                <a:effectLst/>
              </a:rPr>
              <a:t> </a:t>
            </a:r>
            <a:r>
              <a:rPr lang="es-ES" sz="1400" b="1" i="1" dirty="0" err="1" smtClean="0">
                <a:effectLst/>
              </a:rPr>
              <a:t>Acheson</a:t>
            </a:r>
            <a:r>
              <a:rPr lang="es-ES" sz="1400" b="1" i="1" dirty="0" smtClean="0">
                <a:effectLst/>
              </a:rPr>
              <a:t> </a:t>
            </a:r>
            <a:r>
              <a:rPr lang="es-ES" sz="1400" b="1" i="1" dirty="0" err="1" smtClean="0">
                <a:effectLst/>
              </a:rPr>
              <a:t>Report</a:t>
            </a:r>
            <a:r>
              <a:rPr lang="es-ES" sz="1400" b="1" i="1" dirty="0" smtClean="0">
                <a:effectLst/>
              </a:rPr>
              <a:t>) 1998, </a:t>
            </a:r>
            <a:r>
              <a:rPr lang="es-ES" sz="1400" b="1" dirty="0" err="1" smtClean="0">
                <a:effectLst/>
              </a:rPr>
              <a:t>The</a:t>
            </a:r>
            <a:r>
              <a:rPr lang="es-ES" sz="1400" b="1" dirty="0" smtClean="0">
                <a:effectLst/>
              </a:rPr>
              <a:t> </a:t>
            </a:r>
            <a:r>
              <a:rPr lang="es-ES" sz="1400" b="1" dirty="0" err="1" smtClean="0">
                <a:effectLst/>
              </a:rPr>
              <a:t>Stationnery</a:t>
            </a:r>
            <a:r>
              <a:rPr lang="es-ES" sz="1400" b="1" dirty="0" smtClean="0">
                <a:effectLst/>
              </a:rPr>
              <a:t> Office</a:t>
            </a:r>
            <a:endParaRPr lang="es-ES" b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7. </a:t>
            </a:r>
            <a:r>
              <a:rPr lang="es-ES" sz="1400" b="1" dirty="0" smtClean="0">
                <a:effectLst/>
              </a:rPr>
              <a:t>B. </a:t>
            </a:r>
            <a:r>
              <a:rPr lang="es-ES" sz="1400" b="1" dirty="0" err="1" smtClean="0">
                <a:effectLst/>
              </a:rPr>
              <a:t>Starfield</a:t>
            </a:r>
            <a:r>
              <a:rPr lang="cy-GB" sz="1400" b="1" i="1" dirty="0" smtClean="0">
                <a:effectLst/>
              </a:rPr>
              <a:t>, </a:t>
            </a:r>
            <a:r>
              <a:rPr lang="es-ES" sz="1400" b="1" i="1" dirty="0" err="1" smtClean="0">
                <a:effectLst/>
              </a:rPr>
              <a:t>Pathways</a:t>
            </a:r>
            <a:r>
              <a:rPr lang="es-ES" sz="1400" b="1" i="1" dirty="0" smtClean="0">
                <a:effectLst/>
              </a:rPr>
              <a:t> of </a:t>
            </a:r>
            <a:r>
              <a:rPr lang="es-ES" sz="1400" b="1" i="1" dirty="0" err="1" smtClean="0">
                <a:effectLst/>
              </a:rPr>
              <a:t>influence</a:t>
            </a:r>
            <a:r>
              <a:rPr lang="es-ES" sz="1400" b="1" i="1" dirty="0" smtClean="0">
                <a:effectLst/>
              </a:rPr>
              <a:t> </a:t>
            </a:r>
            <a:r>
              <a:rPr lang="es-ES" sz="1400" b="1" i="1" dirty="0" err="1" smtClean="0">
                <a:effectLst/>
              </a:rPr>
              <a:t>on</a:t>
            </a:r>
            <a:r>
              <a:rPr lang="es-ES" sz="1400" b="1" i="1" dirty="0" smtClean="0">
                <a:effectLst/>
              </a:rPr>
              <a:t> </a:t>
            </a:r>
            <a:r>
              <a:rPr lang="es-ES" sz="1400" b="1" i="1" dirty="0" err="1" smtClean="0">
                <a:effectLst/>
              </a:rPr>
              <a:t>equity</a:t>
            </a:r>
            <a:r>
              <a:rPr lang="es-ES" sz="1400" b="1" i="1" dirty="0" smtClean="0">
                <a:effectLst/>
              </a:rPr>
              <a:t> in </a:t>
            </a:r>
            <a:r>
              <a:rPr lang="es-ES" sz="1400" b="1" i="1" dirty="0" err="1" smtClean="0">
                <a:effectLst/>
              </a:rPr>
              <a:t>health</a:t>
            </a:r>
            <a:endParaRPr lang="es-ES" sz="1400" b="1" i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z="1400" b="1" i="1" dirty="0" smtClean="0">
                <a:effectLst/>
              </a:rPr>
              <a:t>    Social </a:t>
            </a:r>
            <a:r>
              <a:rPr lang="es-ES" sz="1400" b="1" i="1" dirty="0" err="1" smtClean="0">
                <a:effectLst/>
              </a:rPr>
              <a:t>Science</a:t>
            </a:r>
            <a:r>
              <a:rPr lang="es-ES" sz="1400" b="1" i="1" dirty="0" smtClean="0">
                <a:effectLst/>
              </a:rPr>
              <a:t> &amp; Medicine, 2007, </a:t>
            </a:r>
            <a:r>
              <a:rPr lang="es-ES" sz="1400" b="1" i="1" dirty="0" err="1" smtClean="0">
                <a:effectLst/>
              </a:rPr>
              <a:t>Volume</a:t>
            </a:r>
            <a:r>
              <a:rPr lang="es-ES" sz="1400" b="1" i="1" dirty="0" smtClean="0">
                <a:effectLst/>
              </a:rPr>
              <a:t> 64, </a:t>
            </a:r>
            <a:r>
              <a:rPr lang="es-ES" sz="1400" b="1" i="1" dirty="0" err="1" smtClean="0">
                <a:effectLst/>
              </a:rPr>
              <a:t>Issue</a:t>
            </a:r>
            <a:r>
              <a:rPr lang="es-ES" sz="1400" b="1" i="1" dirty="0" smtClean="0">
                <a:effectLst/>
              </a:rPr>
              <a:t> 7, </a:t>
            </a:r>
            <a:r>
              <a:rPr lang="es-ES" sz="1400" b="1" i="1" dirty="0" err="1" smtClean="0">
                <a:effectLst/>
              </a:rPr>
              <a:t>Pages</a:t>
            </a:r>
            <a:r>
              <a:rPr lang="es-ES" sz="1400" b="1" i="1" dirty="0" smtClean="0">
                <a:effectLst/>
              </a:rPr>
              <a:t> 1355-1362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z="1400" b="1" i="1" dirty="0" smtClean="0">
                <a:effectLst/>
              </a:rPr>
              <a:t>8. </a:t>
            </a:r>
            <a:r>
              <a:rPr lang="cy-GB" sz="1400" b="1" dirty="0" smtClean="0">
                <a:effectLst/>
              </a:rPr>
              <a:t>R.Reading, S.Bissell, J.Goldhagen, J.Harwin, J.Masson, S.Moynihan, N.Parton,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dirty="0" smtClean="0">
                <a:effectLst/>
              </a:rPr>
              <a:t>     M.Santos Pais, J.Thoburn,E.Webb, </a:t>
            </a:r>
            <a:r>
              <a:rPr lang="cy-GB" sz="1400" b="1" i="1" dirty="0" smtClean="0">
                <a:effectLst/>
              </a:rPr>
              <a:t>Promotion of children’s rights and prevention of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     child maltreatment, Lancet </a:t>
            </a:r>
            <a:r>
              <a:rPr lang="cy-GB" sz="1400" b="1" dirty="0" smtClean="0">
                <a:effectLst/>
              </a:rPr>
              <a:t>2009; 373: 332–43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9. </a:t>
            </a:r>
            <a:r>
              <a:rPr lang="cy-GB" sz="1400" b="1" dirty="0" smtClean="0">
                <a:effectLst/>
              </a:rPr>
              <a:t>T.Waterston, </a:t>
            </a:r>
            <a:r>
              <a:rPr lang="cy-GB" sz="1400" b="1" i="1" dirty="0" smtClean="0">
                <a:effectLst/>
              </a:rPr>
              <a:t>Advocacy &amp; the paediatrician, </a:t>
            </a:r>
            <a:r>
              <a:rPr lang="cy-GB" sz="1400" b="1" dirty="0" smtClean="0">
                <a:effectLst/>
              </a:rPr>
              <a:t>Paediatrics&amp;Child health Journal, 2012 vol.22, Issue 5, Pages 181-185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400" b="1" i="1" dirty="0" smtClean="0">
                <a:effectLst/>
              </a:rPr>
              <a:t>10</a:t>
            </a:r>
            <a:r>
              <a:rPr lang="cy-GB" sz="1400" b="1" dirty="0" smtClean="0">
                <a:effectLst/>
              </a:rPr>
              <a:t>. </a:t>
            </a:r>
            <a:r>
              <a:rPr lang="es-ES" sz="1400" b="1" dirty="0" smtClean="0">
                <a:solidFill>
                  <a:schemeClr val="tx2"/>
                </a:solidFill>
                <a:effectLst/>
              </a:rPr>
              <a:t>Jack P. </a:t>
            </a:r>
            <a:r>
              <a:rPr lang="es-ES" sz="1400" b="1" dirty="0" err="1" smtClean="0">
                <a:solidFill>
                  <a:schemeClr val="tx2"/>
                </a:solidFill>
                <a:effectLst/>
              </a:rPr>
              <a:t>Shonkoff</a:t>
            </a:r>
            <a:r>
              <a:rPr lang="es-ES" sz="1400" b="1" dirty="0" smtClean="0">
                <a:solidFill>
                  <a:schemeClr val="tx2"/>
                </a:solidFill>
                <a:effectLst/>
              </a:rPr>
              <a:t> et al,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An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Integrated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Scientific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 Framework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for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Child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Survival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 and 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Early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Childhood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 </a:t>
            </a:r>
            <a:r>
              <a:rPr lang="es-ES" sz="1400" b="1" i="1" dirty="0" err="1" smtClean="0">
                <a:solidFill>
                  <a:schemeClr val="tx2"/>
                </a:solidFill>
                <a:effectLst/>
              </a:rPr>
              <a:t>Development</a:t>
            </a:r>
            <a:r>
              <a:rPr lang="es-ES" sz="1400" b="1" i="1" dirty="0" smtClean="0">
                <a:solidFill>
                  <a:schemeClr val="tx2"/>
                </a:solidFill>
                <a:effectLst/>
              </a:rPr>
              <a:t>,  </a:t>
            </a:r>
            <a:r>
              <a:rPr lang="es-ES" sz="1400" b="1" dirty="0" smtClean="0">
                <a:solidFill>
                  <a:schemeClr val="tx2"/>
                </a:solidFill>
                <a:effectLst/>
              </a:rPr>
              <a:t>PEDIATRICS,  2012; 129; e460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_tradnl" sz="1400" b="1" i="1" dirty="0" smtClean="0">
                <a:solidFill>
                  <a:schemeClr val="tx2"/>
                </a:solidFill>
                <a:effectLst/>
              </a:rPr>
              <a:t>11</a:t>
            </a:r>
            <a:r>
              <a:rPr lang="es-ES_tradnl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400" b="1" dirty="0" smtClean="0"/>
              <a:t>The Lancet–University of Oslo Commission on Global</a:t>
            </a:r>
          </a:p>
          <a:p>
            <a:pPr>
              <a:buNone/>
            </a:pPr>
            <a:r>
              <a:rPr lang="es-ES" sz="1400" b="1" dirty="0" smtClean="0"/>
              <a:t>      </a:t>
            </a:r>
            <a:r>
              <a:rPr lang="es-ES" sz="1400" b="1" dirty="0" err="1" smtClean="0"/>
              <a:t>Governance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for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Health</a:t>
            </a:r>
            <a:r>
              <a:rPr lang="es-ES" sz="1400" b="1" dirty="0" smtClean="0"/>
              <a:t>, 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political origins of health inequity: prospects for change.</a:t>
            </a:r>
          </a:p>
          <a:p>
            <a:pPr>
              <a:buNone/>
            </a:pPr>
            <a:r>
              <a:rPr lang="es-ES" sz="1400" b="1" dirty="0" smtClean="0"/>
              <a:t>     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Lancet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Commission</a:t>
            </a:r>
            <a:r>
              <a:rPr lang="es-ES" sz="1400" b="1" dirty="0" smtClean="0"/>
              <a:t>, </a:t>
            </a:r>
            <a:r>
              <a:rPr lang="es-ES" sz="1400" b="1" dirty="0" err="1" smtClean="0"/>
              <a:t>February</a:t>
            </a:r>
            <a:r>
              <a:rPr lang="es-ES" sz="1400" b="1" dirty="0" smtClean="0"/>
              <a:t> 11, 2014, </a:t>
            </a:r>
          </a:p>
          <a:p>
            <a:pPr>
              <a:buNone/>
            </a:pPr>
            <a:r>
              <a:rPr lang="es-ES" sz="1400" b="1" dirty="0" smtClean="0"/>
              <a:t>      </a:t>
            </a:r>
            <a:r>
              <a:rPr lang="es-ES" sz="1400" dirty="0" smtClean="0"/>
              <a:t>http://dx.doi.org/10.1016/S0140-6736(13)62407-1</a:t>
            </a:r>
            <a:endParaRPr lang="en-GB" sz="14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az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32656"/>
            <a:ext cx="5112568" cy="633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Title 1"/>
          <p:cNvSpPr>
            <a:spLocks noGrp="1"/>
          </p:cNvSpPr>
          <p:nvPr>
            <p:ph type="title" idx="4294967295"/>
          </p:nvPr>
        </p:nvSpPr>
        <p:spPr>
          <a:xfrm>
            <a:off x="457200" y="-891479"/>
            <a:ext cx="8229600" cy="648592"/>
          </a:xfrm>
        </p:spPr>
        <p:txBody>
          <a:bodyPr anchorCtr="0"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0" y="-315416"/>
            <a:ext cx="9144000" cy="717341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y-GB" sz="2400" i="1" dirty="0" smtClean="0">
                <a:effectLst/>
              </a:rPr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2400" i="1" dirty="0" smtClean="0">
                <a:effectLst/>
              </a:rPr>
              <a:t>   		</a:t>
            </a:r>
            <a:r>
              <a:rPr lang="cy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niños/as solo tienen </a:t>
            </a:r>
            <a:r>
              <a:rPr lang="cy-GB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cy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oportunidad para su crecimiento y desarrollo adecuado: El compromiso para protegerles de la pobreza debe ser mantenido en tiempos buenos y malos.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 una sociedad no cumple este compromiso en tiempos adversos para la economía, es una sociedad que estan abandonando a su sufrimiento a sus ciudadanos mas vulnerables y, en el futuro,  tendrá que enfrentarse a problemas sociales y económicos de muy difícil solución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y-GB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2000" b="1" dirty="0" smtClean="0">
                <a:solidFill>
                  <a:schemeClr val="tx2"/>
                </a:solidFill>
                <a:effectLst/>
              </a:rPr>
              <a:t>   </a:t>
            </a:r>
            <a:r>
              <a:rPr lang="cy-GB" sz="1600" b="1" dirty="0" smtClean="0">
                <a:solidFill>
                  <a:schemeClr val="tx2"/>
                </a:solidFill>
                <a:effectLst/>
              </a:rPr>
              <a:t>Bienestar infantil en los países ricos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600" b="1" dirty="0" smtClean="0">
                <a:solidFill>
                  <a:schemeClr val="tx2"/>
                </a:solidFill>
                <a:effectLst/>
              </a:rPr>
              <a:t>    UNICEF Innocenti Report Card de Innocenti 10 /11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600" b="1" dirty="0" smtClean="0">
                <a:solidFill>
                  <a:schemeClr val="tx2"/>
                </a:solidFill>
                <a:effectLst/>
              </a:rPr>
              <a:t>    2012 / 2O13</a:t>
            </a:r>
          </a:p>
          <a:p>
            <a:pPr eaLnBrk="1" hangingPunct="1">
              <a:buNone/>
              <a:defRPr/>
            </a:pPr>
            <a:r>
              <a:rPr lang="cy-GB" sz="2000" b="1" dirty="0" smtClean="0">
                <a:solidFill>
                  <a:schemeClr val="tx2"/>
                </a:solidFill>
                <a:effectLst/>
              </a:rPr>
              <a:t>    </a:t>
            </a:r>
            <a:r>
              <a:rPr lang="cy-GB" sz="1400" b="1" dirty="0" smtClean="0">
                <a:solidFill>
                  <a:schemeClr val="tx2"/>
                </a:solidFill>
                <a:effectLst/>
              </a:rPr>
              <a:t>ttp://www.unicef.ca/sites/default/files/imce_uploads/DISCOVER/OUR%20WORK/ADVOCACY/DOMESTIC/POLICY%20ADVOCACY/DOCS/unicefreportcard10-eng.pdf</a:t>
            </a:r>
          </a:p>
          <a:p>
            <a:pPr eaLnBrk="1" hangingPunct="1">
              <a:buNone/>
              <a:defRPr/>
            </a:pPr>
            <a:r>
              <a:rPr lang="cy-GB" sz="1400" b="1" dirty="0" smtClean="0">
                <a:solidFill>
                  <a:schemeClr val="tx2"/>
                </a:solidFill>
                <a:effectLst/>
              </a:rPr>
              <a:t>      http://www.unicef.es/sites/www.unicef.es/files/Bienestarinfantil_UNICEF.pdf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sz="1600" b="1" dirty="0" smtClean="0">
                <a:solidFill>
                  <a:schemeClr val="tx2"/>
                </a:solidFill>
                <a:effectLst/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y-GB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270867"/>
          </a:xfrm>
        </p:spPr>
        <p:txBody>
          <a:bodyPr anchorCtr="0"/>
          <a:lstStyle/>
          <a:p>
            <a:pPr eaLnBrk="1" hangingPunct="1">
              <a:defRPr/>
            </a:pPr>
            <a:r>
              <a:rPr lang="es-ES" sz="2000" b="1" dirty="0" smtClean="0"/>
              <a:t>HECHOS Y CIFRAS CLAVE </a:t>
            </a:r>
            <a:r>
              <a:rPr lang="es-ES" sz="2000" b="1" i="1" dirty="0" smtClean="0"/>
              <a:t>LA INFANCIA EN ESPAÑA 2012-2013</a:t>
            </a:r>
            <a:br>
              <a:rPr lang="es-ES" sz="2000" b="1" i="1" dirty="0" smtClean="0"/>
            </a:br>
            <a:endParaRPr lang="en-US" sz="2000" i="1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57200" y="548680"/>
            <a:ext cx="8229600" cy="6309320"/>
          </a:xfrm>
        </p:spPr>
        <p:txBody>
          <a:bodyPr/>
          <a:lstStyle/>
          <a:p>
            <a:r>
              <a:rPr lang="es-ES" sz="1600" b="1" u="sng" dirty="0" smtClean="0"/>
              <a:t>2,2 millones de niños </a:t>
            </a:r>
            <a:r>
              <a:rPr lang="es-ES" sz="1600" b="1" dirty="0" smtClean="0"/>
              <a:t>viven en hogares por debajo del umbral de la pobreza. </a:t>
            </a:r>
          </a:p>
          <a:p>
            <a:r>
              <a:rPr lang="es-ES" sz="1600" dirty="0" smtClean="0"/>
              <a:t>La </a:t>
            </a:r>
            <a:r>
              <a:rPr lang="es-ES" sz="1600" b="1" u="sng" dirty="0" smtClean="0"/>
              <a:t>Infancia</a:t>
            </a:r>
            <a:r>
              <a:rPr lang="es-ES" sz="1600" dirty="0" smtClean="0"/>
              <a:t>: </a:t>
            </a:r>
            <a:r>
              <a:rPr lang="es-ES" sz="1600" b="1" dirty="0" smtClean="0"/>
              <a:t>Grupo de edad más pobre en comparación con el resto de grupos (adultos en edad de trabajar y mayores de 65 años). </a:t>
            </a:r>
          </a:p>
          <a:p>
            <a:r>
              <a:rPr lang="es-ES" sz="1600" dirty="0" smtClean="0"/>
              <a:t>La </a:t>
            </a:r>
            <a:r>
              <a:rPr lang="es-ES" sz="1600" b="1" u="sng" dirty="0" smtClean="0"/>
              <a:t>pobreza infantil</a:t>
            </a:r>
            <a:r>
              <a:rPr lang="es-ES" sz="1600" b="1" dirty="0" smtClean="0"/>
              <a:t>, estabilizada durante años, 24% población menores 18 años, aumentó de 2009 a 2010 del </a:t>
            </a:r>
            <a:r>
              <a:rPr lang="es-ES" sz="1600" b="1" u="sng" dirty="0" smtClean="0"/>
              <a:t>23,7% al 26,2%. </a:t>
            </a:r>
          </a:p>
          <a:p>
            <a:r>
              <a:rPr lang="es-ES" sz="1600" dirty="0" smtClean="0"/>
              <a:t>El porcentaje de niños en hogares con un </a:t>
            </a:r>
            <a:r>
              <a:rPr lang="es-ES" sz="1600" b="1" dirty="0" smtClean="0"/>
              <a:t>nivel de </a:t>
            </a:r>
            <a:r>
              <a:rPr lang="es-ES" sz="1600" b="1" u="sng" dirty="0" smtClean="0"/>
              <a:t>“pobreza alta” </a:t>
            </a:r>
            <a:r>
              <a:rPr lang="es-ES" sz="1600" b="1" dirty="0" smtClean="0"/>
              <a:t>fue del 13,7% en 2010. Es la tasa más alta de todos los países de la Europa de los 27, sólo por debajo de Rumanía y Bulgaria. </a:t>
            </a:r>
          </a:p>
          <a:p>
            <a:r>
              <a:rPr lang="es-ES" sz="1600" dirty="0" smtClean="0"/>
              <a:t>En 2009, España era el </a:t>
            </a:r>
            <a:r>
              <a:rPr lang="es-ES" sz="1600" b="1" dirty="0" smtClean="0"/>
              <a:t>5º país, de 35 analizados, que </a:t>
            </a:r>
            <a:r>
              <a:rPr lang="es-ES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menor</a:t>
            </a:r>
            <a:r>
              <a:rPr lang="es-ES" sz="1600" b="1" dirty="0" smtClean="0"/>
              <a:t> </a:t>
            </a:r>
            <a:r>
              <a:rPr lang="es-ES" sz="1600" b="1" u="sng" dirty="0" smtClean="0"/>
              <a:t>capacidad</a:t>
            </a:r>
            <a:r>
              <a:rPr lang="es-ES" sz="1600" b="1" dirty="0" smtClean="0"/>
              <a:t> </a:t>
            </a:r>
            <a:r>
              <a:rPr lang="es-ES" sz="1600" b="1" dirty="0" smtClean="0">
                <a:effectLst/>
              </a:rPr>
              <a:t>tenía para </a:t>
            </a:r>
            <a:r>
              <a:rPr lang="es-ES" sz="1600" b="1" u="sng" dirty="0" smtClean="0"/>
              <a:t>reducir</a:t>
            </a:r>
            <a:r>
              <a:rPr lang="es-ES" sz="1600" b="1" dirty="0" smtClean="0"/>
              <a:t> la pobreza infantil. </a:t>
            </a:r>
          </a:p>
          <a:p>
            <a:r>
              <a:rPr lang="es-ES" sz="1600" dirty="0" smtClean="0"/>
              <a:t>El porcentaje de niños y niñas que están en </a:t>
            </a:r>
            <a:r>
              <a:rPr lang="es-ES" sz="1600" b="1" u="sng" dirty="0" smtClean="0"/>
              <a:t>“riesgo de pobreza </a:t>
            </a:r>
            <a:r>
              <a:rPr lang="es-ES" sz="1600" b="1" dirty="0" smtClean="0"/>
              <a:t>o exclusión social”, también ha aumentado en un solo año, de 2009 a 2010, de un </a:t>
            </a:r>
            <a:r>
              <a:rPr lang="es-ES" sz="1600" b="1" u="sng" dirty="0" smtClean="0"/>
              <a:t>26,2% a un 29,8%. </a:t>
            </a:r>
          </a:p>
          <a:p>
            <a:r>
              <a:rPr lang="es-ES" sz="1600" dirty="0" smtClean="0"/>
              <a:t>El número de </a:t>
            </a:r>
            <a:r>
              <a:rPr lang="es-ES" sz="1600" b="1" u="sng" dirty="0" smtClean="0"/>
              <a:t>hogares con niños </a:t>
            </a:r>
            <a:r>
              <a:rPr lang="es-ES" sz="1600" b="1" dirty="0" smtClean="0"/>
              <a:t>que tienen a todos sus miembros </a:t>
            </a:r>
            <a:r>
              <a:rPr lang="es-ES" sz="1600" b="1" u="sng" dirty="0" smtClean="0"/>
              <a:t>adultos sin trabajo </a:t>
            </a:r>
            <a:r>
              <a:rPr lang="es-ES" sz="1600" b="1" dirty="0" smtClean="0"/>
              <a:t>ha pasado de 324.000 en 2007 a 714.000 en 2010, lo que supone un </a:t>
            </a:r>
            <a:r>
              <a:rPr lang="es-ES" sz="1600" b="1" u="sng" dirty="0" smtClean="0"/>
              <a:t>crecimiento del 120% </a:t>
            </a:r>
            <a:r>
              <a:rPr lang="es-ES" sz="1600" b="1" dirty="0" smtClean="0"/>
              <a:t>en hogares con niños. </a:t>
            </a:r>
          </a:p>
          <a:p>
            <a:r>
              <a:rPr lang="es-ES" sz="1600" dirty="0" smtClean="0"/>
              <a:t>Un niño en España nace actualmente con una </a:t>
            </a:r>
            <a:r>
              <a:rPr lang="es-ES" sz="1600" b="1" dirty="0" smtClean="0"/>
              <a:t>“deuda pública” de unos 15.570 euros. </a:t>
            </a:r>
          </a:p>
          <a:p>
            <a:pPr>
              <a:buNone/>
            </a:pPr>
            <a:r>
              <a:rPr lang="es-ES" sz="1600" b="1" dirty="0" smtClean="0"/>
              <a:t>     INE Salarios, ingresos, cohesión social (Enero 2014)</a:t>
            </a:r>
          </a:p>
          <a:p>
            <a:pPr eaLnBrk="1" hangingPunct="1">
              <a:buNone/>
              <a:defRPr/>
            </a:pPr>
            <a:r>
              <a:rPr lang="cy-GB" sz="1400" dirty="0" smtClean="0"/>
              <a:t>http://www.ine.es/ss/Satellite?L=es_ES&amp;c=INEPublicacion_C&amp;cid=1259924822888&amp;p=1254735110672&amp;pagename=ProductosYServicios%2FPYSLayout&amp;param1=PYSDetalleGratuitas&amp;param2=1259925408261&amp;param4=Mostrar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y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5175"/>
          </a:xfrm>
        </p:spPr>
        <p:txBody>
          <a:bodyPr anchorCtr="0"/>
          <a:lstStyle/>
          <a:p>
            <a:pPr eaLnBrk="1" hangingPunct="1">
              <a:defRPr/>
            </a:pPr>
            <a:endParaRPr lang="en-US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1"/>
          </a:xfrm>
        </p:spPr>
        <p:txBody>
          <a:bodyPr/>
          <a:lstStyle/>
          <a:p>
            <a:endParaRPr lang="es-ES" sz="2400" dirty="0" smtClean="0"/>
          </a:p>
          <a:p>
            <a:pPr algn="ctr">
              <a:buNone/>
            </a:pPr>
            <a:r>
              <a:rPr lang="es-ES" sz="2800" b="1" i="1" dirty="0" smtClean="0">
                <a:solidFill>
                  <a:schemeClr val="tx2"/>
                </a:solidFill>
              </a:rPr>
              <a:t>Personas “En Riesgo de Pobreza y/o Exclusión”     </a:t>
            </a:r>
          </a:p>
          <a:p>
            <a:pPr>
              <a:buNone/>
            </a:pPr>
            <a:r>
              <a:rPr lang="es-ES" sz="2400" dirty="0" smtClean="0"/>
              <a:t>    </a:t>
            </a:r>
            <a:r>
              <a:rPr lang="es-ES" sz="2000" dirty="0" smtClean="0"/>
              <a:t>(</a:t>
            </a:r>
            <a:r>
              <a:rPr lang="es-ES" sz="2000" i="1" dirty="0" smtClean="0"/>
              <a:t>ERPE)</a:t>
            </a:r>
            <a:r>
              <a:rPr lang="es-ES" sz="2000" dirty="0" smtClean="0"/>
              <a:t>  </a:t>
            </a:r>
            <a:r>
              <a:rPr lang="es-ES_tradnl" sz="2000" i="1" dirty="0" smtClean="0"/>
              <a:t>Europa 2020</a:t>
            </a:r>
          </a:p>
          <a:p>
            <a:r>
              <a:rPr lang="es-ES" sz="2400" dirty="0" smtClean="0"/>
              <a:t>Personas que viven con </a:t>
            </a:r>
            <a:r>
              <a:rPr lang="es-ES" sz="2400" b="1" dirty="0" smtClean="0"/>
              <a:t>bajos ingresos </a:t>
            </a:r>
            <a:r>
              <a:rPr lang="es-ES" sz="2400" dirty="0" smtClean="0"/>
              <a:t>(60% de la mediana del ingreso equivalente o por unidad de consumo)</a:t>
            </a:r>
          </a:p>
          <a:p>
            <a:endParaRPr lang="es-ES" sz="2400" dirty="0" smtClean="0"/>
          </a:p>
          <a:p>
            <a:r>
              <a:rPr lang="es-ES" sz="2400" dirty="0" smtClean="0"/>
              <a:t>Personas que sufren </a:t>
            </a:r>
            <a:r>
              <a:rPr lang="es-ES" sz="2400" b="1" dirty="0" smtClean="0"/>
              <a:t>privación material severa</a:t>
            </a:r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r>
              <a:rPr lang="es-ES" sz="2400" dirty="0" smtClean="0"/>
              <a:t>Personas que viven en </a:t>
            </a:r>
            <a:r>
              <a:rPr lang="es-ES" sz="2400" b="1" dirty="0" smtClean="0"/>
              <a:t>hogares con una intensidad de empleo muy baja </a:t>
            </a:r>
            <a:r>
              <a:rPr lang="es-ES" sz="2400" dirty="0" smtClean="0"/>
              <a:t>(por debajo del 20%)</a:t>
            </a:r>
          </a:p>
          <a:p>
            <a:endParaRPr lang="es-ES" sz="2400" dirty="0" smtClean="0"/>
          </a:p>
          <a:p>
            <a:pPr>
              <a:buFont typeface="Wingdings" pitchFamily="2" charset="2"/>
              <a:buChar char="q"/>
            </a:pPr>
            <a:r>
              <a:rPr lang="es-ES" sz="1800" dirty="0" smtClean="0"/>
              <a:t>Europa 2020 es la estrategia de crecimiento de la UE para la próxima década aprobada por el Consejo Europeo el 17 de junio de 2010 http://ec.europa.eu/europe2020/index_es.htm</a:t>
            </a:r>
            <a:endParaRPr lang="cy-GB" sz="1800" b="1" dirty="0" smtClean="0"/>
          </a:p>
          <a:p>
            <a:pPr eaLnBrk="1" hangingPunct="1">
              <a:buNone/>
              <a:defRPr/>
            </a:pPr>
            <a:r>
              <a:rPr lang="cy-GB" sz="1800" dirty="0" smtClean="0"/>
              <a:t>    ERPE=AROPE (</a:t>
            </a:r>
            <a:r>
              <a:rPr lang="en-US" sz="1800" dirty="0" smtClean="0"/>
              <a:t>At Risk of Poverty and/or Exclusion</a:t>
            </a:r>
            <a:r>
              <a:rPr lang="cy-GB" sz="1800" dirty="0" smtClean="0"/>
              <a:t/>
            </a:r>
            <a:br>
              <a:rPr lang="cy-GB" sz="1800" dirty="0" smtClean="0"/>
            </a:br>
            <a:endParaRPr lang="cy-GB" sz="1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 idx="4294967295"/>
          </p:nvPr>
        </p:nvSpPr>
        <p:spPr>
          <a:xfrm flipV="1">
            <a:off x="0" y="-387423"/>
            <a:ext cx="9144000" cy="387424"/>
          </a:xfrm>
        </p:spPr>
        <p:txBody>
          <a:bodyPr anchorCtr="0"/>
          <a:lstStyle/>
          <a:p>
            <a:pPr eaLnBrk="1" hangingPunct="1">
              <a:defRPr/>
            </a:pPr>
            <a:endParaRPr lang="en-US" sz="1800" b="1" i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en-GB" sz="2400" b="1" dirty="0" smtClean="0"/>
              <a:t>   </a:t>
            </a:r>
            <a:r>
              <a:rPr lang="en-GB" b="1" i="1" dirty="0" smtClean="0">
                <a:solidFill>
                  <a:schemeClr val="tx2"/>
                </a:solidFill>
              </a:rPr>
              <a:t>Los determinantes de la pobreza en los </a:t>
            </a:r>
            <a:r>
              <a:rPr lang="en-GB" b="1" i="1" dirty="0" err="1" smtClean="0">
                <a:solidFill>
                  <a:schemeClr val="tx2"/>
                </a:solidFill>
              </a:rPr>
              <a:t>paises</a:t>
            </a:r>
            <a:r>
              <a:rPr lang="en-GB" b="1" i="1" dirty="0" smtClean="0">
                <a:solidFill>
                  <a:schemeClr val="tx2"/>
                </a:solidFill>
              </a:rPr>
              <a:t> </a:t>
            </a:r>
            <a:r>
              <a:rPr lang="en-GB" b="1" i="1" dirty="0" err="1" smtClean="0">
                <a:solidFill>
                  <a:schemeClr val="tx2"/>
                </a:solidFill>
              </a:rPr>
              <a:t>ricos</a:t>
            </a:r>
            <a:endParaRPr lang="en-GB" b="1" i="1" dirty="0" smtClean="0">
              <a:solidFill>
                <a:schemeClr val="tx2"/>
              </a:solidFill>
            </a:endParaRPr>
          </a:p>
          <a:p>
            <a:pPr eaLnBrk="1" hangingPunct="1">
              <a:buNone/>
              <a:defRPr/>
            </a:pPr>
            <a:endParaRPr lang="en-GB" sz="2400" b="1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400" b="1" dirty="0" smtClean="0"/>
              <a:t>OCDE :</a:t>
            </a:r>
            <a:r>
              <a:rPr lang="en-GB" sz="2400" dirty="0" smtClean="0"/>
              <a:t>Los </a:t>
            </a:r>
            <a:r>
              <a:rPr lang="en-GB" sz="2400" dirty="0" err="1" smtClean="0"/>
              <a:t>niños</a:t>
            </a:r>
            <a:r>
              <a:rPr lang="en-GB" sz="2400" dirty="0" smtClean="0"/>
              <a:t>/as en </a:t>
            </a:r>
            <a:r>
              <a:rPr lang="en-GB" sz="2400" b="1" dirty="0" err="1" smtClean="0"/>
              <a:t>familias</a:t>
            </a:r>
            <a:r>
              <a:rPr lang="en-GB" sz="2400" b="1" dirty="0" smtClean="0"/>
              <a:t> monoparentales </a:t>
            </a:r>
            <a:r>
              <a:rPr lang="en-GB" sz="2400" dirty="0" err="1" smtClean="0"/>
              <a:t>tienen</a:t>
            </a:r>
            <a:r>
              <a:rPr lang="en-GB" sz="2400" dirty="0" smtClean="0"/>
              <a:t> 4 </a:t>
            </a:r>
            <a:r>
              <a:rPr lang="en-GB" sz="2400" dirty="0" err="1" smtClean="0"/>
              <a:t>veces</a:t>
            </a:r>
            <a:r>
              <a:rPr lang="en-GB" sz="2400" dirty="0" smtClean="0"/>
              <a:t> </a:t>
            </a:r>
            <a:r>
              <a:rPr lang="en-GB" sz="2400" dirty="0" err="1" smtClean="0"/>
              <a:t>mas</a:t>
            </a:r>
            <a:r>
              <a:rPr lang="en-GB" sz="2400" dirty="0" smtClean="0"/>
              <a:t> </a:t>
            </a:r>
            <a:r>
              <a:rPr lang="en-GB" sz="2400" dirty="0" err="1" smtClean="0"/>
              <a:t>probabilidad</a:t>
            </a:r>
            <a:r>
              <a:rPr lang="en-GB" sz="2400" dirty="0" smtClean="0"/>
              <a:t> de </a:t>
            </a:r>
            <a:r>
              <a:rPr lang="en-GB" sz="2400" dirty="0" err="1" smtClean="0"/>
              <a:t>vivir</a:t>
            </a:r>
            <a:r>
              <a:rPr lang="en-GB" sz="2400" dirty="0" smtClean="0"/>
              <a:t> en la pobreza. </a:t>
            </a:r>
          </a:p>
          <a:p>
            <a:pPr eaLnBrk="1" hangingPunct="1">
              <a:buNone/>
              <a:defRPr/>
            </a:pPr>
            <a:endParaRPr lang="en-GB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chemeClr val="tx2"/>
                </a:solidFill>
              </a:rPr>
              <a:t>La pobreza en la </a:t>
            </a:r>
            <a:r>
              <a:rPr lang="en-GB" sz="2400" b="1" dirty="0" err="1" smtClean="0">
                <a:solidFill>
                  <a:schemeClr val="tx2"/>
                </a:solidFill>
              </a:rPr>
              <a:t>infancia</a:t>
            </a:r>
            <a:r>
              <a:rPr lang="en-GB" sz="2400" b="1" dirty="0" smtClean="0">
                <a:solidFill>
                  <a:schemeClr val="tx2"/>
                </a:solidFill>
              </a:rPr>
              <a:t> se </a:t>
            </a:r>
            <a:r>
              <a:rPr lang="en-GB" sz="2400" b="1" dirty="0" err="1" smtClean="0">
                <a:solidFill>
                  <a:schemeClr val="tx2"/>
                </a:solidFill>
              </a:rPr>
              <a:t>correlaciona</a:t>
            </a:r>
            <a:r>
              <a:rPr lang="en-GB" sz="2400" b="1" dirty="0" smtClean="0">
                <a:solidFill>
                  <a:schemeClr val="tx2"/>
                </a:solidFill>
              </a:rPr>
              <a:t> </a:t>
            </a:r>
            <a:r>
              <a:rPr lang="en-GB" sz="2400" b="1" dirty="0" err="1" smtClean="0">
                <a:solidFill>
                  <a:schemeClr val="tx2"/>
                </a:solidFill>
              </a:rPr>
              <a:t>positivamente</a:t>
            </a:r>
            <a:r>
              <a:rPr lang="en-GB" sz="2400" b="1" dirty="0" smtClean="0">
                <a:solidFill>
                  <a:schemeClr val="tx2"/>
                </a:solidFill>
              </a:rPr>
              <a:t> con:</a:t>
            </a:r>
            <a:endParaRPr lang="en-GB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GB" sz="2400" dirty="0" smtClean="0"/>
              <a:t>% de </a:t>
            </a:r>
            <a:r>
              <a:rPr lang="en-GB" sz="2400" dirty="0" err="1" smtClean="0"/>
              <a:t>hogares</a:t>
            </a:r>
            <a:r>
              <a:rPr lang="en-GB" sz="2400" dirty="0" smtClean="0"/>
              <a:t> con </a:t>
            </a:r>
            <a:r>
              <a:rPr lang="en-GB" sz="2400" dirty="0" err="1" smtClean="0"/>
              <a:t>todos</a:t>
            </a:r>
            <a:r>
              <a:rPr lang="en-GB" sz="2400" dirty="0" smtClean="0"/>
              <a:t> los </a:t>
            </a:r>
            <a:r>
              <a:rPr lang="en-GB" sz="2400" dirty="0" err="1" smtClean="0"/>
              <a:t>adultos</a:t>
            </a:r>
            <a:r>
              <a:rPr lang="en-GB" sz="2400" dirty="0" smtClean="0"/>
              <a:t> en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paro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defRPr/>
            </a:pPr>
            <a:r>
              <a:rPr lang="en-GB" sz="2400" dirty="0" smtClean="0"/>
              <a:t>% de </a:t>
            </a:r>
            <a:r>
              <a:rPr lang="en-GB" sz="2400" dirty="0" err="1" smtClean="0"/>
              <a:t>trabajadores</a:t>
            </a:r>
            <a:r>
              <a:rPr lang="en-GB" sz="2400" dirty="0" smtClean="0"/>
              <a:t> a </a:t>
            </a:r>
            <a:r>
              <a:rPr lang="en-GB" sz="2400" dirty="0" err="1" smtClean="0"/>
              <a:t>tiempo</a:t>
            </a:r>
            <a:r>
              <a:rPr lang="en-GB" sz="2400" dirty="0" smtClean="0"/>
              <a:t> </a:t>
            </a:r>
            <a:r>
              <a:rPr lang="en-GB" sz="2400" dirty="0" err="1" smtClean="0"/>
              <a:t>completo</a:t>
            </a:r>
            <a:r>
              <a:rPr lang="en-GB" sz="2400" dirty="0" smtClean="0"/>
              <a:t> con </a:t>
            </a:r>
            <a:r>
              <a:rPr lang="en-GB" sz="2400" b="1" dirty="0" err="1" smtClean="0"/>
              <a:t>ingresos</a:t>
            </a:r>
            <a:r>
              <a:rPr lang="en-GB" sz="2400" b="1" dirty="0" smtClean="0"/>
              <a:t> </a:t>
            </a:r>
            <a:r>
              <a:rPr lang="en-GB" sz="2400" dirty="0" err="1" smtClean="0"/>
              <a:t>inferiores</a:t>
            </a:r>
            <a:r>
              <a:rPr lang="en-GB" sz="2400" dirty="0" smtClean="0"/>
              <a:t> a 2/3 </a:t>
            </a:r>
            <a:r>
              <a:rPr lang="en-GB" sz="2400" dirty="0" err="1" smtClean="0"/>
              <a:t>tercios</a:t>
            </a:r>
            <a:r>
              <a:rPr lang="en-GB" sz="2400" dirty="0" smtClean="0"/>
              <a:t> de la media </a:t>
            </a:r>
            <a:r>
              <a:rPr lang="en-GB" sz="2400" dirty="0" err="1" smtClean="0"/>
              <a:t>nacional</a:t>
            </a:r>
            <a:r>
              <a:rPr lang="en-GB" sz="2400" dirty="0" smtClean="0"/>
              <a:t> de </a:t>
            </a:r>
            <a:r>
              <a:rPr lang="en-GB" sz="2400" dirty="0" err="1" smtClean="0"/>
              <a:t>ingresos</a:t>
            </a:r>
            <a:r>
              <a:rPr lang="en-GB" sz="2400" dirty="0" smtClean="0"/>
              <a:t> </a:t>
            </a:r>
          </a:p>
          <a:p>
            <a:pPr eaLnBrk="1" hangingPunct="1">
              <a:defRPr/>
            </a:pPr>
            <a:endParaRPr lang="en-GB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y-GB" sz="2000" b="1" dirty="0" smtClean="0">
                <a:solidFill>
                  <a:schemeClr val="tx2"/>
                </a:solidFill>
                <a:effectLst/>
              </a:rPr>
              <a:t>Bienestar infantil en los países ricos</a:t>
            </a:r>
          </a:p>
          <a:p>
            <a:pPr eaLnBrk="1" hangingPunct="1">
              <a:buNone/>
              <a:defRPr/>
            </a:pPr>
            <a:r>
              <a:rPr lang="cy-GB" sz="2000" b="1" dirty="0" smtClean="0">
                <a:solidFill>
                  <a:schemeClr val="tx2"/>
                </a:solidFill>
                <a:effectLst/>
              </a:rPr>
              <a:t>    UNICEF Innocenti Report Card de Innocenti 10 /2012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</p:spPr>
        <p:txBody>
          <a:bodyPr anchorCtr="0"/>
          <a:lstStyle/>
          <a:p>
            <a:pPr eaLnBrk="1" hangingPunct="1">
              <a:defRPr/>
            </a:pPr>
            <a:r>
              <a:rPr lang="cy-GB" sz="3200" b="1" i="1" dirty="0" smtClean="0"/>
              <a:t>Determinantes de la Pobreza </a:t>
            </a:r>
            <a:r>
              <a:rPr lang="cy-GB" sz="2000" b="1" dirty="0" smtClean="0"/>
              <a:t>(2)</a:t>
            </a:r>
            <a:r>
              <a:rPr lang="cy-GB" sz="3600" b="1" dirty="0" smtClean="0"/>
              <a:t> </a:t>
            </a:r>
            <a:endParaRPr lang="en-US" sz="3600" b="1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828092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algn="l" eaLnBrk="1" hangingPunct="1">
              <a:defRPr/>
            </a:pPr>
            <a:r>
              <a:rPr lang="en-GB" sz="2800" b="1" smtClean="0"/>
              <a:t>“Sobre la medicina y los problemas sociales”, Rudolf Virchow (1821-1902)</a:t>
            </a:r>
          </a:p>
        </p:txBody>
      </p:sp>
      <p:sp>
        <p:nvSpPr>
          <p:cNvPr id="5123" name="Rectangle 3"/>
          <p:cNvSpPr>
            <a:spLocks noGrp="1" noChangeAspect="1" noChangeArrowheads="1" noTextEdit="1"/>
          </p:cNvSpPr>
          <p:nvPr>
            <p:ph type="clipArt" sz="half" idx="4294967295"/>
          </p:nvPr>
        </p:nvSpPr>
        <p:spPr>
          <a:xfrm>
            <a:off x="468313" y="1628775"/>
            <a:ext cx="4033837" cy="4530725"/>
          </a:xfrm>
          <a:noFill/>
        </p:spPr>
      </p:sp>
      <p:sp>
        <p:nvSpPr>
          <p:cNvPr id="3277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/>
              <a:t>“</a:t>
            </a:r>
            <a:r>
              <a:rPr lang="en-GB" sz="2800" i="1" dirty="0" smtClean="0"/>
              <a:t>La </a:t>
            </a:r>
            <a:r>
              <a:rPr lang="en-GB" sz="2800" i="1" dirty="0" err="1" smtClean="0"/>
              <a:t>medicina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puede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finalmente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prolongar</a:t>
            </a:r>
            <a:r>
              <a:rPr lang="en-GB" sz="2800" i="1" dirty="0" smtClean="0"/>
              <a:t> la </a:t>
            </a:r>
            <a:r>
              <a:rPr lang="en-GB" sz="2800" i="1" dirty="0" err="1" smtClean="0"/>
              <a:t>vida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pero</a:t>
            </a:r>
            <a:r>
              <a:rPr lang="en-GB" sz="2800" i="1" dirty="0" smtClean="0"/>
              <a:t>, </a:t>
            </a:r>
            <a:r>
              <a:rPr lang="en-GB" sz="2800" i="1" dirty="0" err="1" smtClean="0"/>
              <a:t>si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tenemos</a:t>
            </a:r>
            <a:r>
              <a:rPr lang="en-GB" sz="2800" i="1" dirty="0" smtClean="0"/>
              <a:t>  en </a:t>
            </a:r>
            <a:r>
              <a:rPr lang="en-GB" sz="2800" i="1" dirty="0" err="1" smtClean="0"/>
              <a:t>cuenta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las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circunstancias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sociales</a:t>
            </a:r>
            <a:r>
              <a:rPr lang="en-GB" sz="2800" i="1" dirty="0" smtClean="0"/>
              <a:t>, se </a:t>
            </a:r>
            <a:r>
              <a:rPr lang="en-GB" sz="2800" i="1" dirty="0" err="1" smtClean="0"/>
              <a:t>puede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lograr</a:t>
            </a:r>
            <a:r>
              <a:rPr lang="en-GB" sz="2800" i="1" dirty="0" smtClean="0"/>
              <a:t> </a:t>
            </a:r>
            <a:r>
              <a:rPr lang="en-GB" sz="2800" b="1" i="1" dirty="0" smtClean="0"/>
              <a:t>antes</a:t>
            </a:r>
            <a:r>
              <a:rPr lang="en-GB" sz="2800" i="1" dirty="0" smtClean="0"/>
              <a:t> y con mayor </a:t>
            </a:r>
            <a:r>
              <a:rPr lang="en-GB" sz="2800" b="1" i="1" dirty="0" err="1" smtClean="0"/>
              <a:t>éxito</a:t>
            </a:r>
            <a:r>
              <a:rPr lang="en-GB" sz="2800" dirty="0" smtClean="0"/>
              <a:t>”</a:t>
            </a:r>
          </a:p>
        </p:txBody>
      </p:sp>
      <p:pic>
        <p:nvPicPr>
          <p:cNvPr id="5125" name="Picture 5" descr="C:\Documents and Settings\sony\Desktop\virch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057400"/>
            <a:ext cx="2590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602138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367712" cy="647700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i="1" dirty="0" smtClean="0"/>
              <a:t>Determinantes de Salud en la Infancia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827088" y="1341438"/>
            <a:ext cx="7056437" cy="4830762"/>
            <a:chOff x="864" y="1459"/>
            <a:chExt cx="3921" cy="2861"/>
          </a:xfrm>
        </p:grpSpPr>
        <p:sp>
          <p:nvSpPr>
            <p:cNvPr id="10246" name="Text Box 5"/>
            <p:cNvSpPr txBox="1">
              <a:spLocks noChangeArrowheads="1"/>
            </p:cNvSpPr>
            <p:nvPr/>
          </p:nvSpPr>
          <p:spPr bwMode="auto">
            <a:xfrm>
              <a:off x="4120" y="2345"/>
              <a:ext cx="665" cy="3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1000" b="1">
                <a:solidFill>
                  <a:schemeClr val="bg2"/>
                </a:solidFill>
                <a:latin typeface="Lucida Sans Unicode" pitchFamily="34" charset="0"/>
              </a:endParaRPr>
            </a:p>
            <a:p>
              <a:pPr algn="ctr" eaLnBrk="0" hangingPunct="0"/>
              <a:endParaRPr lang="en-US" sz="1000" b="1">
                <a:solidFill>
                  <a:schemeClr val="bg2"/>
                </a:solidFill>
                <a:latin typeface="Lucida Sans Unicode" pitchFamily="34" charset="0"/>
              </a:endParaRPr>
            </a:p>
            <a:p>
              <a:pPr algn="ctr" eaLnBrk="0" hangingPunct="0"/>
              <a:r>
                <a:rPr lang="en-US" sz="1200" b="1">
                  <a:solidFill>
                    <a:schemeClr val="bg2"/>
                  </a:solidFill>
                  <a:latin typeface="Lucida Sans Unicode" pitchFamily="34" charset="0"/>
                </a:rPr>
                <a:t>ENFERMEDAD</a:t>
              </a:r>
              <a:endParaRPr lang="en-US" sz="12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864" y="2484"/>
              <a:ext cx="80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US" sz="1200" b="1">
                <a:solidFill>
                  <a:schemeClr val="bg2"/>
                </a:solidFill>
                <a:latin typeface="Lucida Sans Unicode" pitchFamily="34" charset="0"/>
              </a:endParaRPr>
            </a:p>
            <a:p>
              <a:pPr eaLnBrk="0" hangingPunct="0"/>
              <a:r>
                <a:rPr lang="en-US" sz="1200" b="1">
                  <a:solidFill>
                    <a:schemeClr val="bg2"/>
                  </a:solidFill>
                  <a:latin typeface="Lucida Sans Unicode" pitchFamily="34" charset="0"/>
                </a:rPr>
                <a:t>DESEMPLEO</a:t>
              </a:r>
            </a:p>
          </p:txBody>
        </p:sp>
        <p:sp>
          <p:nvSpPr>
            <p:cNvPr id="10248" name="Oval 7"/>
            <p:cNvSpPr>
              <a:spLocks noChangeArrowheads="1"/>
            </p:cNvSpPr>
            <p:nvPr/>
          </p:nvSpPr>
          <p:spPr bwMode="auto">
            <a:xfrm>
              <a:off x="1656" y="1939"/>
              <a:ext cx="2413" cy="1544"/>
            </a:xfrm>
            <a:prstGeom prst="ellipse">
              <a:avLst/>
            </a:prstGeom>
            <a:noFill/>
            <a:ln w="38100" cmpd="dbl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2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49" name="Oval 8" descr="11458148"/>
            <p:cNvSpPr>
              <a:spLocks noChangeArrowheads="1"/>
            </p:cNvSpPr>
            <p:nvPr/>
          </p:nvSpPr>
          <p:spPr bwMode="auto">
            <a:xfrm>
              <a:off x="2432" y="2411"/>
              <a:ext cx="860" cy="524"/>
            </a:xfrm>
            <a:prstGeom prst="ellipse">
              <a:avLst/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2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50" name="Text Box 9"/>
            <p:cNvSpPr txBox="1">
              <a:spLocks noChangeArrowheads="1"/>
            </p:cNvSpPr>
            <p:nvPr/>
          </p:nvSpPr>
          <p:spPr bwMode="auto">
            <a:xfrm>
              <a:off x="2595" y="2101"/>
              <a:ext cx="543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EDUCACION    INFANTIL</a:t>
              </a:r>
              <a:endParaRPr lang="en-US" sz="1200" b="1">
                <a:solidFill>
                  <a:schemeClr val="bg2"/>
                </a:solidFill>
                <a:latin typeface="Garamond" pitchFamily="18" charset="0"/>
              </a:endParaRPr>
            </a:p>
          </p:txBody>
        </p:sp>
        <p:sp>
          <p:nvSpPr>
            <p:cNvPr id="10251" name="Text Box 10"/>
            <p:cNvSpPr txBox="1">
              <a:spLocks noChangeArrowheads="1"/>
            </p:cNvSpPr>
            <p:nvPr/>
          </p:nvSpPr>
          <p:spPr bwMode="auto">
            <a:xfrm>
              <a:off x="2175" y="2266"/>
              <a:ext cx="39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ESCUELA</a:t>
              </a:r>
              <a:endParaRPr lang="en-US" sz="10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52" name="Text Box 11"/>
            <p:cNvSpPr txBox="1">
              <a:spLocks noChangeArrowheads="1"/>
            </p:cNvSpPr>
            <p:nvPr/>
          </p:nvSpPr>
          <p:spPr bwMode="auto">
            <a:xfrm>
              <a:off x="3097" y="2269"/>
              <a:ext cx="79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6000"/>
                </a:lnSpc>
                <a:spcAft>
                  <a:spcPts val="600"/>
                </a:spcAft>
              </a:pPr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SERVICIOS  SOCIALES</a:t>
              </a:r>
            </a:p>
          </p:txBody>
        </p:sp>
        <p:sp>
          <p:nvSpPr>
            <p:cNvPr id="10253" name="Text Box 12"/>
            <p:cNvSpPr txBox="1">
              <a:spLocks noChangeArrowheads="1"/>
            </p:cNvSpPr>
            <p:nvPr/>
          </p:nvSpPr>
          <p:spPr bwMode="auto">
            <a:xfrm>
              <a:off x="2025" y="3597"/>
              <a:ext cx="53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200" b="1">
                  <a:solidFill>
                    <a:schemeClr val="bg2"/>
                  </a:solidFill>
                  <a:latin typeface="Lucida Sans Unicode" pitchFamily="34" charset="0"/>
                </a:rPr>
                <a:t>POBREZA</a:t>
              </a:r>
            </a:p>
          </p:txBody>
        </p:sp>
        <p:sp>
          <p:nvSpPr>
            <p:cNvPr id="10254" name="Text Box 13"/>
            <p:cNvSpPr txBox="1">
              <a:spLocks noChangeArrowheads="1"/>
            </p:cNvSpPr>
            <p:nvPr/>
          </p:nvSpPr>
          <p:spPr bwMode="auto">
            <a:xfrm>
              <a:off x="3501" y="2500"/>
              <a:ext cx="473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SERVICIOS de</a:t>
              </a:r>
            </a:p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SALUD</a:t>
              </a:r>
              <a:endParaRPr lang="en-US" sz="10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55" name="Text Box 14"/>
            <p:cNvSpPr txBox="1">
              <a:spLocks noChangeArrowheads="1"/>
            </p:cNvSpPr>
            <p:nvPr/>
          </p:nvSpPr>
          <p:spPr bwMode="auto">
            <a:xfrm>
              <a:off x="2820" y="3604"/>
              <a:ext cx="792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200" b="1">
                  <a:solidFill>
                    <a:schemeClr val="bg2"/>
                  </a:solidFill>
                  <a:latin typeface="Lucida Sans Unicode" pitchFamily="34" charset="0"/>
                </a:rPr>
                <a:t>FUTURO</a:t>
              </a:r>
            </a:p>
            <a:p>
              <a:pPr algn="ctr" eaLnBrk="0" hangingPunct="0"/>
              <a:r>
                <a:rPr lang="en-US" sz="1200" b="1">
                  <a:solidFill>
                    <a:schemeClr val="bg2"/>
                  </a:solidFill>
                  <a:latin typeface="Lucida Sans Unicode" pitchFamily="34" charset="0"/>
                </a:rPr>
                <a:t>INCIERTO</a:t>
              </a:r>
              <a:endParaRPr lang="en-US" sz="12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56" name="Text Box 15"/>
            <p:cNvSpPr txBox="1">
              <a:spLocks noChangeArrowheads="1"/>
            </p:cNvSpPr>
            <p:nvPr/>
          </p:nvSpPr>
          <p:spPr bwMode="auto">
            <a:xfrm>
              <a:off x="3260" y="1459"/>
              <a:ext cx="755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NO INFLUENCIA SOCIAL</a:t>
              </a:r>
            </a:p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PARTICIPACIÓN</a:t>
              </a:r>
            </a:p>
          </p:txBody>
        </p:sp>
        <p:sp>
          <p:nvSpPr>
            <p:cNvPr id="10257" name="Text Box 16"/>
            <p:cNvSpPr txBox="1">
              <a:spLocks noChangeArrowheads="1"/>
            </p:cNvSpPr>
            <p:nvPr/>
          </p:nvSpPr>
          <p:spPr bwMode="auto">
            <a:xfrm>
              <a:off x="4172" y="2873"/>
              <a:ext cx="507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MM COMUNIC.</a:t>
              </a:r>
            </a:p>
            <a:p>
              <a:pPr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NEGATIVOS</a:t>
              </a:r>
            </a:p>
          </p:txBody>
        </p:sp>
        <p:sp>
          <p:nvSpPr>
            <p:cNvPr id="10258" name="Text Box 17"/>
            <p:cNvSpPr txBox="1">
              <a:spLocks noChangeArrowheads="1"/>
            </p:cNvSpPr>
            <p:nvPr/>
          </p:nvSpPr>
          <p:spPr bwMode="auto">
            <a:xfrm>
              <a:off x="1319" y="1955"/>
              <a:ext cx="580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DEFICITS LEYES</a:t>
              </a:r>
            </a:p>
          </p:txBody>
        </p:sp>
        <p:sp>
          <p:nvSpPr>
            <p:cNvPr id="10259" name="Text Box 18"/>
            <p:cNvSpPr txBox="1">
              <a:spLocks noChangeArrowheads="1"/>
            </p:cNvSpPr>
            <p:nvPr/>
          </p:nvSpPr>
          <p:spPr bwMode="auto">
            <a:xfrm>
              <a:off x="1152" y="3142"/>
              <a:ext cx="691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AISLAMIENTO</a:t>
              </a:r>
            </a:p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SOCIAL</a:t>
              </a:r>
              <a:endParaRPr lang="en-US" sz="10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60" name="Text Box 19"/>
            <p:cNvSpPr txBox="1">
              <a:spLocks noChangeArrowheads="1"/>
            </p:cNvSpPr>
            <p:nvPr/>
          </p:nvSpPr>
          <p:spPr bwMode="auto">
            <a:xfrm>
              <a:off x="3786" y="3260"/>
              <a:ext cx="797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NO SENSIBILIZACION SOCIAL</a:t>
              </a:r>
              <a:endParaRPr lang="en-US" sz="10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61" name="Text Box 20"/>
            <p:cNvSpPr txBox="1">
              <a:spLocks noChangeArrowheads="1"/>
            </p:cNvSpPr>
            <p:nvPr/>
          </p:nvSpPr>
          <p:spPr bwMode="auto">
            <a:xfrm>
              <a:off x="1670" y="1595"/>
              <a:ext cx="7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MEDIO AMBIENTE</a:t>
              </a:r>
            </a:p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INSALUBRE</a:t>
              </a:r>
            </a:p>
            <a:p>
              <a:pPr algn="ctr" eaLnBrk="0" hangingPunct="0"/>
              <a:endParaRPr lang="en-US" sz="1000" b="1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62" name="Text Box 21"/>
            <p:cNvSpPr txBox="1">
              <a:spLocks noChangeArrowheads="1"/>
            </p:cNvSpPr>
            <p:nvPr/>
          </p:nvSpPr>
          <p:spPr bwMode="auto">
            <a:xfrm>
              <a:off x="2236" y="3011"/>
              <a:ext cx="863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APOYO ECONÓMICO A LA FAMILIA</a:t>
              </a:r>
              <a:endParaRPr lang="en-US" sz="10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63" name="Text Box 22"/>
            <p:cNvSpPr txBox="1">
              <a:spLocks noChangeArrowheads="1"/>
            </p:cNvSpPr>
            <p:nvPr/>
          </p:nvSpPr>
          <p:spPr bwMode="auto">
            <a:xfrm>
              <a:off x="3145" y="2910"/>
              <a:ext cx="705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CLUTURA CENTRADA EN LA INFANCIA</a:t>
              </a:r>
            </a:p>
          </p:txBody>
        </p:sp>
        <p:sp>
          <p:nvSpPr>
            <p:cNvPr id="10264" name="Text Box 23"/>
            <p:cNvSpPr txBox="1">
              <a:spLocks noChangeArrowheads="1"/>
            </p:cNvSpPr>
            <p:nvPr/>
          </p:nvSpPr>
          <p:spPr bwMode="auto">
            <a:xfrm>
              <a:off x="1809" y="2573"/>
              <a:ext cx="388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INTEGR.SOCIAL</a:t>
              </a:r>
              <a:endParaRPr lang="en-US" sz="1000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65" name="Text Box 24"/>
            <p:cNvSpPr txBox="1">
              <a:spLocks noChangeArrowheads="1"/>
            </p:cNvSpPr>
            <p:nvPr/>
          </p:nvSpPr>
          <p:spPr bwMode="auto">
            <a:xfrm>
              <a:off x="3974" y="1837"/>
              <a:ext cx="60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lnSpc>
                  <a:spcPct val="96000"/>
                </a:lnSpc>
                <a:spcAft>
                  <a:spcPts val="600"/>
                </a:spcAft>
              </a:pPr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CRISIS ECONÓMICA</a:t>
              </a:r>
            </a:p>
          </p:txBody>
        </p:sp>
        <p:sp>
          <p:nvSpPr>
            <p:cNvPr id="10266" name="Text Box 25"/>
            <p:cNvSpPr txBox="1">
              <a:spLocks noChangeArrowheads="1"/>
            </p:cNvSpPr>
            <p:nvPr/>
          </p:nvSpPr>
          <p:spPr bwMode="auto">
            <a:xfrm>
              <a:off x="2455" y="1471"/>
              <a:ext cx="729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2"/>
                  </a:solidFill>
                  <a:latin typeface="Lucida Sans Unicode" pitchFamily="34" charset="0"/>
                </a:rPr>
                <a:t>NO EDUCACION INFANTIL</a:t>
              </a:r>
              <a:endParaRPr lang="en-US" sz="1100" b="1">
                <a:solidFill>
                  <a:schemeClr val="bg2"/>
                </a:solidFill>
                <a:latin typeface="Lucida Sans Unicode" pitchFamily="34" charset="0"/>
              </a:endParaRPr>
            </a:p>
          </p:txBody>
        </p:sp>
        <p:sp>
          <p:nvSpPr>
            <p:cNvPr id="10267" name="Line 26"/>
            <p:cNvSpPr>
              <a:spLocks noChangeShapeType="1"/>
            </p:cNvSpPr>
            <p:nvPr/>
          </p:nvSpPr>
          <p:spPr bwMode="auto">
            <a:xfrm>
              <a:off x="1469" y="2679"/>
              <a:ext cx="146" cy="4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68" name="Line 27"/>
            <p:cNvSpPr>
              <a:spLocks noChangeShapeType="1"/>
            </p:cNvSpPr>
            <p:nvPr/>
          </p:nvSpPr>
          <p:spPr bwMode="auto">
            <a:xfrm flipV="1">
              <a:off x="2348" y="3460"/>
              <a:ext cx="79" cy="157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 flipV="1">
              <a:off x="1757" y="3198"/>
              <a:ext cx="117" cy="114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0" name="Line 29"/>
            <p:cNvSpPr>
              <a:spLocks noChangeShapeType="1"/>
            </p:cNvSpPr>
            <p:nvPr/>
          </p:nvSpPr>
          <p:spPr bwMode="auto">
            <a:xfrm flipH="1" flipV="1">
              <a:off x="3774" y="4055"/>
              <a:ext cx="34" cy="163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1" name="Line 30"/>
            <p:cNvSpPr>
              <a:spLocks noChangeShapeType="1"/>
            </p:cNvSpPr>
            <p:nvPr/>
          </p:nvSpPr>
          <p:spPr bwMode="auto">
            <a:xfrm flipH="1" flipV="1">
              <a:off x="3734" y="3280"/>
              <a:ext cx="106" cy="125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2" name="Line 31"/>
            <p:cNvSpPr>
              <a:spLocks noChangeShapeType="1"/>
            </p:cNvSpPr>
            <p:nvPr/>
          </p:nvSpPr>
          <p:spPr bwMode="auto">
            <a:xfrm flipH="1" flipV="1">
              <a:off x="4043" y="2935"/>
              <a:ext cx="162" cy="73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3" name="Line 32"/>
            <p:cNvSpPr>
              <a:spLocks noChangeShapeType="1"/>
            </p:cNvSpPr>
            <p:nvPr/>
          </p:nvSpPr>
          <p:spPr bwMode="auto">
            <a:xfrm flipH="1">
              <a:off x="3908" y="2149"/>
              <a:ext cx="116" cy="114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4" name="Line 33"/>
            <p:cNvSpPr>
              <a:spLocks noChangeShapeType="1"/>
            </p:cNvSpPr>
            <p:nvPr/>
          </p:nvSpPr>
          <p:spPr bwMode="auto">
            <a:xfrm flipH="1">
              <a:off x="3427" y="1834"/>
              <a:ext cx="58" cy="143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5" name="Line 34"/>
            <p:cNvSpPr>
              <a:spLocks noChangeShapeType="1"/>
            </p:cNvSpPr>
            <p:nvPr/>
          </p:nvSpPr>
          <p:spPr bwMode="auto">
            <a:xfrm>
              <a:off x="1732" y="2149"/>
              <a:ext cx="116" cy="85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6" name="Line 35"/>
            <p:cNvSpPr>
              <a:spLocks noChangeShapeType="1"/>
            </p:cNvSpPr>
            <p:nvPr/>
          </p:nvSpPr>
          <p:spPr bwMode="auto">
            <a:xfrm>
              <a:off x="2154" y="1886"/>
              <a:ext cx="87" cy="115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7" name="Line 36"/>
            <p:cNvSpPr>
              <a:spLocks noChangeShapeType="1"/>
            </p:cNvSpPr>
            <p:nvPr/>
          </p:nvSpPr>
          <p:spPr bwMode="auto">
            <a:xfrm flipH="1">
              <a:off x="2817" y="1737"/>
              <a:ext cx="0" cy="157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78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2438" y="2399"/>
              <a:ext cx="868" cy="420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596204"/>
                </a:avLst>
              </a:prstTxWarp>
            </a:bodyPr>
            <a:lstStyle/>
            <a:p>
              <a:pPr algn="ctr"/>
              <a:r>
                <a:rPr lang="es-ES" sz="1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Lucida Sans Unicode"/>
                  <a:cs typeface="Lucida Sans Unicode"/>
                </a:rPr>
                <a:t>Parenting Conditions for Positive </a:t>
              </a:r>
            </a:p>
          </p:txBody>
        </p:sp>
        <p:sp>
          <p:nvSpPr>
            <p:cNvPr id="10279" name="Line 38"/>
            <p:cNvSpPr>
              <a:spLocks noChangeShapeType="1"/>
            </p:cNvSpPr>
            <p:nvPr/>
          </p:nvSpPr>
          <p:spPr bwMode="auto">
            <a:xfrm flipH="1" flipV="1">
              <a:off x="2156" y="2166"/>
              <a:ext cx="117" cy="114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80" name="Line 39"/>
            <p:cNvSpPr>
              <a:spLocks noChangeShapeType="1"/>
            </p:cNvSpPr>
            <p:nvPr/>
          </p:nvSpPr>
          <p:spPr bwMode="auto">
            <a:xfrm flipH="1" flipV="1">
              <a:off x="2870" y="1991"/>
              <a:ext cx="0" cy="158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81" name="Line 40"/>
            <p:cNvSpPr>
              <a:spLocks noChangeShapeType="1"/>
            </p:cNvSpPr>
            <p:nvPr/>
          </p:nvSpPr>
          <p:spPr bwMode="auto">
            <a:xfrm flipV="1">
              <a:off x="3497" y="2166"/>
              <a:ext cx="93" cy="135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82" name="Line 41"/>
            <p:cNvSpPr>
              <a:spLocks noChangeShapeType="1"/>
            </p:cNvSpPr>
            <p:nvPr/>
          </p:nvSpPr>
          <p:spPr bwMode="auto">
            <a:xfrm flipV="1">
              <a:off x="3866" y="2673"/>
              <a:ext cx="149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83" name="Line 42"/>
            <p:cNvSpPr>
              <a:spLocks noChangeShapeType="1"/>
            </p:cNvSpPr>
            <p:nvPr/>
          </p:nvSpPr>
          <p:spPr bwMode="auto">
            <a:xfrm flipH="1">
              <a:off x="1736" y="2726"/>
              <a:ext cx="14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84" name="Line 43"/>
            <p:cNvSpPr>
              <a:spLocks noChangeShapeType="1"/>
            </p:cNvSpPr>
            <p:nvPr/>
          </p:nvSpPr>
          <p:spPr bwMode="auto">
            <a:xfrm>
              <a:off x="3398" y="3153"/>
              <a:ext cx="58" cy="138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85" name="Line 44"/>
            <p:cNvSpPr>
              <a:spLocks noChangeShapeType="1"/>
            </p:cNvSpPr>
            <p:nvPr/>
          </p:nvSpPr>
          <p:spPr bwMode="auto">
            <a:xfrm flipH="1">
              <a:off x="2336" y="3175"/>
              <a:ext cx="111" cy="138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286" name="WordArt 45"/>
            <p:cNvSpPr>
              <a:spLocks noChangeArrowheads="1" noChangeShapeType="1" noTextEdit="1"/>
            </p:cNvSpPr>
            <p:nvPr/>
          </p:nvSpPr>
          <p:spPr bwMode="auto">
            <a:xfrm>
              <a:off x="2370" y="2407"/>
              <a:ext cx="977" cy="584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817163"/>
                </a:avLst>
              </a:prstTxWarp>
            </a:bodyPr>
            <a:lstStyle/>
            <a:p>
              <a:pPr algn="ctr"/>
              <a:r>
                <a:rPr lang="es-ES" sz="1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Lucida Sans Unicode"/>
                  <a:cs typeface="Lucida Sans Unicode"/>
                </a:rPr>
                <a:t>Child Health and Development</a:t>
              </a:r>
            </a:p>
          </p:txBody>
        </p:sp>
        <p:sp>
          <p:nvSpPr>
            <p:cNvPr id="10287" name="Text Box 46"/>
            <p:cNvSpPr txBox="1">
              <a:spLocks noChangeArrowheads="1"/>
            </p:cNvSpPr>
            <p:nvPr/>
          </p:nvSpPr>
          <p:spPr bwMode="auto">
            <a:xfrm>
              <a:off x="2781" y="3896"/>
              <a:ext cx="1815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Adapted by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Gunnlaugsson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 G and Rigby M from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Skolhälsovården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 1998.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Underlag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för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egen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kontroll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och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tillsyn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. Stockholm: </a:t>
              </a:r>
              <a:r>
                <a:rPr lang="en-US" sz="800" i="1" dirty="0" err="1">
                  <a:solidFill>
                    <a:schemeClr val="bg2"/>
                  </a:solidFill>
                  <a:latin typeface="Lucida Sans Unicode" pitchFamily="34" charset="0"/>
                </a:rPr>
                <a:t>Socialstyrelsen</a:t>
              </a:r>
              <a:r>
                <a:rPr lang="en-US" sz="800" i="1" dirty="0">
                  <a:solidFill>
                    <a:schemeClr val="bg2"/>
                  </a:solidFill>
                  <a:latin typeface="Lucida Sans Unicode" pitchFamily="34" charset="0"/>
                </a:rPr>
                <a:t>, 1998.</a:t>
              </a:r>
            </a:p>
          </p:txBody>
        </p:sp>
        <p:sp>
          <p:nvSpPr>
            <p:cNvPr id="10288" name="Line 47"/>
            <p:cNvSpPr>
              <a:spLocks noChangeShapeType="1"/>
            </p:cNvSpPr>
            <p:nvPr/>
          </p:nvSpPr>
          <p:spPr bwMode="auto">
            <a:xfrm flipH="1">
              <a:off x="4083" y="2547"/>
              <a:ext cx="185" cy="9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45" name="Line 48"/>
          <p:cNvSpPr>
            <a:spLocks noChangeShapeType="1"/>
          </p:cNvSpPr>
          <p:nvPr/>
        </p:nvSpPr>
        <p:spPr bwMode="auto">
          <a:xfrm flipH="1" flipV="1">
            <a:off x="5014913" y="5227638"/>
            <a:ext cx="19050" cy="217487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ntilado">
  <a:themeElements>
    <a:clrScheme name="Acantilado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Acantilado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antilado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7893</TotalTime>
  <Words>1142</Words>
  <Application>Microsoft Office PowerPoint</Application>
  <PresentationFormat>Presentación en pantalla (4:3)</PresentationFormat>
  <Paragraphs>139</Paragraphs>
  <Slides>14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Acantilado</vt:lpstr>
      <vt:lpstr>     La pobreza : Impacto  y acciones para el bienestar y salud de la Familia y la Infancia    </vt:lpstr>
      <vt:lpstr>Presentación de PowerPoint</vt:lpstr>
      <vt:lpstr>Presentación de PowerPoint</vt:lpstr>
      <vt:lpstr>HECHOS Y CIFRAS CLAVE LA INFANCIA EN ESPAÑA 2012-2013 </vt:lpstr>
      <vt:lpstr>Presentación de PowerPoint</vt:lpstr>
      <vt:lpstr>Presentación de PowerPoint</vt:lpstr>
      <vt:lpstr>Determinantes de la Pobreza (2) </vt:lpstr>
      <vt:lpstr>“Sobre la medicina y los problemas sociales”, Rudolf Virchow (1821-1902)</vt:lpstr>
      <vt:lpstr>Determinantes de Salud en la Infancia</vt:lpstr>
      <vt:lpstr>Impacto de la pobreza en la Infancia </vt:lpstr>
      <vt:lpstr>  “Ley General de Protección de la Infancia ”                                                                   1904    Consejo Superior de Protección de la Infancia             Manuel Tolosa-Latour, 1857-1917 </vt:lpstr>
      <vt:lpstr>        ¿Qué se puede hacer ante la pobreza en la infancia: Asunto de todos</vt:lpstr>
      <vt:lpstr>Presentación de PowerPoint</vt:lpstr>
      <vt:lpstr>Referencias</vt:lpstr>
    </vt:vector>
  </TitlesOfParts>
  <Company>Law Courseware Consortium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John Dale</dc:creator>
  <cp:lastModifiedBy>Erica</cp:lastModifiedBy>
  <cp:revision>211</cp:revision>
  <cp:lastPrinted>2001-12-07T16:14:49Z</cp:lastPrinted>
  <dcterms:created xsi:type="dcterms:W3CDTF">2002-02-27T09:10:39Z</dcterms:created>
  <dcterms:modified xsi:type="dcterms:W3CDTF">2014-06-10T07:56:00Z</dcterms:modified>
</cp:coreProperties>
</file>