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3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60"/>
  </p:notesMasterIdLst>
  <p:handoutMasterIdLst>
    <p:handoutMasterId r:id="rId61"/>
  </p:handoutMasterIdLst>
  <p:sldIdLst>
    <p:sldId id="261" r:id="rId2"/>
    <p:sldId id="262" r:id="rId3"/>
    <p:sldId id="263" r:id="rId4"/>
    <p:sldId id="256" r:id="rId5"/>
    <p:sldId id="374" r:id="rId6"/>
    <p:sldId id="375" r:id="rId7"/>
    <p:sldId id="260" r:id="rId8"/>
    <p:sldId id="265" r:id="rId9"/>
    <p:sldId id="275" r:id="rId10"/>
    <p:sldId id="477" r:id="rId11"/>
    <p:sldId id="530" r:id="rId12"/>
    <p:sldId id="280" r:id="rId13"/>
    <p:sldId id="39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68" r:id="rId23"/>
    <p:sldId id="276" r:id="rId24"/>
    <p:sldId id="277" r:id="rId25"/>
    <p:sldId id="269" r:id="rId26"/>
    <p:sldId id="376" r:id="rId27"/>
    <p:sldId id="377" r:id="rId28"/>
    <p:sldId id="476" r:id="rId29"/>
    <p:sldId id="531" r:id="rId30"/>
    <p:sldId id="536" r:id="rId31"/>
    <p:sldId id="539" r:id="rId32"/>
    <p:sldId id="541" r:id="rId33"/>
    <p:sldId id="545" r:id="rId34"/>
    <p:sldId id="532" r:id="rId35"/>
    <p:sldId id="414" r:id="rId36"/>
    <p:sldId id="524" r:id="rId37"/>
    <p:sldId id="415" r:id="rId38"/>
    <p:sldId id="427" r:id="rId39"/>
    <p:sldId id="525" r:id="rId40"/>
    <p:sldId id="429" r:id="rId41"/>
    <p:sldId id="526" r:id="rId42"/>
    <p:sldId id="434" r:id="rId43"/>
    <p:sldId id="435" r:id="rId44"/>
    <p:sldId id="436" r:id="rId45"/>
    <p:sldId id="437" r:id="rId46"/>
    <p:sldId id="438" r:id="rId47"/>
    <p:sldId id="527" r:id="rId48"/>
    <p:sldId id="494" r:id="rId49"/>
    <p:sldId id="495" r:id="rId50"/>
    <p:sldId id="513" r:id="rId51"/>
    <p:sldId id="514" r:id="rId52"/>
    <p:sldId id="528" r:id="rId53"/>
    <p:sldId id="443" r:id="rId54"/>
    <p:sldId id="444" r:id="rId55"/>
    <p:sldId id="529" r:id="rId56"/>
    <p:sldId id="519" r:id="rId57"/>
    <p:sldId id="520" r:id="rId58"/>
    <p:sldId id="457" r:id="rId59"/>
  </p:sldIdLst>
  <p:sldSz cx="9144000" cy="6858000" type="screen4x3"/>
  <p:notesSz cx="7099300" cy="10234613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98389"/>
    <a:srgbClr val="FFCC00"/>
    <a:srgbClr val="5F5F5F"/>
    <a:srgbClr val="DDDDDD"/>
    <a:srgbClr val="CC3300"/>
    <a:srgbClr val="D7B215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81" autoAdjust="0"/>
    <p:restoredTop sz="94660"/>
  </p:normalViewPr>
  <p:slideViewPr>
    <p:cSldViewPr>
      <p:cViewPr varScale="1">
        <p:scale>
          <a:sx n="70" d="100"/>
          <a:sy n="70" d="100"/>
        </p:scale>
        <p:origin x="-11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93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6825396825396827"/>
          <c:y val="5.7553956834532377E-2"/>
          <c:w val="0.52063492063492067"/>
          <c:h val="0.868105515587530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Cataluña</c:v>
                </c:pt>
              </c:strCache>
            </c:strRef>
          </c:tx>
          <c:spPr>
            <a:solidFill>
              <a:srgbClr val="FF0000"/>
            </a:solidFill>
            <a:ln w="8999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General</c:formatCode>
                <c:ptCount val="1"/>
                <c:pt idx="0">
                  <c:v>34320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C. Valenciana</c:v>
                </c:pt>
              </c:strCache>
            </c:strRef>
          </c:tx>
          <c:spPr>
            <a:solidFill>
              <a:schemeClr val="accent2"/>
            </a:solidFill>
            <a:ln w="8999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Sheet1!$B$3:$B$3</c:f>
              <c:numCache>
                <c:formatCode>General</c:formatCode>
                <c:ptCount val="1"/>
                <c:pt idx="0">
                  <c:v>17890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Madrid</c:v>
                </c:pt>
              </c:strCache>
            </c:strRef>
          </c:tx>
          <c:spPr>
            <a:solidFill>
              <a:schemeClr val="hlink"/>
            </a:solidFill>
            <a:ln w="8999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Sheet1!$B$4:$B$4</c:f>
              <c:numCache>
                <c:formatCode>General</c:formatCode>
                <c:ptCount val="1"/>
                <c:pt idx="0">
                  <c:v>14110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Andalucía</c:v>
                </c:pt>
              </c:strCache>
            </c:strRef>
          </c:tx>
          <c:spPr>
            <a:solidFill>
              <a:schemeClr val="folHlink"/>
            </a:solidFill>
            <a:ln w="8999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Sheet1!$B$5:$B$5</c:f>
              <c:numCache>
                <c:formatCode>General</c:formatCode>
                <c:ptCount val="1"/>
                <c:pt idx="0">
                  <c:v>12850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Galicia</c:v>
                </c:pt>
              </c:strCache>
            </c:strRef>
          </c:tx>
          <c:spPr>
            <a:solidFill>
              <a:schemeClr val="bg2"/>
            </a:solidFill>
            <a:ln w="8999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Sheet1!$B$6:$B$6</c:f>
              <c:numCache>
                <c:formatCode>General</c:formatCode>
                <c:ptCount val="1"/>
                <c:pt idx="0">
                  <c:v>6180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Castilla-La Mancha</c:v>
                </c:pt>
              </c:strCache>
            </c:strRef>
          </c:tx>
          <c:spPr>
            <a:solidFill>
              <a:schemeClr val="accent1"/>
            </a:solidFill>
            <a:ln w="8999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Sheet1!$B$7:$B$7</c:f>
              <c:numCache>
                <c:formatCode>General</c:formatCode>
                <c:ptCount val="1"/>
                <c:pt idx="0">
                  <c:v>6110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País Vasco</c:v>
                </c:pt>
              </c:strCache>
            </c:strRef>
          </c:tx>
          <c:spPr>
            <a:solidFill>
              <a:srgbClr val="0066CC"/>
            </a:solidFill>
            <a:ln w="8999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Sheet1!$B$8:$B$8</c:f>
              <c:numCache>
                <c:formatCode>General</c:formatCode>
                <c:ptCount val="1"/>
                <c:pt idx="0">
                  <c:v>4920</c:v>
                </c:pt>
              </c:numCache>
            </c:numRef>
          </c:val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Castilla y León</c:v>
                </c:pt>
              </c:strCache>
            </c:strRef>
          </c:tx>
          <c:spPr>
            <a:solidFill>
              <a:srgbClr val="CCCCFF"/>
            </a:solidFill>
            <a:ln w="8999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Sheet1!$B$9:$B$9</c:f>
              <c:numCache>
                <c:formatCode>General</c:formatCode>
                <c:ptCount val="1"/>
                <c:pt idx="0">
                  <c:v>4420</c:v>
                </c:pt>
              </c:numCache>
            </c:numRef>
          </c:val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Baleares</c:v>
                </c:pt>
              </c:strCache>
            </c:strRef>
          </c:tx>
          <c:spPr>
            <a:solidFill>
              <a:srgbClr val="FF9900"/>
            </a:solidFill>
            <a:ln w="8999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Sheet1!$B$10:$B$10</c:f>
              <c:numCache>
                <c:formatCode>General</c:formatCode>
                <c:ptCount val="1"/>
                <c:pt idx="0">
                  <c:v>4370</c:v>
                </c:pt>
              </c:numCache>
            </c:numRef>
          </c:val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Aragón</c:v>
                </c:pt>
              </c:strCache>
            </c:strRef>
          </c:tx>
          <c:spPr>
            <a:solidFill>
              <a:srgbClr val="FFFF00"/>
            </a:solidFill>
            <a:ln w="8999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Sheet1!$B$11:$B$11</c:f>
              <c:numCache>
                <c:formatCode>General</c:formatCode>
                <c:ptCount val="1"/>
                <c:pt idx="0">
                  <c:v>3310</c:v>
                </c:pt>
              </c:numCache>
            </c:numRef>
          </c:val>
        </c:ser>
        <c:ser>
          <c:idx val="10"/>
          <c:order val="10"/>
          <c:tx>
            <c:strRef>
              <c:f>Sheet1!$A$12</c:f>
              <c:strCache>
                <c:ptCount val="1"/>
                <c:pt idx="0">
                  <c:v>Canarias</c:v>
                </c:pt>
              </c:strCache>
            </c:strRef>
          </c:tx>
          <c:spPr>
            <a:solidFill>
              <a:srgbClr val="00FF00"/>
            </a:solidFill>
            <a:ln w="8999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Sheet1!$B$12:$B$12</c:f>
              <c:numCache>
                <c:formatCode>General</c:formatCode>
                <c:ptCount val="1"/>
                <c:pt idx="0">
                  <c:v>3230</c:v>
                </c:pt>
              </c:numCache>
            </c:numRef>
          </c:val>
        </c:ser>
        <c:ser>
          <c:idx val="11"/>
          <c:order val="11"/>
          <c:tx>
            <c:strRef>
              <c:f>Sheet1!$A$13</c:f>
              <c:strCache>
                <c:ptCount val="1"/>
                <c:pt idx="0">
                  <c:v>Murcia</c:v>
                </c:pt>
              </c:strCache>
            </c:strRef>
          </c:tx>
          <c:spPr>
            <a:solidFill>
              <a:srgbClr val="00FFFF"/>
            </a:solidFill>
            <a:ln w="8999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Sheet1!$B$13:$B$13</c:f>
              <c:numCache>
                <c:formatCode>General</c:formatCode>
                <c:ptCount val="1"/>
                <c:pt idx="0">
                  <c:v>2350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3328128"/>
        <c:axId val="53338112"/>
        <c:axId val="0"/>
      </c:bar3DChart>
      <c:catAx>
        <c:axId val="53328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2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7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5333811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53338112"/>
        <c:scaling>
          <c:orientation val="minMax"/>
        </c:scaling>
        <c:delete val="0"/>
        <c:axPos val="l"/>
        <c:majorGridlines>
          <c:spPr>
            <a:ln w="2250">
              <a:solidFill>
                <a:schemeClr val="tx1"/>
              </a:solidFill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 w="22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75" b="1" i="0" u="none" strike="noStrike" baseline="0">
                <a:solidFill>
                  <a:srgbClr val="808080"/>
                </a:solidFill>
                <a:latin typeface="Tahoma"/>
                <a:ea typeface="Tahoma"/>
                <a:cs typeface="Tahoma"/>
              </a:defRPr>
            </a:pPr>
            <a:endParaRPr lang="es-ES"/>
          </a:p>
        </c:txPr>
        <c:crossAx val="53328128"/>
        <c:crosses val="autoZero"/>
        <c:crossBetween val="between"/>
      </c:valAx>
      <c:spPr>
        <a:noFill/>
        <a:ln w="17998">
          <a:noFill/>
        </a:ln>
      </c:spPr>
    </c:plotArea>
    <c:legend>
      <c:legendPos val="r"/>
      <c:layout>
        <c:manualLayout>
          <c:xMode val="edge"/>
          <c:yMode val="edge"/>
          <c:x val="0.70634920634920639"/>
          <c:y val="0.15347721822541965"/>
          <c:w val="0.2857142857142857"/>
          <c:h val="0.69304556354916069"/>
        </c:manualLayout>
      </c:layout>
      <c:overlay val="0"/>
      <c:spPr>
        <a:noFill/>
        <a:ln w="2250">
          <a:solidFill>
            <a:schemeClr val="tx1"/>
          </a:solidFill>
          <a:prstDash val="solid"/>
        </a:ln>
      </c:spPr>
      <c:txPr>
        <a:bodyPr/>
        <a:lstStyle/>
        <a:p>
          <a:pPr>
            <a:defRPr sz="779" b="1" i="0" u="none" strike="noStrike" baseline="0">
              <a:solidFill>
                <a:srgbClr val="969696"/>
              </a:solidFill>
              <a:latin typeface="Tahoma"/>
              <a:ea typeface="Tahoma"/>
              <a:cs typeface="Tahoma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rgbClr val="23735D"/>
      </a:solidFill>
      <a:prstDash val="solid"/>
      <a:miter lim="800000"/>
      <a:headEnd type="none" w="med" len="med"/>
      <a:tailEnd type="none" w="med" len="med"/>
    </a:ln>
  </c:spPr>
  <c:txPr>
    <a:bodyPr/>
    <a:lstStyle/>
    <a:p>
      <a:pPr>
        <a:defRPr sz="127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80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4444444444444443"/>
          <c:y val="4.3165467625899283E-2"/>
          <c:w val="0.6603174603174603"/>
          <c:h val="0.882494004796163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Madrid</c:v>
                </c:pt>
              </c:strCache>
            </c:strRef>
          </c:tx>
          <c:spPr>
            <a:solidFill>
              <a:srgbClr val="FF0000"/>
            </a:solidFill>
            <a:ln w="8997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General</c:formatCode>
                <c:ptCount val="1"/>
                <c:pt idx="0">
                  <c:v>6450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Barcelona</c:v>
                </c:pt>
              </c:strCache>
            </c:strRef>
          </c:tx>
          <c:spPr>
            <a:solidFill>
              <a:schemeClr val="accent2"/>
            </a:solidFill>
            <a:ln w="8997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Sheet1!$B$3:$B$3</c:f>
              <c:numCache>
                <c:formatCode>General</c:formatCode>
                <c:ptCount val="1"/>
                <c:pt idx="0">
                  <c:v>1200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Valencia</c:v>
                </c:pt>
              </c:strCache>
            </c:strRef>
          </c:tx>
          <c:spPr>
            <a:solidFill>
              <a:srgbClr val="FFFF00"/>
            </a:solidFill>
            <a:ln w="8997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Sheet1!$B$4:$B$4</c:f>
              <c:numCache>
                <c:formatCode>General</c:formatCode>
                <c:ptCount val="1"/>
                <c:pt idx="0">
                  <c:v>890</c:v>
                </c:pt>
              </c:numCache>
            </c:numRef>
          </c:val>
        </c:ser>
        <c:ser>
          <c:idx val="4"/>
          <c:order val="3"/>
          <c:tx>
            <c:strRef>
              <c:f>Sheet1!$A$5</c:f>
              <c:strCache>
                <c:ptCount val="1"/>
                <c:pt idx="0">
                  <c:v>Zaragoza</c:v>
                </c:pt>
              </c:strCache>
            </c:strRef>
          </c:tx>
          <c:spPr>
            <a:solidFill>
              <a:srgbClr val="00FF00"/>
            </a:solidFill>
            <a:ln w="8997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Sheet1!$B$5:$B$5</c:f>
              <c:numCache>
                <c:formatCode>General</c:formatCode>
                <c:ptCount val="1"/>
                <c:pt idx="0">
                  <c:v>748</c:v>
                </c:pt>
              </c:numCache>
            </c:numRef>
          </c:val>
        </c:ser>
        <c:ser>
          <c:idx val="5"/>
          <c:order val="4"/>
          <c:tx>
            <c:strRef>
              <c:f>Sheet1!$A$6</c:f>
              <c:strCache>
                <c:ptCount val="1"/>
                <c:pt idx="0">
                  <c:v>Málaga</c:v>
                </c:pt>
              </c:strCache>
            </c:strRef>
          </c:tx>
          <c:spPr>
            <a:solidFill>
              <a:srgbClr val="969696"/>
            </a:solidFill>
            <a:ln w="8997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Sheet1!$B$6:$B$6</c:f>
              <c:numCache>
                <c:formatCode>General</c:formatCode>
                <c:ptCount val="1"/>
                <c:pt idx="0">
                  <c:v>740</c:v>
                </c:pt>
              </c:numCache>
            </c:numRef>
          </c:val>
        </c:ser>
        <c:ser>
          <c:idx val="6"/>
          <c:order val="5"/>
          <c:tx>
            <c:strRef>
              <c:f>Sheet1!$A$7</c:f>
              <c:strCache>
                <c:ptCount val="1"/>
                <c:pt idx="0">
                  <c:v>Sevilla</c:v>
                </c:pt>
              </c:strCache>
            </c:strRef>
          </c:tx>
          <c:spPr>
            <a:solidFill>
              <a:srgbClr val="0066CC"/>
            </a:solidFill>
            <a:ln w="8997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Sheet1!$B$7:$B$7</c:f>
              <c:numCache>
                <c:formatCode>General</c:formatCode>
                <c:ptCount val="1"/>
                <c:pt idx="0">
                  <c:v>500</c:v>
                </c:pt>
              </c:numCache>
            </c:numRef>
          </c:val>
        </c:ser>
        <c:ser>
          <c:idx val="7"/>
          <c:order val="6"/>
          <c:tx>
            <c:strRef>
              <c:f>Sheet1!$A$8</c:f>
              <c:strCache>
                <c:ptCount val="1"/>
                <c:pt idx="0">
                  <c:v>Gijón</c:v>
                </c:pt>
              </c:strCache>
            </c:strRef>
          </c:tx>
          <c:spPr>
            <a:solidFill>
              <a:srgbClr val="CCCCFF"/>
            </a:solidFill>
            <a:ln w="8997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Sheet1!$B$8:$B$8</c:f>
              <c:numCache>
                <c:formatCode>General</c:formatCode>
                <c:ptCount val="1"/>
                <c:pt idx="0">
                  <c:v>170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81634432"/>
        <c:axId val="81635968"/>
        <c:axId val="0"/>
      </c:bar3DChart>
      <c:catAx>
        <c:axId val="81634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24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7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8163596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81635968"/>
        <c:scaling>
          <c:orientation val="minMax"/>
        </c:scaling>
        <c:delete val="0"/>
        <c:axPos val="l"/>
        <c:majorGridlines>
          <c:spPr>
            <a:ln w="2249">
              <a:solidFill>
                <a:schemeClr val="tx1"/>
              </a:solidFill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 w="224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75" b="1" i="0" u="none" strike="noStrike" baseline="0">
                <a:solidFill>
                  <a:srgbClr val="808080"/>
                </a:solidFill>
                <a:latin typeface="Tahoma"/>
                <a:ea typeface="Tahoma"/>
                <a:cs typeface="Tahoma"/>
              </a:defRPr>
            </a:pPr>
            <a:endParaRPr lang="es-ES"/>
          </a:p>
        </c:txPr>
        <c:crossAx val="81634432"/>
        <c:crosses val="autoZero"/>
        <c:crossBetween val="between"/>
      </c:valAx>
      <c:spPr>
        <a:noFill/>
        <a:ln w="17995">
          <a:noFill/>
        </a:ln>
      </c:spPr>
    </c:plotArea>
    <c:legend>
      <c:legendPos val="r"/>
      <c:layout>
        <c:manualLayout>
          <c:xMode val="edge"/>
          <c:yMode val="edge"/>
          <c:x val="0.82222222222222219"/>
          <c:y val="0.29736211031175058"/>
          <c:w val="0.16984126984126985"/>
          <c:h val="0.40527577937649878"/>
        </c:manualLayout>
      </c:layout>
      <c:overlay val="0"/>
      <c:spPr>
        <a:noFill/>
        <a:ln w="2249">
          <a:solidFill>
            <a:schemeClr val="tx1"/>
          </a:solidFill>
          <a:prstDash val="solid"/>
        </a:ln>
      </c:spPr>
      <c:txPr>
        <a:bodyPr/>
        <a:lstStyle/>
        <a:p>
          <a:pPr>
            <a:defRPr sz="779" b="1" i="0" u="none" strike="noStrike" baseline="0">
              <a:solidFill>
                <a:srgbClr val="969696"/>
              </a:solidFill>
              <a:latin typeface="Tahoma"/>
              <a:ea typeface="Tahoma"/>
              <a:cs typeface="Tahoma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12700" cap="flat" cmpd="sng" algn="ctr">
      <a:solidFill>
        <a:srgbClr val="23735D"/>
      </a:solidFill>
      <a:prstDash val="solid"/>
      <a:miter lim="800000"/>
      <a:headEnd type="none" w="med" len="med"/>
      <a:tailEnd type="none" w="med" len="med"/>
    </a:ln>
  </c:spPr>
  <c:txPr>
    <a:bodyPr/>
    <a:lstStyle/>
    <a:p>
      <a:pPr>
        <a:defRPr sz="127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73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ES"/>
              <a:t>DISTRIBUCIÓN DEL CONTRATO</a:t>
            </a:r>
          </a:p>
        </c:rich>
      </c:tx>
      <c:layout>
        <c:manualLayout>
          <c:xMode val="edge"/>
          <c:yMode val="edge"/>
          <c:x val="0.27019498607242337"/>
          <c:y val="2.0833333333333332E-2"/>
        </c:manualLayout>
      </c:layout>
      <c:overlay val="0"/>
      <c:spPr>
        <a:noFill/>
        <a:ln w="23179">
          <a:noFill/>
        </a:ln>
      </c:spPr>
    </c:title>
    <c:autoTitleDeleted val="0"/>
    <c:view3D>
      <c:rotX val="20"/>
      <c:rotY val="18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676880222841226"/>
          <c:y val="0.34375"/>
          <c:w val="0.53203342618384397"/>
          <c:h val="0.47395833333333331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1589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0000"/>
              </a:solidFill>
              <a:ln w="11589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CC00"/>
              </a:solidFill>
              <a:ln w="11589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0000FF"/>
              </a:solidFill>
              <a:ln w="11589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3179">
                <a:noFill/>
              </a:ln>
            </c:spPr>
            <c:txPr>
              <a:bodyPr/>
              <a:lstStyle/>
              <a:p>
                <a:pPr>
                  <a:defRPr sz="456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s-ES"/>
              </a:p>
            </c:txPr>
            <c:showLegendKey val="1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'FICHA SOTO'!$F$29:$F$31</c:f>
              <c:numCache>
                <c:formatCode>#,##0.00</c:formatCode>
                <c:ptCount val="3"/>
                <c:pt idx="0">
                  <c:v>229900</c:v>
                </c:pt>
                <c:pt idx="1">
                  <c:v>119215.62</c:v>
                </c:pt>
                <c:pt idx="2">
                  <c:v>41886.569999999992</c:v>
                </c:pt>
              </c:numCache>
            </c:numRef>
          </c:val>
        </c:ser>
        <c:dLbls>
          <c:showLegendKey val="1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3179">
          <a:noFill/>
        </a:ln>
      </c:spPr>
    </c:plotArea>
    <c:plotVisOnly val="1"/>
    <c:dispBlanksAs val="zero"/>
    <c:showDLblsOverMax val="0"/>
  </c:chart>
  <c:spPr>
    <a:solidFill>
      <a:srgbClr val="FFFFFF"/>
    </a:solidFill>
    <a:ln w="2897">
      <a:solidFill>
        <a:srgbClr val="000000"/>
      </a:solidFill>
      <a:prstDash val="solid"/>
    </a:ln>
  </c:spPr>
  <c:txPr>
    <a:bodyPr/>
    <a:lstStyle/>
    <a:p>
      <a:pPr>
        <a:defRPr sz="456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1C2B66-3BF8-454A-9FB8-5E83D478C01C}" type="doc">
      <dgm:prSet loTypeId="urn:microsoft.com/office/officeart/2005/8/layout/vList5" loCatId="list" qsTypeId="urn:microsoft.com/office/officeart/2005/8/quickstyle/3d1" qsCatId="3D" csTypeId="urn:microsoft.com/office/officeart/2005/8/colors/accent1_2#1" csCatId="accent1" phldr="1"/>
      <dgm:spPr/>
      <dgm:t>
        <a:bodyPr/>
        <a:lstStyle/>
        <a:p>
          <a:endParaRPr lang="en-GB"/>
        </a:p>
      </dgm:t>
    </dgm:pt>
    <dgm:pt modelId="{77CAC6D4-9F9A-4E26-872D-5FB788891EFD}">
      <dgm:prSet phldrT="[Texto]"/>
      <dgm:spPr>
        <a:solidFill>
          <a:srgbClr val="7030A0"/>
        </a:solidFill>
      </dgm:spPr>
      <dgm:t>
        <a:bodyPr/>
        <a:lstStyle/>
        <a:p>
          <a:r>
            <a:rPr lang="en-GB" dirty="0" err="1" smtClean="0">
              <a:latin typeface="Berlin Sans FB Demi" pitchFamily="34" charset="0"/>
            </a:rPr>
            <a:t>Electricidad</a:t>
          </a:r>
          <a:endParaRPr lang="en-GB" dirty="0">
            <a:latin typeface="Berlin Sans FB Demi" pitchFamily="34" charset="0"/>
          </a:endParaRPr>
        </a:p>
      </dgm:t>
    </dgm:pt>
    <dgm:pt modelId="{E3478A39-35DD-4831-9B52-585509B9F163}" type="parTrans" cxnId="{DB15C084-948A-4E1B-995A-36B6B3C6CE4B}">
      <dgm:prSet/>
      <dgm:spPr/>
      <dgm:t>
        <a:bodyPr/>
        <a:lstStyle/>
        <a:p>
          <a:endParaRPr lang="en-GB"/>
        </a:p>
      </dgm:t>
    </dgm:pt>
    <dgm:pt modelId="{BD146EA9-8DF3-4F6F-A44D-146909A74FFD}" type="sibTrans" cxnId="{DB15C084-948A-4E1B-995A-36B6B3C6CE4B}">
      <dgm:prSet/>
      <dgm:spPr/>
      <dgm:t>
        <a:bodyPr/>
        <a:lstStyle/>
        <a:p>
          <a:endParaRPr lang="en-GB"/>
        </a:p>
      </dgm:t>
    </dgm:pt>
    <dgm:pt modelId="{4FFE814A-474A-4CF5-BB0E-97EDC7F0BAF2}">
      <dgm:prSet phldrT="[Texto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dirty="0" smtClean="0">
              <a:latin typeface="Berlin Sans FB Demi" pitchFamily="34" charset="0"/>
            </a:rPr>
            <a:t>0,224 €/kWh</a:t>
          </a:r>
          <a:endParaRPr lang="en-GB" dirty="0">
            <a:latin typeface="Berlin Sans FB Demi" pitchFamily="34" charset="0"/>
          </a:endParaRPr>
        </a:p>
      </dgm:t>
    </dgm:pt>
    <dgm:pt modelId="{F2FA1117-DC85-45F5-8BAD-BE99395317BC}" type="parTrans" cxnId="{62BB5857-035A-4B58-96E4-514ACBE0EC2A}">
      <dgm:prSet/>
      <dgm:spPr/>
      <dgm:t>
        <a:bodyPr/>
        <a:lstStyle/>
        <a:p>
          <a:endParaRPr lang="en-GB"/>
        </a:p>
      </dgm:t>
    </dgm:pt>
    <dgm:pt modelId="{E5558B4F-B349-400F-B444-F95742F14AC4}" type="sibTrans" cxnId="{62BB5857-035A-4B58-96E4-514ACBE0EC2A}">
      <dgm:prSet/>
      <dgm:spPr/>
      <dgm:t>
        <a:bodyPr/>
        <a:lstStyle/>
        <a:p>
          <a:endParaRPr lang="en-GB"/>
        </a:p>
      </dgm:t>
    </dgm:pt>
    <dgm:pt modelId="{E6F20BEB-4A11-426C-AD20-E28BA9D030CF}">
      <dgm:prSet phldrT="[Texto]"/>
      <dgm:spPr>
        <a:solidFill>
          <a:srgbClr val="7030A0"/>
        </a:solidFill>
      </dgm:spPr>
      <dgm:t>
        <a:bodyPr/>
        <a:lstStyle/>
        <a:p>
          <a:r>
            <a:rPr lang="en-GB" dirty="0" smtClean="0">
              <a:latin typeface="Berlin Sans FB Demi" pitchFamily="34" charset="0"/>
            </a:rPr>
            <a:t>Gas Natural</a:t>
          </a:r>
          <a:endParaRPr lang="en-GB" dirty="0">
            <a:latin typeface="Berlin Sans FB Demi" pitchFamily="34" charset="0"/>
          </a:endParaRPr>
        </a:p>
      </dgm:t>
    </dgm:pt>
    <dgm:pt modelId="{91DCBE06-0D1E-4FA1-9D87-6F7690FBB03D}" type="parTrans" cxnId="{A9B49F1A-8119-43A4-9419-39480F9E5CF9}">
      <dgm:prSet/>
      <dgm:spPr/>
      <dgm:t>
        <a:bodyPr/>
        <a:lstStyle/>
        <a:p>
          <a:endParaRPr lang="en-GB"/>
        </a:p>
      </dgm:t>
    </dgm:pt>
    <dgm:pt modelId="{46E63A96-BF0C-4B32-AE25-56A89889F1E3}" type="sibTrans" cxnId="{A9B49F1A-8119-43A4-9419-39480F9E5CF9}">
      <dgm:prSet/>
      <dgm:spPr/>
      <dgm:t>
        <a:bodyPr/>
        <a:lstStyle/>
        <a:p>
          <a:endParaRPr lang="en-GB"/>
        </a:p>
      </dgm:t>
    </dgm:pt>
    <dgm:pt modelId="{84DD92F6-CD27-4F3B-8982-C512352CAE90}">
      <dgm:prSet phldrT="[Texto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dirty="0" smtClean="0">
              <a:latin typeface="Berlin Sans FB Demi" pitchFamily="34" charset="0"/>
            </a:rPr>
            <a:t>0,0543 €/kWh</a:t>
          </a:r>
          <a:endParaRPr lang="en-GB" dirty="0">
            <a:latin typeface="Berlin Sans FB Demi" pitchFamily="34" charset="0"/>
          </a:endParaRPr>
        </a:p>
      </dgm:t>
    </dgm:pt>
    <dgm:pt modelId="{3674DBBC-E93F-451C-BA11-F8F2C22DF4DA}" type="parTrans" cxnId="{0C879094-0497-45E8-909C-94AFFDF26DAA}">
      <dgm:prSet/>
      <dgm:spPr/>
      <dgm:t>
        <a:bodyPr/>
        <a:lstStyle/>
        <a:p>
          <a:endParaRPr lang="en-GB"/>
        </a:p>
      </dgm:t>
    </dgm:pt>
    <dgm:pt modelId="{6CEEDDBC-669E-4350-A720-4B6A064D24BC}" type="sibTrans" cxnId="{0C879094-0497-45E8-909C-94AFFDF26DAA}">
      <dgm:prSet/>
      <dgm:spPr/>
      <dgm:t>
        <a:bodyPr/>
        <a:lstStyle/>
        <a:p>
          <a:endParaRPr lang="en-GB"/>
        </a:p>
      </dgm:t>
    </dgm:pt>
    <dgm:pt modelId="{F236813E-1663-49C1-94C0-8DF0E72808E0}">
      <dgm:prSet phldrT="[Texto]"/>
      <dgm:spPr>
        <a:solidFill>
          <a:srgbClr val="7030A0"/>
        </a:solidFill>
      </dgm:spPr>
      <dgm:t>
        <a:bodyPr/>
        <a:lstStyle/>
        <a:p>
          <a:r>
            <a:rPr lang="en-GB" dirty="0" smtClean="0">
              <a:latin typeface="Berlin Sans FB Demi" pitchFamily="34" charset="0"/>
            </a:rPr>
            <a:t>Agua</a:t>
          </a:r>
          <a:endParaRPr lang="en-GB" dirty="0">
            <a:latin typeface="Berlin Sans FB Demi" pitchFamily="34" charset="0"/>
          </a:endParaRPr>
        </a:p>
      </dgm:t>
    </dgm:pt>
    <dgm:pt modelId="{BCE9B71A-9B25-4B11-99F9-B0C21DB3BAB7}" type="parTrans" cxnId="{A7B79349-9FC7-4A4F-BB7F-94EDFC23BCE9}">
      <dgm:prSet/>
      <dgm:spPr/>
      <dgm:t>
        <a:bodyPr/>
        <a:lstStyle/>
        <a:p>
          <a:endParaRPr lang="en-GB"/>
        </a:p>
      </dgm:t>
    </dgm:pt>
    <dgm:pt modelId="{EDC109BB-8859-4795-AC31-5C17105CD78B}" type="sibTrans" cxnId="{A7B79349-9FC7-4A4F-BB7F-94EDFC23BCE9}">
      <dgm:prSet/>
      <dgm:spPr/>
      <dgm:t>
        <a:bodyPr/>
        <a:lstStyle/>
        <a:p>
          <a:endParaRPr lang="en-GB"/>
        </a:p>
      </dgm:t>
    </dgm:pt>
    <dgm:pt modelId="{B808DA0B-8170-40F5-971E-4DA0F13BE00C}">
      <dgm:prSet phldrT="[Texto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dirty="0" smtClean="0">
              <a:latin typeface="Berlin Sans FB Demi" pitchFamily="34" charset="0"/>
            </a:rPr>
            <a:t>2 €/m</a:t>
          </a:r>
          <a:r>
            <a:rPr lang="en-GB" baseline="30000" dirty="0" smtClean="0">
              <a:latin typeface="Berlin Sans FB Demi" pitchFamily="34" charset="0"/>
            </a:rPr>
            <a:t>3</a:t>
          </a:r>
          <a:endParaRPr lang="en-GB" baseline="30000" dirty="0">
            <a:latin typeface="Berlin Sans FB Demi" pitchFamily="34" charset="0"/>
          </a:endParaRPr>
        </a:p>
      </dgm:t>
    </dgm:pt>
    <dgm:pt modelId="{B1427F9D-1825-43BC-B3E7-4E96471D141A}" type="parTrans" cxnId="{B23EB710-3C0E-4BF2-9FA2-75F1C4252D5D}">
      <dgm:prSet/>
      <dgm:spPr/>
      <dgm:t>
        <a:bodyPr/>
        <a:lstStyle/>
        <a:p>
          <a:endParaRPr lang="en-GB"/>
        </a:p>
      </dgm:t>
    </dgm:pt>
    <dgm:pt modelId="{1A5B37C1-0C85-45DE-906B-6BEBBB1796B0}" type="sibTrans" cxnId="{B23EB710-3C0E-4BF2-9FA2-75F1C4252D5D}">
      <dgm:prSet/>
      <dgm:spPr/>
      <dgm:t>
        <a:bodyPr/>
        <a:lstStyle/>
        <a:p>
          <a:endParaRPr lang="en-GB"/>
        </a:p>
      </dgm:t>
    </dgm:pt>
    <dgm:pt modelId="{32E7C207-4F29-471D-8A44-CD22347B3A98}" type="pres">
      <dgm:prSet presAssocID="{EE1C2B66-3BF8-454A-9FB8-5E83D478C0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BA73D72-ED55-4B3B-AA5F-AD4382241AE7}" type="pres">
      <dgm:prSet presAssocID="{77CAC6D4-9F9A-4E26-872D-5FB788891EFD}" presName="linNode" presStyleCnt="0"/>
      <dgm:spPr/>
    </dgm:pt>
    <dgm:pt modelId="{D0282ACF-7508-4116-814C-50F7ED1E943B}" type="pres">
      <dgm:prSet presAssocID="{77CAC6D4-9F9A-4E26-872D-5FB788891EF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E65D6B-7F86-4308-921F-63A4F18583B3}" type="pres">
      <dgm:prSet presAssocID="{77CAC6D4-9F9A-4E26-872D-5FB788891EF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8EFCBFF-9A34-44A9-A50C-0E262EEC18A8}" type="pres">
      <dgm:prSet presAssocID="{BD146EA9-8DF3-4F6F-A44D-146909A74FFD}" presName="sp" presStyleCnt="0"/>
      <dgm:spPr/>
    </dgm:pt>
    <dgm:pt modelId="{9DAE03F3-4DCC-4E97-A5E7-97CF6E36E55A}" type="pres">
      <dgm:prSet presAssocID="{E6F20BEB-4A11-426C-AD20-E28BA9D030CF}" presName="linNode" presStyleCnt="0"/>
      <dgm:spPr/>
    </dgm:pt>
    <dgm:pt modelId="{2E7FDD28-B73B-42C9-8400-AC044212A738}" type="pres">
      <dgm:prSet presAssocID="{E6F20BEB-4A11-426C-AD20-E28BA9D030C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B89DA6-F948-40FF-876D-A82B227C47A4}" type="pres">
      <dgm:prSet presAssocID="{E6F20BEB-4A11-426C-AD20-E28BA9D030C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AD8834-BCEF-4078-BBBD-616763909E62}" type="pres">
      <dgm:prSet presAssocID="{46E63A96-BF0C-4B32-AE25-56A89889F1E3}" presName="sp" presStyleCnt="0"/>
      <dgm:spPr/>
    </dgm:pt>
    <dgm:pt modelId="{86FD3779-0725-4284-8186-F7EF45C06837}" type="pres">
      <dgm:prSet presAssocID="{F236813E-1663-49C1-94C0-8DF0E72808E0}" presName="linNode" presStyleCnt="0"/>
      <dgm:spPr/>
    </dgm:pt>
    <dgm:pt modelId="{F622B2B8-ABCE-4A8A-AFAC-637F71C97502}" type="pres">
      <dgm:prSet presAssocID="{F236813E-1663-49C1-94C0-8DF0E72808E0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DA6729-46D1-4E2B-AE19-3D6FD76B1252}" type="pres">
      <dgm:prSet presAssocID="{F236813E-1663-49C1-94C0-8DF0E72808E0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5EC3B70-6A58-46EE-AA12-184BDD48AE3D}" type="presOf" srcId="{E6F20BEB-4A11-426C-AD20-E28BA9D030CF}" destId="{2E7FDD28-B73B-42C9-8400-AC044212A738}" srcOrd="0" destOrd="0" presId="urn:microsoft.com/office/officeart/2005/8/layout/vList5"/>
    <dgm:cxn modelId="{0C879094-0497-45E8-909C-94AFFDF26DAA}" srcId="{E6F20BEB-4A11-426C-AD20-E28BA9D030CF}" destId="{84DD92F6-CD27-4F3B-8982-C512352CAE90}" srcOrd="0" destOrd="0" parTransId="{3674DBBC-E93F-451C-BA11-F8F2C22DF4DA}" sibTransId="{6CEEDDBC-669E-4350-A720-4B6A064D24BC}"/>
    <dgm:cxn modelId="{62BB5857-035A-4B58-96E4-514ACBE0EC2A}" srcId="{77CAC6D4-9F9A-4E26-872D-5FB788891EFD}" destId="{4FFE814A-474A-4CF5-BB0E-97EDC7F0BAF2}" srcOrd="0" destOrd="0" parTransId="{F2FA1117-DC85-45F5-8BAD-BE99395317BC}" sibTransId="{E5558B4F-B349-400F-B444-F95742F14AC4}"/>
    <dgm:cxn modelId="{F6773818-D8A2-4D1D-8D45-EF4CDA9FF90E}" type="presOf" srcId="{B808DA0B-8170-40F5-971E-4DA0F13BE00C}" destId="{C8DA6729-46D1-4E2B-AE19-3D6FD76B1252}" srcOrd="0" destOrd="0" presId="urn:microsoft.com/office/officeart/2005/8/layout/vList5"/>
    <dgm:cxn modelId="{DB15C084-948A-4E1B-995A-36B6B3C6CE4B}" srcId="{EE1C2B66-3BF8-454A-9FB8-5E83D478C01C}" destId="{77CAC6D4-9F9A-4E26-872D-5FB788891EFD}" srcOrd="0" destOrd="0" parTransId="{E3478A39-35DD-4831-9B52-585509B9F163}" sibTransId="{BD146EA9-8DF3-4F6F-A44D-146909A74FFD}"/>
    <dgm:cxn modelId="{5E770D15-350A-47C3-A990-AC6138549A89}" type="presOf" srcId="{EE1C2B66-3BF8-454A-9FB8-5E83D478C01C}" destId="{32E7C207-4F29-471D-8A44-CD22347B3A98}" srcOrd="0" destOrd="0" presId="urn:microsoft.com/office/officeart/2005/8/layout/vList5"/>
    <dgm:cxn modelId="{B23EB710-3C0E-4BF2-9FA2-75F1C4252D5D}" srcId="{F236813E-1663-49C1-94C0-8DF0E72808E0}" destId="{B808DA0B-8170-40F5-971E-4DA0F13BE00C}" srcOrd="0" destOrd="0" parTransId="{B1427F9D-1825-43BC-B3E7-4E96471D141A}" sibTransId="{1A5B37C1-0C85-45DE-906B-6BEBBB1796B0}"/>
    <dgm:cxn modelId="{B933E01A-DE6E-49C7-9A20-469058C3A24A}" type="presOf" srcId="{84DD92F6-CD27-4F3B-8982-C512352CAE90}" destId="{13B89DA6-F948-40FF-876D-A82B227C47A4}" srcOrd="0" destOrd="0" presId="urn:microsoft.com/office/officeart/2005/8/layout/vList5"/>
    <dgm:cxn modelId="{A9B49F1A-8119-43A4-9419-39480F9E5CF9}" srcId="{EE1C2B66-3BF8-454A-9FB8-5E83D478C01C}" destId="{E6F20BEB-4A11-426C-AD20-E28BA9D030CF}" srcOrd="1" destOrd="0" parTransId="{91DCBE06-0D1E-4FA1-9D87-6F7690FBB03D}" sibTransId="{46E63A96-BF0C-4B32-AE25-56A89889F1E3}"/>
    <dgm:cxn modelId="{27786EFA-7E48-42B1-B8B7-7C1E24EC45AD}" type="presOf" srcId="{4FFE814A-474A-4CF5-BB0E-97EDC7F0BAF2}" destId="{38E65D6B-7F86-4308-921F-63A4F18583B3}" srcOrd="0" destOrd="0" presId="urn:microsoft.com/office/officeart/2005/8/layout/vList5"/>
    <dgm:cxn modelId="{A56F3264-3F34-458E-9804-057B46918479}" type="presOf" srcId="{77CAC6D4-9F9A-4E26-872D-5FB788891EFD}" destId="{D0282ACF-7508-4116-814C-50F7ED1E943B}" srcOrd="0" destOrd="0" presId="urn:microsoft.com/office/officeart/2005/8/layout/vList5"/>
    <dgm:cxn modelId="{61BAE9E2-BC9A-4DC8-B7F8-9ACB80490D2E}" type="presOf" srcId="{F236813E-1663-49C1-94C0-8DF0E72808E0}" destId="{F622B2B8-ABCE-4A8A-AFAC-637F71C97502}" srcOrd="0" destOrd="0" presId="urn:microsoft.com/office/officeart/2005/8/layout/vList5"/>
    <dgm:cxn modelId="{A7B79349-9FC7-4A4F-BB7F-94EDFC23BCE9}" srcId="{EE1C2B66-3BF8-454A-9FB8-5E83D478C01C}" destId="{F236813E-1663-49C1-94C0-8DF0E72808E0}" srcOrd="2" destOrd="0" parTransId="{BCE9B71A-9B25-4B11-99F9-B0C21DB3BAB7}" sibTransId="{EDC109BB-8859-4795-AC31-5C17105CD78B}"/>
    <dgm:cxn modelId="{9BE24FAE-07C5-4541-8C65-865E6FEA8407}" type="presParOf" srcId="{32E7C207-4F29-471D-8A44-CD22347B3A98}" destId="{3BA73D72-ED55-4B3B-AA5F-AD4382241AE7}" srcOrd="0" destOrd="0" presId="urn:microsoft.com/office/officeart/2005/8/layout/vList5"/>
    <dgm:cxn modelId="{01D763F0-D060-46D0-B79A-048C80A6BB35}" type="presParOf" srcId="{3BA73D72-ED55-4B3B-AA5F-AD4382241AE7}" destId="{D0282ACF-7508-4116-814C-50F7ED1E943B}" srcOrd="0" destOrd="0" presId="urn:microsoft.com/office/officeart/2005/8/layout/vList5"/>
    <dgm:cxn modelId="{561F69F5-2101-4E1A-A904-BFCD37AC4832}" type="presParOf" srcId="{3BA73D72-ED55-4B3B-AA5F-AD4382241AE7}" destId="{38E65D6B-7F86-4308-921F-63A4F18583B3}" srcOrd="1" destOrd="0" presId="urn:microsoft.com/office/officeart/2005/8/layout/vList5"/>
    <dgm:cxn modelId="{514E0F96-FC02-4339-8CB9-828D19BFEE95}" type="presParOf" srcId="{32E7C207-4F29-471D-8A44-CD22347B3A98}" destId="{28EFCBFF-9A34-44A9-A50C-0E262EEC18A8}" srcOrd="1" destOrd="0" presId="urn:microsoft.com/office/officeart/2005/8/layout/vList5"/>
    <dgm:cxn modelId="{F13D8E97-9D3E-473C-88A7-A9199ED07035}" type="presParOf" srcId="{32E7C207-4F29-471D-8A44-CD22347B3A98}" destId="{9DAE03F3-4DCC-4E97-A5E7-97CF6E36E55A}" srcOrd="2" destOrd="0" presId="urn:microsoft.com/office/officeart/2005/8/layout/vList5"/>
    <dgm:cxn modelId="{7FF8239A-4C58-4979-99E3-CA9795D01925}" type="presParOf" srcId="{9DAE03F3-4DCC-4E97-A5E7-97CF6E36E55A}" destId="{2E7FDD28-B73B-42C9-8400-AC044212A738}" srcOrd="0" destOrd="0" presId="urn:microsoft.com/office/officeart/2005/8/layout/vList5"/>
    <dgm:cxn modelId="{709867EC-0BDB-43B8-A436-BDCF72BD9DFC}" type="presParOf" srcId="{9DAE03F3-4DCC-4E97-A5E7-97CF6E36E55A}" destId="{13B89DA6-F948-40FF-876D-A82B227C47A4}" srcOrd="1" destOrd="0" presId="urn:microsoft.com/office/officeart/2005/8/layout/vList5"/>
    <dgm:cxn modelId="{9E93E434-9B25-413D-86E2-3EF8B19E65C0}" type="presParOf" srcId="{32E7C207-4F29-471D-8A44-CD22347B3A98}" destId="{F6AD8834-BCEF-4078-BBBD-616763909E62}" srcOrd="3" destOrd="0" presId="urn:microsoft.com/office/officeart/2005/8/layout/vList5"/>
    <dgm:cxn modelId="{EE082AB7-167F-4689-89A1-93DAB400041E}" type="presParOf" srcId="{32E7C207-4F29-471D-8A44-CD22347B3A98}" destId="{86FD3779-0725-4284-8186-F7EF45C06837}" srcOrd="4" destOrd="0" presId="urn:microsoft.com/office/officeart/2005/8/layout/vList5"/>
    <dgm:cxn modelId="{8A69B450-7EAA-4BEA-ADE1-5723D70F877B}" type="presParOf" srcId="{86FD3779-0725-4284-8186-F7EF45C06837}" destId="{F622B2B8-ABCE-4A8A-AFAC-637F71C97502}" srcOrd="0" destOrd="0" presId="urn:microsoft.com/office/officeart/2005/8/layout/vList5"/>
    <dgm:cxn modelId="{664F4C22-C718-497B-B29C-0E71E1811219}" type="presParOf" srcId="{86FD3779-0725-4284-8186-F7EF45C06837}" destId="{C8DA6729-46D1-4E2B-AE19-3D6FD76B125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65D6B-7F86-4308-921F-63A4F18583B3}">
      <dsp:nvSpPr>
        <dsp:cNvPr id="0" name=""/>
        <dsp:cNvSpPr/>
      </dsp:nvSpPr>
      <dsp:spPr>
        <a:xfrm rot="5400000">
          <a:off x="2301485" y="-974866"/>
          <a:ext cx="276263" cy="2296110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latin typeface="Berlin Sans FB Demi" pitchFamily="34" charset="0"/>
            </a:rPr>
            <a:t>0,224 €/kWh</a:t>
          </a:r>
          <a:endParaRPr lang="en-GB" sz="1400" kern="1200" dirty="0">
            <a:latin typeface="Berlin Sans FB Demi" pitchFamily="34" charset="0"/>
          </a:endParaRPr>
        </a:p>
      </dsp:txBody>
      <dsp:txXfrm rot="-5400000">
        <a:off x="1291562" y="48543"/>
        <a:ext cx="2282624" cy="249291"/>
      </dsp:txXfrm>
    </dsp:sp>
    <dsp:sp modelId="{D0282ACF-7508-4116-814C-50F7ED1E943B}">
      <dsp:nvSpPr>
        <dsp:cNvPr id="0" name=""/>
        <dsp:cNvSpPr/>
      </dsp:nvSpPr>
      <dsp:spPr>
        <a:xfrm>
          <a:off x="0" y="523"/>
          <a:ext cx="1291561" cy="345329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err="1" smtClean="0">
              <a:latin typeface="Berlin Sans FB Demi" pitchFamily="34" charset="0"/>
            </a:rPr>
            <a:t>Electricidad</a:t>
          </a:r>
          <a:endParaRPr lang="en-GB" sz="1500" kern="1200" dirty="0">
            <a:latin typeface="Berlin Sans FB Demi" pitchFamily="34" charset="0"/>
          </a:endParaRPr>
        </a:p>
      </dsp:txBody>
      <dsp:txXfrm>
        <a:off x="16858" y="17381"/>
        <a:ext cx="1257845" cy="311613"/>
      </dsp:txXfrm>
    </dsp:sp>
    <dsp:sp modelId="{13B89DA6-F948-40FF-876D-A82B227C47A4}">
      <dsp:nvSpPr>
        <dsp:cNvPr id="0" name=""/>
        <dsp:cNvSpPr/>
      </dsp:nvSpPr>
      <dsp:spPr>
        <a:xfrm rot="5400000">
          <a:off x="2301485" y="-612270"/>
          <a:ext cx="276263" cy="2296110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latin typeface="Berlin Sans FB Demi" pitchFamily="34" charset="0"/>
            </a:rPr>
            <a:t>0,0543 €/kWh</a:t>
          </a:r>
          <a:endParaRPr lang="en-GB" sz="1400" kern="1200" dirty="0">
            <a:latin typeface="Berlin Sans FB Demi" pitchFamily="34" charset="0"/>
          </a:endParaRPr>
        </a:p>
      </dsp:txBody>
      <dsp:txXfrm rot="-5400000">
        <a:off x="1291562" y="411139"/>
        <a:ext cx="2282624" cy="249291"/>
      </dsp:txXfrm>
    </dsp:sp>
    <dsp:sp modelId="{2E7FDD28-B73B-42C9-8400-AC044212A738}">
      <dsp:nvSpPr>
        <dsp:cNvPr id="0" name=""/>
        <dsp:cNvSpPr/>
      </dsp:nvSpPr>
      <dsp:spPr>
        <a:xfrm>
          <a:off x="0" y="363119"/>
          <a:ext cx="1291561" cy="345329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>
              <a:latin typeface="Berlin Sans FB Demi" pitchFamily="34" charset="0"/>
            </a:rPr>
            <a:t>Gas Natural</a:t>
          </a:r>
          <a:endParaRPr lang="en-GB" sz="1500" kern="1200" dirty="0">
            <a:latin typeface="Berlin Sans FB Demi" pitchFamily="34" charset="0"/>
          </a:endParaRPr>
        </a:p>
      </dsp:txBody>
      <dsp:txXfrm>
        <a:off x="16858" y="379977"/>
        <a:ext cx="1257845" cy="311613"/>
      </dsp:txXfrm>
    </dsp:sp>
    <dsp:sp modelId="{C8DA6729-46D1-4E2B-AE19-3D6FD76B1252}">
      <dsp:nvSpPr>
        <dsp:cNvPr id="0" name=""/>
        <dsp:cNvSpPr/>
      </dsp:nvSpPr>
      <dsp:spPr>
        <a:xfrm rot="5400000">
          <a:off x="2301485" y="-249674"/>
          <a:ext cx="276263" cy="2296110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latin typeface="Berlin Sans FB Demi" pitchFamily="34" charset="0"/>
            </a:rPr>
            <a:t>2 €/m</a:t>
          </a:r>
          <a:r>
            <a:rPr lang="en-GB" sz="1400" kern="1200" baseline="30000" dirty="0" smtClean="0">
              <a:latin typeface="Berlin Sans FB Demi" pitchFamily="34" charset="0"/>
            </a:rPr>
            <a:t>3</a:t>
          </a:r>
          <a:endParaRPr lang="en-GB" sz="1400" kern="1200" baseline="30000" dirty="0">
            <a:latin typeface="Berlin Sans FB Demi" pitchFamily="34" charset="0"/>
          </a:endParaRPr>
        </a:p>
      </dsp:txBody>
      <dsp:txXfrm rot="-5400000">
        <a:off x="1291562" y="773735"/>
        <a:ext cx="2282624" cy="249291"/>
      </dsp:txXfrm>
    </dsp:sp>
    <dsp:sp modelId="{F622B2B8-ABCE-4A8A-AFAC-637F71C97502}">
      <dsp:nvSpPr>
        <dsp:cNvPr id="0" name=""/>
        <dsp:cNvSpPr/>
      </dsp:nvSpPr>
      <dsp:spPr>
        <a:xfrm>
          <a:off x="0" y="725715"/>
          <a:ext cx="1291561" cy="345329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>
              <a:latin typeface="Berlin Sans FB Demi" pitchFamily="34" charset="0"/>
            </a:rPr>
            <a:t>Agua</a:t>
          </a:r>
          <a:endParaRPr lang="en-GB" sz="1500" kern="1200" dirty="0">
            <a:latin typeface="Berlin Sans FB Demi" pitchFamily="34" charset="0"/>
          </a:endParaRPr>
        </a:p>
      </dsp:txBody>
      <dsp:txXfrm>
        <a:off x="16858" y="742573"/>
        <a:ext cx="1257845" cy="311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fld id="{B44AFE97-EDCB-4ED1-BD42-AB66F91589C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3110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fld id="{DE2626D6-8D9F-4338-8FAB-05BA5D1B3EA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4812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4ABC56E-B33A-4DDC-A260-8812627930DD}" type="slidenum">
              <a:rPr lang="es-ES_tradnl" smtClean="0"/>
              <a:pPr eaLnBrk="1" hangingPunct="1"/>
              <a:t>1</a:t>
            </a:fld>
            <a:endParaRPr lang="es-ES_tradnl" smtClean="0"/>
          </a:p>
        </p:txBody>
      </p:sp>
      <p:sp>
        <p:nvSpPr>
          <p:cNvPr id="66563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90041A2-0D3E-450B-B343-4FBCFC1263D4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1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1A485DB-BE6E-43AA-9CE9-F5C611596CFD}" type="slidenum">
              <a:rPr lang="es-ES_tradnl" smtClean="0"/>
              <a:pPr eaLnBrk="1" hangingPunct="1"/>
              <a:t>10</a:t>
            </a:fld>
            <a:endParaRPr lang="es-ES_tradnl" smtClean="0"/>
          </a:p>
        </p:txBody>
      </p:sp>
      <p:sp>
        <p:nvSpPr>
          <p:cNvPr id="75779" name="Rectangle 7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0" tIns="49520" rIns="99040" bIns="49520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5BE8F9A-781E-4A7C-A8CD-4363A075A1B8}" type="slidenum">
              <a:rPr lang="es-ES_tradnl" sz="13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10</a:t>
            </a:fld>
            <a:endParaRPr lang="es-ES_tradnl" sz="13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51A1151-B7D4-432F-B266-8638F79192F7}" type="slidenum">
              <a:rPr lang="es-ES_tradnl" smtClean="0"/>
              <a:pPr eaLnBrk="1" hangingPunct="1"/>
              <a:t>11</a:t>
            </a:fld>
            <a:endParaRPr lang="es-ES_tradnl" smtClean="0"/>
          </a:p>
        </p:txBody>
      </p:sp>
      <p:sp>
        <p:nvSpPr>
          <p:cNvPr id="76803" name="Rectangle 7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0" tIns="49520" rIns="99040" bIns="49520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D2E58BC8-1780-4FCA-8A31-42D730ED3054}" type="slidenum">
              <a:rPr lang="es-ES_tradnl" sz="13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11</a:t>
            </a:fld>
            <a:endParaRPr lang="es-ES_tradnl" sz="13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5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01D0FB1-35BD-479A-B2A3-01986422C5CD}" type="slidenum">
              <a:rPr lang="es-ES_tradnl" smtClean="0"/>
              <a:pPr eaLnBrk="1" hangingPunct="1"/>
              <a:t>12</a:t>
            </a:fld>
            <a:endParaRPr lang="es-ES_tradnl" smtClean="0"/>
          </a:p>
        </p:txBody>
      </p:sp>
      <p:sp>
        <p:nvSpPr>
          <p:cNvPr id="77827" name="Rectangle 7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0" tIns="49520" rIns="99040" bIns="49520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D6865CE5-10E3-49E0-BEF2-87ED36D1D1B4}" type="slidenum">
              <a:rPr lang="es-ES_tradnl" sz="13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12</a:t>
            </a:fld>
            <a:endParaRPr lang="es-ES_tradnl" sz="13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9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04FEEE8-002A-499C-8F4D-5258F4AB6725}" type="slidenum">
              <a:rPr lang="es-ES_tradnl" smtClean="0"/>
              <a:pPr eaLnBrk="1" hangingPunct="1"/>
              <a:t>13</a:t>
            </a:fld>
            <a:endParaRPr lang="es-ES_tradnl" smtClean="0"/>
          </a:p>
        </p:txBody>
      </p:sp>
      <p:sp>
        <p:nvSpPr>
          <p:cNvPr id="78851" name="Rectangle 7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0" tIns="49520" rIns="99040" bIns="49520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650BEAC-27F7-446F-B4A5-744C73F30361}" type="slidenum">
              <a:rPr lang="es-ES_tradnl" sz="13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13</a:t>
            </a:fld>
            <a:endParaRPr lang="es-ES_tradnl" sz="13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DB0546E-20F8-41C0-960D-D2E2F590784D}" type="slidenum">
              <a:rPr lang="es-ES_tradnl" smtClean="0"/>
              <a:pPr eaLnBrk="1" hangingPunct="1"/>
              <a:t>14</a:t>
            </a:fld>
            <a:endParaRPr lang="es-ES_tradnl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C86A7CD-2613-4239-B96F-A7BB218F4C9A}" type="slidenum">
              <a:rPr lang="es-ES_tradnl" smtClean="0"/>
              <a:pPr eaLnBrk="1" hangingPunct="1"/>
              <a:t>15</a:t>
            </a:fld>
            <a:endParaRPr lang="es-ES_tradnl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19676C3-DC65-4668-8C47-9944C70A0DC5}" type="slidenum">
              <a:rPr lang="es-ES_tradnl" smtClean="0"/>
              <a:pPr eaLnBrk="1" hangingPunct="1"/>
              <a:t>16</a:t>
            </a:fld>
            <a:endParaRPr lang="es-ES_tradnl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677C6EA-ADCC-471E-83BA-3C5ECE6E490D}" type="slidenum">
              <a:rPr lang="es-ES_tradnl" smtClean="0"/>
              <a:pPr eaLnBrk="1" hangingPunct="1"/>
              <a:t>17</a:t>
            </a:fld>
            <a:endParaRPr lang="es-ES_tradnl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EC3E0D8-AB79-46AA-9F05-F0AA3D990009}" type="slidenum">
              <a:rPr lang="es-ES_tradnl" smtClean="0"/>
              <a:pPr eaLnBrk="1" hangingPunct="1"/>
              <a:t>18</a:t>
            </a:fld>
            <a:endParaRPr lang="es-ES_tradnl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120BEDF-B836-4FD7-86F6-C8C31A95A5CE}" type="slidenum">
              <a:rPr lang="es-ES_tradnl" smtClean="0"/>
              <a:pPr eaLnBrk="1" hangingPunct="1"/>
              <a:t>19</a:t>
            </a:fld>
            <a:endParaRPr lang="es-ES_tradnl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116DE35-AF26-4E0E-AC4F-91A6E5F6FB41}" type="slidenum">
              <a:rPr lang="es-ES_tradnl" smtClean="0"/>
              <a:pPr eaLnBrk="1" hangingPunct="1"/>
              <a:t>2</a:t>
            </a:fld>
            <a:endParaRPr lang="es-ES_tradnl" smtClean="0"/>
          </a:p>
        </p:txBody>
      </p:sp>
      <p:sp>
        <p:nvSpPr>
          <p:cNvPr id="67587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3D23459-1518-4BD3-A1FD-E0641617C9C4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2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5FFCA5B-8CF4-4287-BACD-A04D45E03ACB}" type="slidenum">
              <a:rPr lang="es-ES_tradnl" smtClean="0"/>
              <a:pPr eaLnBrk="1" hangingPunct="1"/>
              <a:t>20</a:t>
            </a:fld>
            <a:endParaRPr lang="es-ES_tradnl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719BFE9-060A-452D-9A34-687F2D36791B}" type="slidenum">
              <a:rPr lang="es-ES_tradnl" smtClean="0"/>
              <a:pPr eaLnBrk="1" hangingPunct="1"/>
              <a:t>21</a:t>
            </a:fld>
            <a:endParaRPr lang="es-ES_tradnl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B75D2C-65A0-4016-9A2F-AA8D722980AA}" type="slidenum">
              <a:rPr lang="es-ES_tradnl" smtClean="0"/>
              <a:pPr eaLnBrk="1" hangingPunct="1"/>
              <a:t>22</a:t>
            </a:fld>
            <a:endParaRPr lang="es-ES_tradnl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015EF4-4978-448A-9A75-CCCE71FD9DA4}" type="slidenum">
              <a:rPr lang="es-ES_tradnl" smtClean="0"/>
              <a:pPr eaLnBrk="1" hangingPunct="1"/>
              <a:t>23</a:t>
            </a:fld>
            <a:endParaRPr lang="es-ES_tradnl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AAA3047-7BC7-4EDD-995D-1F04D7B24E51}" type="slidenum">
              <a:rPr lang="es-ES_tradnl" smtClean="0"/>
              <a:pPr eaLnBrk="1" hangingPunct="1"/>
              <a:t>24</a:t>
            </a:fld>
            <a:endParaRPr lang="es-ES_tradnl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202A94A-B6E2-41B3-A349-4083758370FD}" type="slidenum">
              <a:rPr lang="es-ES_tradnl" smtClean="0"/>
              <a:pPr eaLnBrk="1" hangingPunct="1"/>
              <a:t>25</a:t>
            </a:fld>
            <a:endParaRPr lang="es-ES_tradnl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1C09451-AC6E-4E93-A89D-222659619AEE}" type="slidenum">
              <a:rPr lang="es-ES_tradnl" smtClean="0"/>
              <a:pPr eaLnBrk="1" hangingPunct="1"/>
              <a:t>26</a:t>
            </a:fld>
            <a:endParaRPr lang="es-ES_tradnl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938F0B2-66AD-49B5-BD25-79D82A239DF2}" type="slidenum">
              <a:rPr lang="es-ES_tradnl" smtClean="0"/>
              <a:pPr eaLnBrk="1" hangingPunct="1"/>
              <a:t>27</a:t>
            </a:fld>
            <a:endParaRPr lang="es-ES_tradnl" smtClean="0"/>
          </a:p>
        </p:txBody>
      </p:sp>
      <p:sp>
        <p:nvSpPr>
          <p:cNvPr id="93187" name="Rectangle 7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1" tIns="49516" rIns="99031" bIns="49516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DA39B337-FF15-4FEB-9927-8DAD6A232387}" type="slidenum">
              <a:rPr lang="es-ES_tradnl" sz="13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27</a:t>
            </a:fld>
            <a:endParaRPr lang="es-ES_tradnl" sz="13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31" tIns="49516" rIns="99031" bIns="49516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15EE47C-A754-48BD-9482-71CC463CB1D6}" type="slidenum">
              <a:rPr lang="es-ES_tradnl" smtClean="0"/>
              <a:pPr eaLnBrk="1" hangingPunct="1"/>
              <a:t>28</a:t>
            </a:fld>
            <a:endParaRPr lang="es-ES_tradnl" smtClean="0"/>
          </a:p>
        </p:txBody>
      </p:sp>
      <p:sp>
        <p:nvSpPr>
          <p:cNvPr id="94211" name="Rectangle 7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1" tIns="49516" rIns="99031" bIns="49516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38D3A87-08C9-4962-9C16-0428EF41FFA8}" type="slidenum">
              <a:rPr lang="es-ES_tradnl" sz="13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28</a:t>
            </a:fld>
            <a:endParaRPr lang="es-ES_tradnl" sz="13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3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31" tIns="49516" rIns="99031" bIns="49516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44578DF-191D-41BC-B8B8-E80D855D057F}" type="slidenum">
              <a:rPr lang="es-ES_tradnl" smtClean="0"/>
              <a:pPr eaLnBrk="1" hangingPunct="1"/>
              <a:t>29</a:t>
            </a:fld>
            <a:endParaRPr lang="es-ES_tradnl" smtClean="0"/>
          </a:p>
        </p:txBody>
      </p:sp>
      <p:sp>
        <p:nvSpPr>
          <p:cNvPr id="95235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39907E5-A007-4CC6-B30A-949598E4FAE7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29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7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69F3917-E53D-42EA-B4AE-829515681D3B}" type="slidenum">
              <a:rPr lang="es-ES_tradnl" smtClean="0"/>
              <a:pPr eaLnBrk="1" hangingPunct="1"/>
              <a:t>3</a:t>
            </a:fld>
            <a:endParaRPr lang="es-ES_tradnl" smtClean="0"/>
          </a:p>
        </p:txBody>
      </p:sp>
      <p:sp>
        <p:nvSpPr>
          <p:cNvPr id="68611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426FF069-DBD5-4B78-9F01-CCF1B3C28059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3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7" tIns="49517" rIns="99037" bIns="49517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0C11524-93A2-4851-BA40-766F8567C8DF}" type="slidenum">
              <a:rPr lang="es-ES_tradnl" sz="13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30</a:t>
            </a:fld>
            <a:endParaRPr lang="es-ES_tradnl" sz="13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9037" tIns="49517" rIns="99037" bIns="49517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7" tIns="49517" rIns="99037" bIns="49517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E2BC4DF-F9C8-4173-AC0A-624E8A11F7D3}" type="slidenum">
              <a:rPr lang="es-ES_tradnl" sz="13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31</a:t>
            </a:fld>
            <a:endParaRPr lang="es-ES_tradnl" sz="13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100" name="Rectangle 3"/>
          <p:cNvSpPr>
            <a:spLocks noGrp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9037" tIns="49517" rIns="99037" bIns="49517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7" tIns="49517" rIns="99037" bIns="49517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2E831E5-A28F-44EB-8418-E12A580CC09C}" type="slidenum">
              <a:rPr lang="es-ES_tradnl" sz="13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32</a:t>
            </a:fld>
            <a:endParaRPr lang="es-ES_tradnl" sz="13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8" name="Rectangle 3"/>
          <p:cNvSpPr>
            <a:spLocks noGrp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9037" tIns="49517" rIns="99037" bIns="49517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7" tIns="49517" rIns="99037" bIns="49517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67728A3-2DA8-44F3-907C-214FB9D31B6C}" type="slidenum">
              <a:rPr lang="es-ES_tradnl" sz="13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33</a:t>
            </a:fld>
            <a:endParaRPr lang="es-ES_tradnl" sz="13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4" name="Rectangle 3"/>
          <p:cNvSpPr>
            <a:spLocks noGrp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9037" tIns="49517" rIns="99037" bIns="49517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44578DF-191D-41BC-B8B8-E80D855D057F}" type="slidenum">
              <a:rPr lang="es-ES_tradnl" smtClean="0"/>
              <a:pPr eaLnBrk="1" hangingPunct="1"/>
              <a:t>34</a:t>
            </a:fld>
            <a:endParaRPr lang="es-ES_tradnl" smtClean="0"/>
          </a:p>
        </p:txBody>
      </p:sp>
      <p:sp>
        <p:nvSpPr>
          <p:cNvPr id="95235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39907E5-A007-4CC6-B30A-949598E4FAE7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34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7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BDFD72-9F42-42B7-8EDB-0EBB30D948BC}" type="slidenum">
              <a:rPr lang="es-ES_tradnl" smtClean="0"/>
              <a:pPr eaLnBrk="1" hangingPunct="1"/>
              <a:t>35</a:t>
            </a:fld>
            <a:endParaRPr lang="es-ES_tradnl" smtClean="0"/>
          </a:p>
        </p:txBody>
      </p:sp>
      <p:sp>
        <p:nvSpPr>
          <p:cNvPr id="96259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410794F3-FF5F-47B2-84C2-1E3663F6CC84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35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D6A41AC-C56A-4483-99AC-E9EC6B4D6CAF}" type="slidenum">
              <a:rPr lang="es-ES_tradnl" smtClean="0"/>
              <a:pPr eaLnBrk="1" hangingPunct="1"/>
              <a:t>36</a:t>
            </a:fld>
            <a:endParaRPr lang="es-ES_tradnl" smtClean="0"/>
          </a:p>
        </p:txBody>
      </p:sp>
      <p:sp>
        <p:nvSpPr>
          <p:cNvPr id="97283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CB8FB64-CC3A-4D4B-8DFF-65459361636B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36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B44EC3D-EB14-479C-A1FF-A4FFBC2F3531}" type="slidenum">
              <a:rPr lang="es-ES_tradnl" smtClean="0"/>
              <a:pPr eaLnBrk="1" hangingPunct="1"/>
              <a:t>37</a:t>
            </a:fld>
            <a:endParaRPr lang="es-ES_tradnl" smtClean="0"/>
          </a:p>
        </p:txBody>
      </p:sp>
      <p:sp>
        <p:nvSpPr>
          <p:cNvPr id="98307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DF8EBCB-E30F-4FB4-B955-C59ED902851C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37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9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78F2330-2244-458D-8068-053E2FA5CF91}" type="slidenum">
              <a:rPr lang="es-ES_tradnl" smtClean="0"/>
              <a:pPr eaLnBrk="1" hangingPunct="1"/>
              <a:t>38</a:t>
            </a:fld>
            <a:endParaRPr lang="es-ES_tradnl" smtClean="0"/>
          </a:p>
        </p:txBody>
      </p:sp>
      <p:sp>
        <p:nvSpPr>
          <p:cNvPr id="99331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43" tIns="47371" rIns="94743" bIns="47371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FDC55AB-8A67-44DA-A879-B2D859340A9B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38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/>
          </p:cNvSpPr>
          <p:nvPr>
            <p:ph type="body" idx="1"/>
          </p:nvPr>
        </p:nvSpPr>
        <p:spPr>
          <a:xfrm>
            <a:off x="947738" y="4862513"/>
            <a:ext cx="5203825" cy="4603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43" tIns="47371" rIns="94743" bIns="47371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7747C87-710A-4EF3-9CEC-86612C10EF5A}" type="slidenum">
              <a:rPr lang="es-ES_tradnl" smtClean="0"/>
              <a:pPr eaLnBrk="1" hangingPunct="1"/>
              <a:t>39</a:t>
            </a:fld>
            <a:endParaRPr lang="es-ES_tradnl" smtClean="0"/>
          </a:p>
        </p:txBody>
      </p:sp>
      <p:sp>
        <p:nvSpPr>
          <p:cNvPr id="100355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CFB517B8-D3A5-4409-BF35-31A6F1029E15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39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7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65476C4-F5EA-455B-98C5-75254EF0FDF6}" type="slidenum">
              <a:rPr lang="es-ES_tradnl" smtClean="0"/>
              <a:pPr eaLnBrk="1" hangingPunct="1"/>
              <a:t>4</a:t>
            </a:fld>
            <a:endParaRPr lang="es-ES_tradnl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F8865F5-F6CC-4089-8E0B-E5B42ADD235D}" type="slidenum">
              <a:rPr lang="es-ES_tradnl" smtClean="0"/>
              <a:pPr eaLnBrk="1" hangingPunct="1"/>
              <a:t>40</a:t>
            </a:fld>
            <a:endParaRPr lang="es-ES_tradnl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BC49A8A-12B1-49B4-91AF-ABD7C2395EBC}" type="slidenum">
              <a:rPr lang="es-ES_tradnl" smtClean="0"/>
              <a:pPr eaLnBrk="1" hangingPunct="1"/>
              <a:t>41</a:t>
            </a:fld>
            <a:endParaRPr lang="es-ES_tradnl" smtClean="0"/>
          </a:p>
        </p:txBody>
      </p:sp>
      <p:sp>
        <p:nvSpPr>
          <p:cNvPr id="102403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34A11C7-12FC-41DB-BC50-21E5578B603B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41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5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EF3A57B-F597-4B22-8477-0A6DFF0486FC}" type="slidenum">
              <a:rPr lang="es-ES_tradnl" smtClean="0"/>
              <a:pPr eaLnBrk="1" hangingPunct="1"/>
              <a:t>42</a:t>
            </a:fld>
            <a:endParaRPr lang="es-ES_tradnl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0A1FAA4-F3AC-46B1-9A89-19FDD73328FF}" type="slidenum">
              <a:rPr lang="es-ES_tradnl" smtClean="0"/>
              <a:pPr eaLnBrk="1" hangingPunct="1"/>
              <a:t>43</a:t>
            </a:fld>
            <a:endParaRPr lang="es-ES_tradnl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2370EA1-C43D-462A-877E-D59372D8642C}" type="slidenum">
              <a:rPr lang="es-ES_tradnl" smtClean="0"/>
              <a:pPr eaLnBrk="1" hangingPunct="1"/>
              <a:t>44</a:t>
            </a:fld>
            <a:endParaRPr lang="es-ES_tradnl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C6DE15C-4DED-47F9-B159-C80C7C2179E7}" type="slidenum">
              <a:rPr lang="es-ES_tradnl" smtClean="0"/>
              <a:pPr eaLnBrk="1" hangingPunct="1"/>
              <a:t>45</a:t>
            </a:fld>
            <a:endParaRPr lang="es-ES_tradnl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89295C6-5B74-49AA-912B-BB0F3D7CCA38}" type="slidenum">
              <a:rPr lang="es-ES_tradnl" smtClean="0"/>
              <a:pPr eaLnBrk="1" hangingPunct="1"/>
              <a:t>46</a:t>
            </a:fld>
            <a:endParaRPr lang="es-ES_tradnl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2C257C1-99ED-483E-8AD7-7E94A3BE866C}" type="slidenum">
              <a:rPr lang="es-ES_tradnl" smtClean="0"/>
              <a:pPr eaLnBrk="1" hangingPunct="1"/>
              <a:t>47</a:t>
            </a:fld>
            <a:endParaRPr lang="es-ES_tradnl" smtClean="0"/>
          </a:p>
        </p:txBody>
      </p:sp>
      <p:sp>
        <p:nvSpPr>
          <p:cNvPr id="110595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975880E-DEE9-4C5B-B451-2B9410C26F96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47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22862" cy="3841750"/>
          </a:xfrm>
          <a:ln/>
        </p:spPr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>
              <a:latin typeface="Gill Sans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22862" cy="3841750"/>
          </a:xfrm>
          <a:ln/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>
              <a:latin typeface="Gill Sans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67E19C7-88A1-4C5D-8555-B4E3FD89B013}" type="slidenum">
              <a:rPr lang="es-ES_tradnl" smtClean="0"/>
              <a:pPr eaLnBrk="1" hangingPunct="1"/>
              <a:t>5</a:t>
            </a:fld>
            <a:endParaRPr lang="es-ES_tradnl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22862" cy="3841750"/>
          </a:xfrm>
          <a:ln/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>
              <a:latin typeface="Gill Sans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22862" cy="3841750"/>
          </a:xfrm>
          <a:ln/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>
              <a:latin typeface="Gill Sans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16EF5D0-CAFF-417E-8E69-EA2D4F9BEE54}" type="slidenum">
              <a:rPr lang="es-ES_tradnl" smtClean="0"/>
              <a:pPr eaLnBrk="1" hangingPunct="1"/>
              <a:t>52</a:t>
            </a:fld>
            <a:endParaRPr lang="es-ES_tradnl" smtClean="0"/>
          </a:p>
        </p:txBody>
      </p:sp>
      <p:sp>
        <p:nvSpPr>
          <p:cNvPr id="115715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B6E3BE4-B5F9-4AF3-A36F-C837C38291CD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52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7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4D4846D-5B33-419A-A436-020F20E6E4C3}" type="slidenum">
              <a:rPr lang="es-ES_tradnl" smtClean="0"/>
              <a:pPr eaLnBrk="1" hangingPunct="1"/>
              <a:t>54</a:t>
            </a:fld>
            <a:endParaRPr lang="es-ES_tradnl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384A91-142C-4338-ABD3-6EBEF0FDC99A}" type="slidenum">
              <a:rPr lang="es-ES_tradnl" smtClean="0"/>
              <a:pPr eaLnBrk="1" hangingPunct="1"/>
              <a:t>55</a:t>
            </a:fld>
            <a:endParaRPr lang="es-ES_tradnl" smtClean="0"/>
          </a:p>
        </p:txBody>
      </p:sp>
      <p:sp>
        <p:nvSpPr>
          <p:cNvPr id="117763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C868907E-1EFD-40C2-B624-D0EF615F8FD5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55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117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5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9F9283-0A59-4761-8F5E-ADE0DD0097ED}" type="slidenum">
              <a:rPr lang="es-ES_tradnl" smtClean="0"/>
              <a:pPr eaLnBrk="1" hangingPunct="1"/>
              <a:t>56</a:t>
            </a:fld>
            <a:endParaRPr lang="es-ES_tradnl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0A140E3-7095-42CC-BE88-423798C5B9CC}" type="slidenum">
              <a:rPr lang="es-ES_tradnl" smtClean="0"/>
              <a:pPr eaLnBrk="1" hangingPunct="1"/>
              <a:t>57</a:t>
            </a:fld>
            <a:endParaRPr lang="es-ES_tradnl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70DF97C-9857-464D-810B-0BD633947194}" type="slidenum">
              <a:rPr lang="es-ES_tradnl" smtClean="0"/>
              <a:pPr eaLnBrk="1" hangingPunct="1"/>
              <a:t>58</a:t>
            </a:fld>
            <a:endParaRPr lang="es-ES_tradnl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B7F2BF3-17EB-4011-8ECF-6B5F3792C15D}" type="slidenum">
              <a:rPr lang="es-ES_tradnl" smtClean="0"/>
              <a:pPr eaLnBrk="1" hangingPunct="1"/>
              <a:t>6</a:t>
            </a:fld>
            <a:endParaRPr lang="es-ES_tradnl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DF5FCFA-AFEA-408F-AB94-A8D2BC930E75}" type="slidenum">
              <a:rPr lang="es-ES_tradnl" smtClean="0"/>
              <a:pPr eaLnBrk="1" hangingPunct="1"/>
              <a:t>7</a:t>
            </a:fld>
            <a:endParaRPr lang="es-ES_tradnl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C6A628-7BBD-4BAD-B75A-885673B28F7A}" type="slidenum">
              <a:rPr lang="es-ES_tradnl" smtClean="0"/>
              <a:pPr eaLnBrk="1" hangingPunct="1"/>
              <a:t>8</a:t>
            </a:fld>
            <a:endParaRPr lang="es-ES_tradnl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418829C-A797-42B5-8162-74F733593BB5}" type="slidenum">
              <a:rPr lang="es-ES_tradnl" smtClean="0"/>
              <a:pPr eaLnBrk="1" hangingPunct="1"/>
              <a:t>9</a:t>
            </a:fld>
            <a:endParaRPr lang="es-ES_tradnl" smtClean="0"/>
          </a:p>
        </p:txBody>
      </p:sp>
      <p:sp>
        <p:nvSpPr>
          <p:cNvPr id="74755" name="Rectangle 7"/>
          <p:cNvSpPr txBox="1">
            <a:spLocks noGrp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BA79020-1B38-4098-B97F-1FC20A47869C}" type="slidenum">
              <a:rPr lang="es-ES_tradnl" sz="1200">
                <a:solidFill>
                  <a:srgbClr val="000000"/>
                </a:solidFill>
                <a:latin typeface="Gill Sans" pitchFamily="34" charset="0"/>
                <a:ea typeface="ヒラギノ角ゴ ProN W3" pitchFamily="-65" charset="-128"/>
                <a:sym typeface="Gill Sans" pitchFamily="34" charset="0"/>
              </a:rPr>
              <a:pPr algn="r" eaLnBrk="1" hangingPunct="1"/>
              <a:t>9</a:t>
            </a:fld>
            <a:endParaRPr lang="es-ES_tradnl" sz="1200">
              <a:solidFill>
                <a:srgbClr val="000000"/>
              </a:solidFill>
              <a:latin typeface="Gill Sans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751" tIns="47375" rIns="94751" bIns="47375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7988F-9A2A-4B74-B28E-11077945BBD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572" y="156225"/>
            <a:ext cx="896511" cy="89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9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48FC0-058E-4B61-A15A-42896112392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527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84375-1274-4187-8694-7D2F30809FB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9910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A469D-8790-416C-952E-31B35DED299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3461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9C40D-8208-43B7-A677-78A9CD771ADE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97775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F22A0-86F3-4D31-8E67-ADE3CC5C838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8159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55279-2B7E-40F0-A9A0-D123829BC54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391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57952-0875-4EDE-8171-EDAB49B0326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572" y="156225"/>
            <a:ext cx="896511" cy="89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55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D8B73-0F5C-4826-B064-BB479CCBF44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121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F63F6-96CE-43CF-AD0F-0D0A8F1FFF8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873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CFB0C-6D13-4774-9562-4E189E5FF03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3574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63EC3-312D-4B50-8E88-735B17AB677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4957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02286-0E63-4DFE-AB2D-9250888BA9F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7640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60398-5507-427E-BC91-2A6F6594E43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572" y="156225"/>
            <a:ext cx="896511" cy="89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36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F9FD37F-1FCF-4F59-B703-8EC4682D635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  <p:sp>
        <p:nvSpPr>
          <p:cNvPr id="3" name="AutoShape 2" descr="http://upload.wikimedia.org/wikipedia/commons/2/25/LogoUNED.jpg"/>
          <p:cNvSpPr>
            <a:spLocks noChangeAspect="1" noChangeArrowheads="1"/>
          </p:cNvSpPr>
          <p:nvPr userDrawn="1"/>
        </p:nvSpPr>
        <p:spPr bwMode="auto">
          <a:xfrm>
            <a:off x="63500" y="-136525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2467" name="Picture 3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572" y="156225"/>
            <a:ext cx="896511" cy="89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4" r:id="rId2"/>
    <p:sldLayoutId id="2147483723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4" r:id="rId9"/>
    <p:sldLayoutId id="2147483720" r:id="rId10"/>
    <p:sldLayoutId id="2147483721" r:id="rId11"/>
    <p:sldLayoutId id="2147483725" r:id="rId12"/>
    <p:sldLayoutId id="2147483726" r:id="rId13"/>
    <p:sldLayoutId id="2147483727" r:id="rId14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wmf"/><Relationship Id="rId5" Type="http://schemas.openxmlformats.org/officeDocument/2006/relationships/image" Target="../media/image8.png"/><Relationship Id="rId10" Type="http://schemas.microsoft.com/office/2007/relationships/diagramDrawing" Target="../diagrams/drawing1.xml"/><Relationship Id="rId4" Type="http://schemas.openxmlformats.org/officeDocument/2006/relationships/image" Target="../media/image7.jpeg"/><Relationship Id="rId9" Type="http://schemas.openxmlformats.org/officeDocument/2006/relationships/diagramColors" Target="../diagrams/colors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/>
          </p:cNvSpPr>
          <p:nvPr/>
        </p:nvSpPr>
        <p:spPr bwMode="auto">
          <a:xfrm>
            <a:off x="506738" y="404664"/>
            <a:ext cx="799269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673100"/>
            <a:r>
              <a:rPr lang="en-US" sz="3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INTRODUCCIÓN A LOS</a:t>
            </a:r>
          </a:p>
          <a:p>
            <a:pPr defTabSz="673100"/>
            <a:r>
              <a:rPr lang="en-US" sz="3600" b="1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SERVICIOS ENERGETICOS.</a:t>
            </a:r>
          </a:p>
          <a:p>
            <a:pPr defTabSz="673100"/>
            <a:r>
              <a:rPr lang="en-US" sz="3600" b="1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AHORRO Y EFICIENCIA ENERGÉTICA</a:t>
            </a:r>
            <a:endParaRPr lang="en-US" sz="3600" b="1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Ferrovial Light" pitchFamily="-109" charset="0"/>
            </a:endParaRP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8" y="2016653"/>
            <a:ext cx="2232050" cy="2542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30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88" y="2066657"/>
            <a:ext cx="2428044" cy="2442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Barkantine_CHP_en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41" y="2439110"/>
            <a:ext cx="2221956" cy="246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10"/>
          <p:cNvSpPr txBox="1">
            <a:spLocks noChangeArrowheads="1"/>
          </p:cNvSpPr>
          <p:nvPr/>
        </p:nvSpPr>
        <p:spPr bwMode="auto">
          <a:xfrm>
            <a:off x="539750" y="5949950"/>
            <a:ext cx="19796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4D4D4D"/>
                </a:solidFill>
                <a:latin typeface="Berlin Sans FB Demi" pitchFamily="34" charset="0"/>
              </a:rPr>
              <a:t>David Borge Diez</a:t>
            </a:r>
          </a:p>
        </p:txBody>
      </p:sp>
      <p:sp>
        <p:nvSpPr>
          <p:cNvPr id="8199" name="Text Box 14"/>
          <p:cNvSpPr txBox="1">
            <a:spLocks noChangeArrowheads="1"/>
          </p:cNvSpPr>
          <p:nvPr/>
        </p:nvSpPr>
        <p:spPr bwMode="auto">
          <a:xfrm>
            <a:off x="6557963" y="5949950"/>
            <a:ext cx="1553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dirty="0" smtClean="0">
                <a:solidFill>
                  <a:srgbClr val="4D4D4D"/>
                </a:solidFill>
                <a:latin typeface="Berlin Sans FB Demi" pitchFamily="34" charset="0"/>
              </a:rPr>
              <a:t>30 Junio </a:t>
            </a:r>
            <a:r>
              <a:rPr lang="es-ES_tradnl" dirty="0">
                <a:solidFill>
                  <a:srgbClr val="4D4D4D"/>
                </a:solidFill>
                <a:latin typeface="Berlin Sans FB Demi" pitchFamily="34" charset="0"/>
              </a:rPr>
              <a:t>2014</a:t>
            </a:r>
          </a:p>
        </p:txBody>
      </p:sp>
      <p:sp>
        <p:nvSpPr>
          <p:cNvPr id="2057" name="Rectangle 17"/>
          <p:cNvSpPr>
            <a:spLocks/>
          </p:cNvSpPr>
          <p:nvPr/>
        </p:nvSpPr>
        <p:spPr bwMode="auto">
          <a:xfrm>
            <a:off x="395288" y="5937250"/>
            <a:ext cx="8496300" cy="7143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latin typeface="Berlin Sans FB Demi" pitchFamily="34" charset="0"/>
            </a:endParaRPr>
          </a:p>
        </p:txBody>
      </p:sp>
      <p:sp>
        <p:nvSpPr>
          <p:cNvPr id="2058" name="Rectangle 18"/>
          <p:cNvSpPr>
            <a:spLocks/>
          </p:cNvSpPr>
          <p:nvPr/>
        </p:nvSpPr>
        <p:spPr bwMode="auto">
          <a:xfrm>
            <a:off x="395288" y="6310313"/>
            <a:ext cx="8496300" cy="71437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latin typeface="Berlin Sans FB Demi" pitchFamily="34" charset="0"/>
            </a:endParaRP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647093" y="4903510"/>
            <a:ext cx="799269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673100"/>
            <a:r>
              <a:rPr lang="es-ES" sz="28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Clausura de los Cursos de Formación Permanente del bloque Energía y Edificación del DIEEC</a:t>
            </a:r>
            <a:endParaRPr lang="en-US" sz="2800" b="1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Ferrovial Light" pitchFamily="-10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</a:t>
            </a: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/>
            </a:r>
            <a:b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</a:b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funcionamiento</a:t>
            </a:r>
            <a:endParaRPr lang="es-ES_tradnl" sz="3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17411" name="2 Marcador de contenido"/>
          <p:cNvSpPr txBox="1">
            <a:spLocks/>
          </p:cNvSpPr>
          <p:nvPr/>
        </p:nvSpPr>
        <p:spPr bwMode="auto">
          <a:xfrm>
            <a:off x="395288" y="2420938"/>
            <a:ext cx="84836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s-ES" sz="2400" dirty="0">
                <a:solidFill>
                  <a:srgbClr val="747678"/>
                </a:solidFill>
                <a:latin typeface="Berlin Sans FB Demi" pitchFamily="34" charset="0"/>
              </a:rPr>
              <a:t>El contrato de </a:t>
            </a:r>
            <a:r>
              <a:rPr lang="es-ES" sz="2400" b="1" dirty="0">
                <a:solidFill>
                  <a:srgbClr val="747678"/>
                </a:solidFill>
                <a:latin typeface="Berlin Sans FB Demi" pitchFamily="34" charset="0"/>
              </a:rPr>
              <a:t>servicios energéticos </a:t>
            </a:r>
            <a:r>
              <a:rPr lang="es-ES" sz="2400" dirty="0">
                <a:solidFill>
                  <a:srgbClr val="747678"/>
                </a:solidFill>
                <a:latin typeface="Berlin Sans FB Demi" pitchFamily="34" charset="0"/>
              </a:rPr>
              <a:t>es un modelo concesional en el que la ESE realiza inversiones en la modernización de las instalaciones del cliente, </a:t>
            </a:r>
            <a:r>
              <a:rPr lang="es-ES" sz="2400" dirty="0">
                <a:solidFill>
                  <a:schemeClr val="accent1"/>
                </a:solidFill>
                <a:latin typeface="Berlin Sans FB Demi" pitchFamily="34" charset="0"/>
              </a:rPr>
              <a:t>amortizándolas en base a los ahorros logrados</a:t>
            </a:r>
            <a:r>
              <a:rPr lang="es-ES" sz="3200" dirty="0">
                <a:solidFill>
                  <a:srgbClr val="747678"/>
                </a:solidFill>
                <a:latin typeface="Berlin Sans FB Demi" pitchFamily="34" charset="0"/>
              </a:rPr>
              <a:t>. </a:t>
            </a:r>
          </a:p>
          <a:p>
            <a:pPr algn="just" eaLnBrk="1" hangingPunct="1">
              <a:spcBef>
                <a:spcPct val="20000"/>
              </a:spcBef>
              <a:buFont typeface="Arial" pitchFamily="34" charset="0"/>
              <a:buNone/>
            </a:pPr>
            <a:endParaRPr lang="es-ES" sz="3200" dirty="0">
              <a:solidFill>
                <a:srgbClr val="747678"/>
              </a:solidFill>
              <a:latin typeface="Berlin Sans FB Demi" pitchFamily="34" charset="0"/>
            </a:endParaRPr>
          </a:p>
          <a:p>
            <a:pPr algn="just" eaLnBrk="1" hangingPunct="1">
              <a:spcBef>
                <a:spcPct val="20000"/>
              </a:spcBef>
              <a:buFont typeface="Arial" pitchFamily="34" charset="0"/>
              <a:buNone/>
            </a:pPr>
            <a:endParaRPr lang="es-ES" sz="3200" dirty="0">
              <a:solidFill>
                <a:srgbClr val="747678"/>
              </a:solidFill>
              <a:latin typeface="Berlin Sans FB Demi" pitchFamily="34" charset="0"/>
            </a:endParaRPr>
          </a:p>
        </p:txBody>
      </p:sp>
      <p:sp>
        <p:nvSpPr>
          <p:cNvPr id="17412" name="2 Marcador de contenido"/>
          <p:cNvSpPr txBox="1">
            <a:spLocks/>
          </p:cNvSpPr>
          <p:nvPr/>
        </p:nvSpPr>
        <p:spPr bwMode="auto">
          <a:xfrm>
            <a:off x="427038" y="1484784"/>
            <a:ext cx="84836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s-ES" sz="2400" dirty="0">
                <a:solidFill>
                  <a:schemeClr val="accent1"/>
                </a:solidFill>
                <a:latin typeface="Berlin Sans FB Demi" pitchFamily="34" charset="0"/>
              </a:rPr>
              <a:t>Dos Directivas Europeas, dos definiciones…un concepto.</a:t>
            </a:r>
            <a:r>
              <a:rPr lang="es-ES" sz="3200" dirty="0">
                <a:solidFill>
                  <a:srgbClr val="747678"/>
                </a:solidFill>
                <a:latin typeface="Berlin Sans FB Demi" pitchFamily="34" charset="0"/>
              </a:rPr>
              <a:t> </a:t>
            </a:r>
          </a:p>
        </p:txBody>
      </p:sp>
      <p:pic>
        <p:nvPicPr>
          <p:cNvPr id="17413" name="Picture 9" descr="20100908111848-puzz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4764088"/>
            <a:ext cx="2027237" cy="17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Text Box 10"/>
          <p:cNvSpPr txBox="1">
            <a:spLocks/>
          </p:cNvSpPr>
          <p:nvPr/>
        </p:nvSpPr>
        <p:spPr bwMode="auto">
          <a:xfrm>
            <a:off x="6372225" y="5527675"/>
            <a:ext cx="1695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200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Total Garantía</a:t>
            </a:r>
          </a:p>
        </p:txBody>
      </p:sp>
      <p:sp>
        <p:nvSpPr>
          <p:cNvPr id="17415" name="Text Box 11"/>
          <p:cNvSpPr txBox="1">
            <a:spLocks/>
          </p:cNvSpPr>
          <p:nvPr/>
        </p:nvSpPr>
        <p:spPr bwMode="auto">
          <a:xfrm>
            <a:off x="5695950" y="4610100"/>
            <a:ext cx="32400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200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Operación &amp; Mantenimiento</a:t>
            </a:r>
          </a:p>
        </p:txBody>
      </p:sp>
      <p:sp>
        <p:nvSpPr>
          <p:cNvPr id="17416" name="Text Box 12"/>
          <p:cNvSpPr txBox="1">
            <a:spLocks/>
          </p:cNvSpPr>
          <p:nvPr/>
        </p:nvSpPr>
        <p:spPr bwMode="auto">
          <a:xfrm>
            <a:off x="1692275" y="5095875"/>
            <a:ext cx="213042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200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Gestión Energética</a:t>
            </a:r>
          </a:p>
        </p:txBody>
      </p:sp>
      <p:sp>
        <p:nvSpPr>
          <p:cNvPr id="17417" name="Text Box 13"/>
          <p:cNvSpPr txBox="1">
            <a:spLocks/>
          </p:cNvSpPr>
          <p:nvPr/>
        </p:nvSpPr>
        <p:spPr bwMode="auto">
          <a:xfrm>
            <a:off x="3128963" y="6091238"/>
            <a:ext cx="10318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200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Inversión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</a:t>
            </a: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y</a:t>
            </a:r>
          </a:p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funcionamiento</a:t>
            </a:r>
            <a:endParaRPr lang="es-ES_tradnl" sz="3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pic>
        <p:nvPicPr>
          <p:cNvPr id="18435" name="Picture 11" descr="meeting_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95487"/>
            <a:ext cx="4343400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3"/>
          <p:cNvSpPr>
            <a:spLocks/>
          </p:cNvSpPr>
          <p:nvPr/>
        </p:nvSpPr>
        <p:spPr bwMode="auto">
          <a:xfrm>
            <a:off x="250825" y="2420938"/>
            <a:ext cx="208892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 defTabSz="401638"/>
            <a:r>
              <a:rPr lang="es-ES_tradnl" sz="2000" dirty="0">
                <a:solidFill>
                  <a:srgbClr val="5F5F5F"/>
                </a:solidFill>
                <a:latin typeface="Berlin Sans FB Demi" pitchFamily="34" charset="0"/>
                <a:sym typeface="Tahoma" pitchFamily="34" charset="0"/>
              </a:rPr>
              <a:t>Los clientes pagan por diferentes servicios.</a:t>
            </a:r>
          </a:p>
          <a:p>
            <a:pPr algn="r" defTabSz="401638"/>
            <a:r>
              <a:rPr lang="es-ES_tradnl" sz="2800" b="1" dirty="0">
                <a:solidFill>
                  <a:schemeClr val="accent1"/>
                </a:solidFill>
                <a:latin typeface="Berlin Sans FB Demi" pitchFamily="34" charset="0"/>
                <a:sym typeface="Tahoma Bold"/>
              </a:rPr>
              <a:t>Varios proveedores</a:t>
            </a:r>
          </a:p>
        </p:txBody>
      </p:sp>
      <p:sp>
        <p:nvSpPr>
          <p:cNvPr id="18437" name="Rectangle 14"/>
          <p:cNvSpPr>
            <a:spLocks/>
          </p:cNvSpPr>
          <p:nvPr/>
        </p:nvSpPr>
        <p:spPr bwMode="auto">
          <a:xfrm>
            <a:off x="7379989" y="3275012"/>
            <a:ext cx="17827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01638">
              <a:lnSpc>
                <a:spcPct val="90000"/>
              </a:lnSpc>
            </a:pPr>
            <a:r>
              <a:rPr lang="es-ES_tradnl" sz="2400" b="1" dirty="0">
                <a:solidFill>
                  <a:srgbClr val="5F5F5F"/>
                </a:solidFill>
                <a:latin typeface="Berlin Sans FB Demi" pitchFamily="34" charset="0"/>
                <a:sym typeface="Tahoma Bold"/>
              </a:rPr>
              <a:t>ESCO</a:t>
            </a:r>
            <a:r>
              <a:rPr lang="es-ES_tradnl" sz="2400" dirty="0">
                <a:solidFill>
                  <a:srgbClr val="5F5F5F"/>
                </a:solidFill>
                <a:latin typeface="Berlin Sans FB Demi" pitchFamily="34" charset="0"/>
                <a:sym typeface="Tahoma" pitchFamily="34" charset="0"/>
              </a:rPr>
              <a:t> </a:t>
            </a:r>
          </a:p>
          <a:p>
            <a:pPr defTabSz="401638">
              <a:lnSpc>
                <a:spcPct val="90000"/>
              </a:lnSpc>
            </a:pPr>
            <a:r>
              <a:rPr lang="es-ES_tradnl" sz="2000" dirty="0">
                <a:solidFill>
                  <a:srgbClr val="5F5F5F"/>
                </a:solidFill>
                <a:latin typeface="Berlin Sans FB Demi" pitchFamily="34" charset="0"/>
                <a:sym typeface="Tahoma" pitchFamily="34" charset="0"/>
              </a:rPr>
              <a:t>gestiona cada servicio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3 Grupo"/>
          <p:cNvGrpSpPr>
            <a:grpSpLocks/>
          </p:cNvGrpSpPr>
          <p:nvPr/>
        </p:nvGrpSpPr>
        <p:grpSpPr bwMode="auto">
          <a:xfrm>
            <a:off x="466725" y="1869083"/>
            <a:ext cx="8140700" cy="3446463"/>
            <a:chOff x="466725" y="1568450"/>
            <a:chExt cx="8140700" cy="3446463"/>
          </a:xfrm>
        </p:grpSpPr>
        <p:pic>
          <p:nvPicPr>
            <p:cNvPr id="19476" name="Picture 2" descr="C:\Users\0AITY\Desktop\plan estratégico\plan estratégico-0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" y="1568450"/>
              <a:ext cx="8140700" cy="344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900113" y="3132138"/>
              <a:ext cx="1223962" cy="368300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chemeClr val="accent1"/>
                  </a:solidFill>
                  <a:latin typeface="Berlin Sans FB Demi" pitchFamily="34" charset="0"/>
                </a:rPr>
                <a:t>ESE</a:t>
              </a:r>
            </a:p>
          </p:txBody>
        </p:sp>
      </p:grp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431800" y="1592858"/>
            <a:ext cx="3024188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</a:rPr>
              <a:t>Inversión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</a:rPr>
              <a:t> y financiación en la modernización de instalaciones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</a:rPr>
              <a:t>Optimización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</a:rPr>
              <a:t> de medios humanos y materiales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</a:rPr>
              <a:t>Reducción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</a:rPr>
              <a:t> de consumos y emisiones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</a:rPr>
              <a:t>Transferencia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</a:rPr>
              <a:t> de riesgos (obra, consumos,  y disponibilidad) a la ESE</a:t>
            </a:r>
          </a:p>
        </p:txBody>
      </p:sp>
      <p:grpSp>
        <p:nvGrpSpPr>
          <p:cNvPr id="24" name="23 Grupo"/>
          <p:cNvGrpSpPr>
            <a:grpSpLocks/>
          </p:cNvGrpSpPr>
          <p:nvPr/>
        </p:nvGrpSpPr>
        <p:grpSpPr bwMode="auto">
          <a:xfrm>
            <a:off x="2324100" y="1451571"/>
            <a:ext cx="2212975" cy="693737"/>
            <a:chOff x="2324042" y="1367096"/>
            <a:chExt cx="2212930" cy="693752"/>
          </a:xfrm>
        </p:grpSpPr>
        <p:cxnSp>
          <p:nvCxnSpPr>
            <p:cNvPr id="25" name="24 Conector recto"/>
            <p:cNvCxnSpPr/>
            <p:nvPr/>
          </p:nvCxnSpPr>
          <p:spPr>
            <a:xfrm flipH="1">
              <a:off x="2324042" y="1367096"/>
              <a:ext cx="879457" cy="0"/>
            </a:xfrm>
            <a:prstGeom prst="line">
              <a:avLst/>
            </a:prstGeom>
            <a:ln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"/>
            <p:cNvCxnSpPr/>
            <p:nvPr/>
          </p:nvCxnSpPr>
          <p:spPr>
            <a:xfrm>
              <a:off x="3203499" y="1367096"/>
              <a:ext cx="1333473" cy="693752"/>
            </a:xfrm>
            <a:prstGeom prst="line">
              <a:avLst/>
            </a:prstGeom>
            <a:ln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26 Grupo"/>
          <p:cNvGrpSpPr>
            <a:grpSpLocks/>
          </p:cNvGrpSpPr>
          <p:nvPr/>
        </p:nvGrpSpPr>
        <p:grpSpPr bwMode="auto">
          <a:xfrm>
            <a:off x="4572000" y="4953596"/>
            <a:ext cx="2940050" cy="534987"/>
            <a:chOff x="4572002" y="4869160"/>
            <a:chExt cx="2939637" cy="535047"/>
          </a:xfrm>
        </p:grpSpPr>
        <p:cxnSp>
          <p:nvCxnSpPr>
            <p:cNvPr id="28" name="27 Conector recto"/>
            <p:cNvCxnSpPr/>
            <p:nvPr/>
          </p:nvCxnSpPr>
          <p:spPr>
            <a:xfrm flipH="1">
              <a:off x="6227532" y="5404207"/>
              <a:ext cx="1284107" cy="0"/>
            </a:xfrm>
            <a:prstGeom prst="line">
              <a:avLst/>
            </a:prstGeom>
            <a:ln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 flipH="1" flipV="1">
              <a:off x="4572002" y="4869160"/>
              <a:ext cx="1655530" cy="530284"/>
            </a:xfrm>
            <a:prstGeom prst="line">
              <a:avLst/>
            </a:prstGeom>
            <a:ln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Rectángulo"/>
          <p:cNvSpPr/>
          <p:nvPr/>
        </p:nvSpPr>
        <p:spPr>
          <a:xfrm>
            <a:off x="7512050" y="5299671"/>
            <a:ext cx="136048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</a:rPr>
              <a:t>Indicadores</a:t>
            </a:r>
            <a:endParaRPr lang="es-ES" sz="1400" b="1" dirty="0">
              <a:solidFill>
                <a:schemeClr val="accent1"/>
              </a:solidFill>
              <a:latin typeface="Berlin Sans FB Demi" pitchFamily="34" charset="0"/>
            </a:endParaRPr>
          </a:p>
        </p:txBody>
      </p:sp>
      <p:grpSp>
        <p:nvGrpSpPr>
          <p:cNvPr id="31" name="30 Grupo"/>
          <p:cNvGrpSpPr>
            <a:grpSpLocks/>
          </p:cNvGrpSpPr>
          <p:nvPr/>
        </p:nvGrpSpPr>
        <p:grpSpPr bwMode="auto">
          <a:xfrm>
            <a:off x="466725" y="5507634"/>
            <a:ext cx="8367713" cy="1236939"/>
            <a:chOff x="3484358" y="5423381"/>
            <a:chExt cx="5350395" cy="1237219"/>
          </a:xfrm>
        </p:grpSpPr>
        <p:sp>
          <p:nvSpPr>
            <p:cNvPr id="32" name="31 Rectángulo"/>
            <p:cNvSpPr/>
            <p:nvPr/>
          </p:nvSpPr>
          <p:spPr>
            <a:xfrm>
              <a:off x="4787698" y="5613923"/>
              <a:ext cx="4047055" cy="10466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accent1"/>
                  </a:solidFill>
                  <a:latin typeface="Berlin Sans FB Demi" pitchFamily="34" charset="0"/>
                </a:rPr>
                <a:t>Gestión</a:t>
              </a:r>
              <a:endParaRPr lang="es-ES" sz="1400" dirty="0">
                <a:solidFill>
                  <a:schemeClr val="accent1"/>
                </a:solidFill>
                <a:latin typeface="Berlin Sans FB Demi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itchFamily="34" charset="0"/>
                </a:rPr>
                <a:t>Edificios</a:t>
              </a:r>
              <a:r>
                <a:rPr lang="es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itchFamily="34" charset="0"/>
                </a:rPr>
                <a:t>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itchFamily="34" charset="0"/>
                </a:rPr>
                <a:t>Temperatura y humedad relativa/Luxes en el plano de trabajo /Temperatura de ACS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itchFamily="34" charset="0"/>
                </a:rPr>
                <a:t>Alumbrado público: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itchFamily="34" charset="0"/>
                </a:rPr>
                <a:t>Cumplimiento del reglamento de Eficiencia Energética en Alumbrado Exterior</a:t>
              </a:r>
            </a:p>
          </p:txBody>
        </p:sp>
        <p:sp>
          <p:nvSpPr>
            <p:cNvPr id="33" name="32 Rectángulo"/>
            <p:cNvSpPr/>
            <p:nvPr/>
          </p:nvSpPr>
          <p:spPr>
            <a:xfrm>
              <a:off x="3484358" y="5628215"/>
              <a:ext cx="1902227" cy="8622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accent1"/>
                  </a:solidFill>
                  <a:latin typeface="Berlin Sans FB Demi" pitchFamily="34" charset="0"/>
                </a:rPr>
                <a:t>Generales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itchFamily="34" charset="0"/>
                </a:rPr>
                <a:t>Tiempos</a:t>
              </a:r>
              <a:r>
                <a:rPr lang="es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itchFamily="34" charset="0"/>
                </a:rPr>
                <a:t> de respuesta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itchFamily="34" charset="0"/>
                </a:rPr>
                <a:t>Grado de </a:t>
              </a:r>
              <a:r>
                <a:rPr lang="es-E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itchFamily="34" charset="0"/>
                </a:rPr>
                <a:t>cumplimiento</a:t>
              </a:r>
              <a:r>
                <a:rPr lang="es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itchFamily="34" charset="0"/>
                </a:rPr>
                <a:t> del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itchFamily="34" charset="0"/>
                </a:rPr>
                <a:t>Plan</a:t>
              </a:r>
              <a:r>
                <a:rPr lang="es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itchFamily="34" charset="0"/>
                </a:rPr>
                <a:t> de Mantenimiento</a:t>
              </a:r>
              <a:endPara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</a:endParaRPr>
            </a:p>
          </p:txBody>
        </p:sp>
        <p:cxnSp>
          <p:nvCxnSpPr>
            <p:cNvPr id="34" name="33 Conector recto"/>
            <p:cNvCxnSpPr/>
            <p:nvPr/>
          </p:nvCxnSpPr>
          <p:spPr>
            <a:xfrm flipH="1">
              <a:off x="3536127" y="5879097"/>
              <a:ext cx="4136380" cy="0"/>
            </a:xfrm>
            <a:prstGeom prst="line">
              <a:avLst/>
            </a:prstGeom>
            <a:ln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34 Conector recto"/>
            <p:cNvCxnSpPr/>
            <p:nvPr/>
          </p:nvCxnSpPr>
          <p:spPr>
            <a:xfrm flipV="1">
              <a:off x="7672506" y="5423381"/>
              <a:ext cx="200982" cy="479534"/>
            </a:xfrm>
            <a:prstGeom prst="line">
              <a:avLst/>
            </a:prstGeom>
            <a:ln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35 Rectángulo"/>
          <p:cNvSpPr/>
          <p:nvPr/>
        </p:nvSpPr>
        <p:spPr>
          <a:xfrm>
            <a:off x="407328" y="1298575"/>
            <a:ext cx="187801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</a:rPr>
              <a:t>Gestión eficiente</a:t>
            </a:r>
          </a:p>
        </p:txBody>
      </p:sp>
      <p:pic>
        <p:nvPicPr>
          <p:cNvPr id="37" name="Picture 2" descr="C:\Users\0AITY\Desktop\plan estratégico\plan estratégico-01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7283" y="2001441"/>
            <a:ext cx="2739858" cy="10731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0AITY\Desktop\plan estratégico\plan estratégico-01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8589" y="4123175"/>
            <a:ext cx="2633409" cy="89249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</a:t>
            </a: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y</a:t>
            </a:r>
          </a:p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 </a:t>
            </a: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funcionamiento</a:t>
            </a:r>
          </a:p>
        </p:txBody>
      </p:sp>
      <p:pic>
        <p:nvPicPr>
          <p:cNvPr id="20483" name="Picture 6" descr="Money-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1" name="Rectangle 9"/>
          <p:cNvSpPr>
            <a:spLocks/>
          </p:cNvSpPr>
          <p:nvPr/>
        </p:nvSpPr>
        <p:spPr bwMode="auto">
          <a:xfrm>
            <a:off x="560388" y="2997200"/>
            <a:ext cx="4392612" cy="15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61938" indent="-174625" algn="just" defTabSz="673100">
              <a:lnSpc>
                <a:spcPct val="150000"/>
              </a:lnSpc>
              <a:buFontTx/>
              <a:buChar char="•"/>
            </a:pPr>
            <a:r>
              <a:rPr lang="en-US" sz="1600" b="1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Reducción</a:t>
            </a:r>
            <a:r>
              <a:rPr lang="en-US" sz="1600" b="1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de </a:t>
            </a:r>
            <a:r>
              <a:rPr lang="en-US" sz="1600" b="1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costes</a:t>
            </a:r>
            <a:r>
              <a:rPr lang="en-U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n-US" sz="1600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directos</a:t>
            </a:r>
            <a:r>
              <a:rPr lang="en-U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e </a:t>
            </a:r>
            <a:r>
              <a:rPr lang="en-US" sz="1600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indirectos</a:t>
            </a:r>
            <a:endParaRPr lang="en-US" sz="1600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marL="261938" indent="-174625" algn="just" defTabSz="673100">
              <a:lnSpc>
                <a:spcPct val="150000"/>
              </a:lnSpc>
              <a:buFontTx/>
              <a:buChar char="•"/>
            </a:pPr>
            <a:r>
              <a:rPr lang="en-US" sz="1600" b="1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Financiación</a:t>
            </a:r>
            <a:r>
              <a:rPr lang="en-US" sz="1600" b="1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de </a:t>
            </a:r>
            <a:r>
              <a:rPr lang="en-US" sz="1600" b="1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inversiones</a:t>
            </a:r>
            <a:r>
              <a:rPr lang="en-U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, </a:t>
            </a:r>
            <a:r>
              <a:rPr lang="en-US" sz="1600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por</a:t>
            </a:r>
            <a:r>
              <a:rPr lang="en-U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n-US" sz="1600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ciclo</a:t>
            </a:r>
            <a:r>
              <a:rPr lang="en-U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de </a:t>
            </a:r>
            <a:r>
              <a:rPr lang="en-US" sz="1600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vida</a:t>
            </a:r>
            <a:r>
              <a:rPr lang="en-U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, </a:t>
            </a:r>
            <a:r>
              <a:rPr lang="en-US" sz="1600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como</a:t>
            </a:r>
            <a:r>
              <a:rPr lang="en-U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n-US" sz="1600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por</a:t>
            </a:r>
            <a:r>
              <a:rPr lang="en-U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n-US" sz="1600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una</a:t>
            </a:r>
            <a:r>
              <a:rPr lang="en-U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mayor </a:t>
            </a:r>
            <a:r>
              <a:rPr lang="en-US" sz="1600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eficiencia</a:t>
            </a:r>
            <a:endParaRPr lang="en-US" sz="1600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marL="261938" indent="-174625" algn="just" defTabSz="673100">
              <a:lnSpc>
                <a:spcPct val="150000"/>
              </a:lnSpc>
              <a:buFontTx/>
              <a:buChar char="•"/>
            </a:pPr>
            <a:r>
              <a:rPr lang="en-US" sz="1600" b="1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Estabilidad</a:t>
            </a:r>
            <a:r>
              <a:rPr lang="en-U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n-US" sz="1600" dirty="0" err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presupuestaria</a:t>
            </a:r>
            <a:r>
              <a:rPr lang="en-U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</a:p>
        </p:txBody>
      </p:sp>
      <p:sp>
        <p:nvSpPr>
          <p:cNvPr id="315402" name="Rectangle 10"/>
          <p:cNvSpPr>
            <a:spLocks/>
          </p:cNvSpPr>
          <p:nvPr/>
        </p:nvSpPr>
        <p:spPr bwMode="auto">
          <a:xfrm>
            <a:off x="4283075" y="3276600"/>
            <a:ext cx="4537075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262063" indent="-187325" algn="just" defTabSz="673100">
              <a:lnSpc>
                <a:spcPct val="150000"/>
              </a:lnSpc>
              <a:buFontTx/>
              <a:buChar char="•"/>
            </a:pPr>
            <a:r>
              <a:rPr lang="en-US" sz="1600" b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Transmisión</a:t>
            </a:r>
            <a:r>
              <a:rPr lang="en-US" sz="160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a la ESE </a:t>
            </a:r>
            <a:r>
              <a:rPr lang="en-US" sz="1600" b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de los riesgos</a:t>
            </a:r>
            <a:r>
              <a:rPr lang="en-US" sz="160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operativos (repuestos, disponibilidad…)</a:t>
            </a:r>
          </a:p>
          <a:p>
            <a:pPr marL="1262063" indent="-187325" algn="just" defTabSz="673100">
              <a:lnSpc>
                <a:spcPct val="150000"/>
              </a:lnSpc>
              <a:buFontTx/>
              <a:buChar char="•"/>
            </a:pPr>
            <a:r>
              <a:rPr lang="en-US" sz="1600" b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Sistema de remuneración por resultados</a:t>
            </a:r>
            <a:r>
              <a:rPr lang="en-US" sz="160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; sistema de indicadores</a:t>
            </a:r>
          </a:p>
          <a:p>
            <a:pPr marL="1262063" indent="-187325" algn="just" defTabSz="673100">
              <a:lnSpc>
                <a:spcPct val="150000"/>
              </a:lnSpc>
              <a:buFontTx/>
              <a:buChar char="•"/>
            </a:pPr>
            <a:r>
              <a:rPr lang="en-US" sz="1600" b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Gestión eficiente</a:t>
            </a:r>
            <a:r>
              <a:rPr lang="en-US" sz="160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endParaRPr lang="es-ES_tradnl" sz="160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sp>
        <p:nvSpPr>
          <p:cNvPr id="315403" name="Rectangle 11"/>
          <p:cNvSpPr>
            <a:spLocks/>
          </p:cNvSpPr>
          <p:nvPr/>
        </p:nvSpPr>
        <p:spPr bwMode="auto">
          <a:xfrm>
            <a:off x="633413" y="5799138"/>
            <a:ext cx="62642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74625" indent="-174625" algn="just" defTabSz="6731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Reducción de emisiones</a:t>
            </a:r>
            <a:r>
              <a:rPr lang="en-US" sz="160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CO</a:t>
            </a:r>
            <a:r>
              <a:rPr lang="en-US" sz="1600" baseline="-2500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2 </a:t>
            </a:r>
          </a:p>
          <a:p>
            <a:pPr marL="174625" indent="-174625" algn="just" defTabSz="6731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Utilización de energía</a:t>
            </a:r>
            <a:r>
              <a:rPr lang="en-US" sz="160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de origen </a:t>
            </a:r>
            <a:r>
              <a:rPr lang="en-US" sz="1600" b="1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renovable </a:t>
            </a:r>
          </a:p>
        </p:txBody>
      </p:sp>
      <p:pic>
        <p:nvPicPr>
          <p:cNvPr id="20490" name="Picture 13" descr="eco-tree-vecto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76875"/>
            <a:ext cx="1125538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4" descr="less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82725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Text Box 15"/>
          <p:cNvSpPr txBox="1">
            <a:spLocks noChangeArrowheads="1"/>
          </p:cNvSpPr>
          <p:nvPr/>
        </p:nvSpPr>
        <p:spPr bwMode="auto">
          <a:xfrm>
            <a:off x="1114425" y="1695768"/>
            <a:ext cx="4437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2800" b="1" u="sng" dirty="0" smtClean="0">
                <a:solidFill>
                  <a:schemeClr val="accent1"/>
                </a:solidFill>
                <a:latin typeface="Berlin Sans FB Demi" pitchFamily="34" charset="0"/>
              </a:rPr>
              <a:t>¿Beneficios para </a:t>
            </a:r>
            <a:r>
              <a:rPr lang="es-ES_tradnl" sz="2800" b="1" u="sng" dirty="0">
                <a:solidFill>
                  <a:schemeClr val="accent1"/>
                </a:solidFill>
                <a:latin typeface="Berlin Sans FB Demi" pitchFamily="34" charset="0"/>
              </a:rPr>
              <a:t>el cliente?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885214" y="2513330"/>
            <a:ext cx="2787943" cy="584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3200" b="1" dirty="0" smtClean="0">
                <a:solidFill>
                  <a:schemeClr val="accent1"/>
                </a:solidFill>
                <a:latin typeface="Berlin Sans FB Demi" pitchFamily="34" charset="0"/>
              </a:rPr>
              <a:t>ECONÓMICOS</a:t>
            </a:r>
            <a:endParaRPr lang="es-ES_tradnl" sz="3200" b="1" dirty="0">
              <a:solidFill>
                <a:schemeClr val="accent1"/>
              </a:solidFill>
              <a:latin typeface="Berlin Sans FB Demi" pitchFamily="34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553720" y="2513330"/>
            <a:ext cx="3443571" cy="584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3200" b="1" dirty="0" smtClean="0">
                <a:solidFill>
                  <a:schemeClr val="accent1"/>
                </a:solidFill>
                <a:latin typeface="Berlin Sans FB Demi" pitchFamily="34" charset="0"/>
              </a:rPr>
              <a:t>OPERACIONALES</a:t>
            </a:r>
            <a:endParaRPr lang="es-ES_tradnl" sz="3200" b="1" dirty="0">
              <a:solidFill>
                <a:schemeClr val="accent1"/>
              </a:solidFill>
              <a:latin typeface="Berlin Sans FB Demi" pitchFamily="34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55576" y="5085184"/>
            <a:ext cx="4150495" cy="584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3200" b="1" dirty="0" smtClean="0">
                <a:solidFill>
                  <a:schemeClr val="accent1"/>
                </a:solidFill>
                <a:latin typeface="Berlin Sans FB Demi" pitchFamily="34" charset="0"/>
              </a:rPr>
              <a:t>MEDIOAMBIENTALES</a:t>
            </a:r>
            <a:endParaRPr lang="es-ES_tradnl" sz="3200" b="1" dirty="0">
              <a:solidFill>
                <a:schemeClr val="accent1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15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15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1" grpId="0"/>
      <p:bldP spid="315401" grpId="1"/>
      <p:bldP spid="315402" grpId="0"/>
      <p:bldP spid="315402" grpId="1"/>
      <p:bldP spid="3154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3 Marcador de número de diapositiva"/>
          <p:cNvSpPr txBox="1">
            <a:spLocks noGrp="1"/>
          </p:cNvSpPr>
          <p:nvPr/>
        </p:nvSpPr>
        <p:spPr bwMode="auto">
          <a:xfrm>
            <a:off x="8493125" y="6237288"/>
            <a:ext cx="466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14DB89-F8A7-426F-A300-A201FA09269D}" type="slidenum">
              <a:rPr lang="en-US" sz="1000">
                <a:solidFill>
                  <a:srgbClr val="747678"/>
                </a:solidFill>
                <a:latin typeface="Berlin Sans FB Demi" pitchFamily="34" charset="0"/>
                <a:ea typeface="ＭＳ Ｐゴシック" pitchFamily="34" charset="-128"/>
                <a:cs typeface="Tahoma" pitchFamily="34" charset="0"/>
                <a:sym typeface="Gill Sans" pitchFamily="34" charset="0"/>
              </a:rPr>
              <a:pPr eaLnBrk="1" hangingPunct="1"/>
              <a:t>14</a:t>
            </a:fld>
            <a:endParaRPr lang="en-US" sz="1000">
              <a:solidFill>
                <a:srgbClr val="747678"/>
              </a:solidFill>
              <a:latin typeface="Berlin Sans FB Demi" pitchFamily="34" charset="0"/>
              <a:ea typeface="ＭＳ Ｐゴシック" pitchFamily="34" charset="-128"/>
              <a:cs typeface="Tahoma" pitchFamily="34" charset="0"/>
              <a:sym typeface="Gill Sans" pitchFamily="34" charset="0"/>
            </a:endParaRPr>
          </a:p>
        </p:txBody>
      </p:sp>
      <p:pic>
        <p:nvPicPr>
          <p:cNvPr id="21507" name="Picture 4" descr="02 Evolución costes edif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1690688"/>
            <a:ext cx="799147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3 Marcador de número de diapositiva"/>
          <p:cNvSpPr txBox="1">
            <a:spLocks noGrp="1"/>
          </p:cNvSpPr>
          <p:nvPr/>
        </p:nvSpPr>
        <p:spPr bwMode="auto">
          <a:xfrm>
            <a:off x="8493125" y="6237288"/>
            <a:ext cx="466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6DAE239-5E2A-4115-962D-5CB0B04B1ED6}" type="slidenum">
              <a:rPr lang="en-US" sz="1000">
                <a:solidFill>
                  <a:srgbClr val="747678"/>
                </a:solidFill>
                <a:latin typeface="Berlin Sans FB Demi" pitchFamily="34" charset="0"/>
                <a:ea typeface="ＭＳ Ｐゴシック" pitchFamily="34" charset="-128"/>
                <a:cs typeface="Tahoma" pitchFamily="34" charset="0"/>
                <a:sym typeface="Gill Sans" pitchFamily="34" charset="0"/>
              </a:rPr>
              <a:pPr eaLnBrk="1" hangingPunct="1"/>
              <a:t>15</a:t>
            </a:fld>
            <a:endParaRPr lang="en-US" sz="1000">
              <a:solidFill>
                <a:srgbClr val="747678"/>
              </a:solidFill>
              <a:latin typeface="Berlin Sans FB Demi" pitchFamily="34" charset="0"/>
              <a:ea typeface="ＭＳ Ｐゴシック" pitchFamily="34" charset="-128"/>
              <a:cs typeface="Tahoma" pitchFamily="34" charset="0"/>
              <a:sym typeface="Gill Sans" pitchFamily="34" charset="0"/>
            </a:endParaRPr>
          </a:p>
        </p:txBody>
      </p:sp>
      <p:pic>
        <p:nvPicPr>
          <p:cNvPr id="22531" name="Picture 4" descr="04 Evolución costes edif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1690688"/>
            <a:ext cx="799147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3 Marcador de número de diapositiva"/>
          <p:cNvSpPr txBox="1">
            <a:spLocks noGrp="1"/>
          </p:cNvSpPr>
          <p:nvPr/>
        </p:nvSpPr>
        <p:spPr bwMode="auto">
          <a:xfrm>
            <a:off x="8493125" y="6237288"/>
            <a:ext cx="466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C605DD2-7B78-46E7-B2B6-604D516BB6A5}" type="slidenum">
              <a:rPr lang="en-US" sz="1000">
                <a:solidFill>
                  <a:srgbClr val="747678"/>
                </a:solidFill>
                <a:latin typeface="Berlin Sans FB Demi" pitchFamily="34" charset="0"/>
                <a:ea typeface="ＭＳ Ｐゴシック" pitchFamily="34" charset="-128"/>
                <a:cs typeface="Tahoma" pitchFamily="34" charset="0"/>
                <a:sym typeface="Gill Sans" pitchFamily="34" charset="0"/>
              </a:rPr>
              <a:pPr eaLnBrk="1" hangingPunct="1"/>
              <a:t>16</a:t>
            </a:fld>
            <a:endParaRPr lang="en-US" sz="1000">
              <a:solidFill>
                <a:srgbClr val="747678"/>
              </a:solidFill>
              <a:latin typeface="Berlin Sans FB Demi" pitchFamily="34" charset="0"/>
              <a:ea typeface="ＭＳ Ｐゴシック" pitchFamily="34" charset="-128"/>
              <a:cs typeface="Tahoma" pitchFamily="34" charset="0"/>
              <a:sym typeface="Gill Sans" pitchFamily="34" charset="0"/>
            </a:endParaRPr>
          </a:p>
        </p:txBody>
      </p:sp>
      <p:pic>
        <p:nvPicPr>
          <p:cNvPr id="23555" name="Picture 4" descr="05 Evolución costes edif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1690688"/>
            <a:ext cx="799147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3 Marcador de número de diapositiva"/>
          <p:cNvSpPr txBox="1">
            <a:spLocks noGrp="1"/>
          </p:cNvSpPr>
          <p:nvPr/>
        </p:nvSpPr>
        <p:spPr bwMode="auto">
          <a:xfrm>
            <a:off x="8493125" y="6237288"/>
            <a:ext cx="466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9254BED-7A08-4FFE-943A-B1D853CD78EE}" type="slidenum">
              <a:rPr lang="en-US" sz="1000">
                <a:solidFill>
                  <a:srgbClr val="747678"/>
                </a:solidFill>
                <a:latin typeface="Berlin Sans FB Demi" pitchFamily="34" charset="0"/>
                <a:ea typeface="ＭＳ Ｐゴシック" pitchFamily="34" charset="-128"/>
                <a:cs typeface="Tahoma" pitchFamily="34" charset="0"/>
                <a:sym typeface="Gill Sans" pitchFamily="34" charset="0"/>
              </a:rPr>
              <a:pPr eaLnBrk="1" hangingPunct="1"/>
              <a:t>17</a:t>
            </a:fld>
            <a:endParaRPr lang="en-US" sz="1000">
              <a:solidFill>
                <a:srgbClr val="747678"/>
              </a:solidFill>
              <a:latin typeface="Berlin Sans FB Demi" pitchFamily="34" charset="0"/>
              <a:ea typeface="ＭＳ Ｐゴシック" pitchFamily="34" charset="-128"/>
              <a:cs typeface="Tahoma" pitchFamily="34" charset="0"/>
              <a:sym typeface="Gill Sans" pitchFamily="34" charset="0"/>
            </a:endParaRPr>
          </a:p>
        </p:txBody>
      </p:sp>
      <p:pic>
        <p:nvPicPr>
          <p:cNvPr id="24579" name="Picture 4" descr="07 Evolución costes edif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1690688"/>
            <a:ext cx="799147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3 Marcador de número de diapositiva"/>
          <p:cNvSpPr txBox="1">
            <a:spLocks noGrp="1"/>
          </p:cNvSpPr>
          <p:nvPr/>
        </p:nvSpPr>
        <p:spPr bwMode="auto">
          <a:xfrm>
            <a:off x="8493125" y="6237288"/>
            <a:ext cx="466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77CB338-7C84-43BA-8476-99AF1F56BA1A}" type="slidenum">
              <a:rPr lang="en-US" sz="1000">
                <a:solidFill>
                  <a:srgbClr val="747678"/>
                </a:solidFill>
                <a:latin typeface="Berlin Sans FB Demi" pitchFamily="34" charset="0"/>
                <a:ea typeface="ＭＳ Ｐゴシック" pitchFamily="34" charset="-128"/>
                <a:cs typeface="Tahoma" pitchFamily="34" charset="0"/>
                <a:sym typeface="Gill Sans" pitchFamily="34" charset="0"/>
              </a:rPr>
              <a:pPr eaLnBrk="1" hangingPunct="1"/>
              <a:t>18</a:t>
            </a:fld>
            <a:endParaRPr lang="en-US" sz="1000">
              <a:solidFill>
                <a:srgbClr val="747678"/>
              </a:solidFill>
              <a:latin typeface="Berlin Sans FB Demi" pitchFamily="34" charset="0"/>
              <a:ea typeface="ＭＳ Ｐゴシック" pitchFamily="34" charset="-128"/>
              <a:cs typeface="Tahoma" pitchFamily="34" charset="0"/>
              <a:sym typeface="Gill Sans" pitchFamily="34" charset="0"/>
            </a:endParaRPr>
          </a:p>
        </p:txBody>
      </p:sp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556792"/>
            <a:ext cx="79819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3 Marcador de número de diapositiva"/>
          <p:cNvSpPr txBox="1">
            <a:spLocks noGrp="1"/>
          </p:cNvSpPr>
          <p:nvPr/>
        </p:nvSpPr>
        <p:spPr bwMode="auto">
          <a:xfrm>
            <a:off x="8493125" y="6237288"/>
            <a:ext cx="466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6229633-2353-4CD6-8E80-33FA04965B78}" type="slidenum">
              <a:rPr lang="en-US" sz="1000">
                <a:solidFill>
                  <a:srgbClr val="747678"/>
                </a:solidFill>
                <a:latin typeface="Berlin Sans FB Demi" pitchFamily="34" charset="0"/>
                <a:ea typeface="ＭＳ Ｐゴシック" pitchFamily="34" charset="-128"/>
                <a:cs typeface="Tahoma" pitchFamily="34" charset="0"/>
                <a:sym typeface="Gill Sans" pitchFamily="34" charset="0"/>
              </a:rPr>
              <a:pPr eaLnBrk="1" hangingPunct="1"/>
              <a:t>19</a:t>
            </a:fld>
            <a:endParaRPr lang="en-US" sz="1000">
              <a:solidFill>
                <a:srgbClr val="747678"/>
              </a:solidFill>
              <a:latin typeface="Berlin Sans FB Demi" pitchFamily="34" charset="0"/>
              <a:ea typeface="ＭＳ Ｐゴシック" pitchFamily="34" charset="-128"/>
              <a:cs typeface="Tahoma" pitchFamily="34" charset="0"/>
              <a:sym typeface="Gill Sans" pitchFamily="34" charset="0"/>
            </a:endParaRPr>
          </a:p>
        </p:txBody>
      </p:sp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628800"/>
            <a:ext cx="79914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1430338"/>
            <a:ext cx="7902575" cy="42862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 anchor="b">
            <a:noAutofit/>
          </a:bodyPr>
          <a:lstStyle/>
          <a:p>
            <a:pPr marL="0" indent="0" defTabSz="67310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7200" dirty="0" smtClean="0">
                <a:solidFill>
                  <a:srgbClr val="747678"/>
                </a:solidFill>
                <a:latin typeface="Berlin Sans FB Demi" pitchFamily="34" charset="0"/>
              </a:rPr>
              <a:t>ÍNDICE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2568575"/>
            <a:ext cx="8892480" cy="3340100"/>
          </a:xfrm>
          <a:solidFill>
            <a:srgbClr val="FFFFFF"/>
          </a:solidFill>
          <a:extLst/>
        </p:spPr>
        <p:txBody>
          <a:bodyPr lIns="37419" tIns="37419" rIns="37419" bIns="37419" rtlCol="0">
            <a:noAutofit/>
          </a:bodyPr>
          <a:lstStyle/>
          <a:p>
            <a:pPr marL="179388" lvl="2" indent="0" defTabSz="673100" fontAlgn="auto">
              <a:buClr>
                <a:srgbClr val="D7B215"/>
              </a:buClr>
              <a:buFontTx/>
              <a:buNone/>
              <a:defRPr/>
            </a:pPr>
            <a:r>
              <a:rPr lang="es-ES_tradnl" sz="2800" dirty="0" smtClean="0">
                <a:solidFill>
                  <a:srgbClr val="747678"/>
                </a:solidFill>
                <a:latin typeface="Berlin Sans FB Demi" pitchFamily="34" charset="0"/>
              </a:rPr>
              <a:t>Introducción</a:t>
            </a:r>
          </a:p>
          <a:p>
            <a:pPr marL="179388" lvl="2" indent="0" defTabSz="673100" fontAlgn="auto">
              <a:buClr>
                <a:srgbClr val="D7B215"/>
              </a:buClr>
              <a:buFontTx/>
              <a:buNone/>
              <a:defRPr/>
            </a:pPr>
            <a:r>
              <a:rPr lang="es-ES_tradnl" sz="2800" dirty="0" smtClean="0">
                <a:solidFill>
                  <a:srgbClr val="747678"/>
                </a:solidFill>
                <a:latin typeface="Berlin Sans FB Demi" pitchFamily="34" charset="0"/>
              </a:rPr>
              <a:t>El impulso a las ESCOS desde la Administración</a:t>
            </a:r>
          </a:p>
          <a:p>
            <a:pPr marL="179388" lvl="2" indent="0" defTabSz="673100" fontAlgn="auto">
              <a:buClr>
                <a:srgbClr val="D7B215"/>
              </a:buClr>
              <a:buFontTx/>
              <a:buNone/>
              <a:defRPr/>
            </a:pPr>
            <a:r>
              <a:rPr lang="es-ES_tradnl" sz="2800" dirty="0" smtClean="0">
                <a:solidFill>
                  <a:srgbClr val="747678"/>
                </a:solidFill>
                <a:latin typeface="Berlin Sans FB Demi" pitchFamily="34" charset="0"/>
              </a:rPr>
              <a:t>Contrato de SSEE, modelos y funcionamiento</a:t>
            </a:r>
          </a:p>
          <a:p>
            <a:pPr marL="179388" lvl="2" indent="0" defTabSz="673100" fontAlgn="auto">
              <a:buClr>
                <a:srgbClr val="D7B215"/>
              </a:buClr>
              <a:buFontTx/>
              <a:buNone/>
              <a:defRPr/>
            </a:pPr>
            <a:r>
              <a:rPr lang="es-ES_tradnl" sz="2800" dirty="0" smtClean="0">
                <a:solidFill>
                  <a:srgbClr val="747678"/>
                </a:solidFill>
                <a:latin typeface="Berlin Sans FB Demi" pitchFamily="34" charset="0"/>
              </a:rPr>
              <a:t>Medidas de Ahorro y Eficiencia Energética</a:t>
            </a:r>
          </a:p>
          <a:p>
            <a:pPr marL="179388" lvl="2" indent="0" defTabSz="673100" fontAlgn="auto">
              <a:buClr>
                <a:srgbClr val="D7B215"/>
              </a:buClr>
              <a:buFontTx/>
              <a:buNone/>
              <a:defRPr/>
            </a:pPr>
            <a:r>
              <a:rPr lang="es-ES_tradnl" sz="2800" dirty="0" smtClean="0">
                <a:solidFill>
                  <a:srgbClr val="747678"/>
                </a:solidFill>
                <a:latin typeface="Berlin Sans FB Demi" pitchFamily="34" charset="0"/>
              </a:rPr>
              <a:t>Ejemplos prácticos</a:t>
            </a:r>
          </a:p>
          <a:p>
            <a:pPr marL="179388" lvl="2" indent="0" defTabSz="673100" fontAlgn="auto">
              <a:buClr>
                <a:srgbClr val="D7B215"/>
              </a:buClr>
              <a:buFontTx/>
              <a:buNone/>
              <a:defRPr/>
            </a:pPr>
            <a:r>
              <a:rPr lang="es-ES_tradnl" sz="2800" dirty="0" smtClean="0">
                <a:solidFill>
                  <a:srgbClr val="747678"/>
                </a:solidFill>
                <a:latin typeface="Berlin Sans FB Demi" pitchFamily="34" charset="0"/>
              </a:rPr>
              <a:t>Conclusiones y dudas</a:t>
            </a:r>
          </a:p>
          <a:p>
            <a:pPr marL="684213" lvl="2" indent="-504825" defTabSz="673100" fontAlgn="auto">
              <a:buClr>
                <a:srgbClr val="D7B215"/>
              </a:buClr>
              <a:buFontTx/>
              <a:buAutoNum type="arabicPeriod"/>
              <a:defRPr/>
            </a:pPr>
            <a:endParaRPr lang="es-ES_tradnl" sz="2800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marL="684213" lvl="2" indent="-504825" defTabSz="673100" fontAlgn="auto">
              <a:buClr>
                <a:srgbClr val="D7B215"/>
              </a:buClr>
              <a:buFontTx/>
              <a:buNone/>
              <a:defRPr/>
            </a:pPr>
            <a:endParaRPr lang="es-ES_tradnl" sz="2800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marL="684213" lvl="2" indent="-504825" defTabSz="673100" fontAlgn="auto">
              <a:buClr>
                <a:srgbClr val="747678"/>
              </a:buClr>
              <a:defRPr/>
            </a:pPr>
            <a:endParaRPr lang="es-ES_tradnl" sz="2800" dirty="0" smtClean="0">
              <a:solidFill>
                <a:srgbClr val="747678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3 Marcador de número de diapositiva"/>
          <p:cNvSpPr txBox="1">
            <a:spLocks noGrp="1"/>
          </p:cNvSpPr>
          <p:nvPr/>
        </p:nvSpPr>
        <p:spPr bwMode="auto">
          <a:xfrm>
            <a:off x="8493125" y="6237288"/>
            <a:ext cx="466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4B30DA0-17D5-48F8-B64A-87557F602A8C}" type="slidenum">
              <a:rPr lang="en-US" sz="1000">
                <a:solidFill>
                  <a:srgbClr val="747678"/>
                </a:solidFill>
                <a:latin typeface="Berlin Sans FB Demi" pitchFamily="34" charset="0"/>
                <a:ea typeface="ＭＳ Ｐゴシック" pitchFamily="34" charset="-128"/>
                <a:cs typeface="Tahoma" pitchFamily="34" charset="0"/>
                <a:sym typeface="Gill Sans" pitchFamily="34" charset="0"/>
              </a:rPr>
              <a:pPr eaLnBrk="1" hangingPunct="1"/>
              <a:t>20</a:t>
            </a:fld>
            <a:endParaRPr lang="en-US" sz="1000">
              <a:solidFill>
                <a:srgbClr val="747678"/>
              </a:solidFill>
              <a:latin typeface="Berlin Sans FB Demi" pitchFamily="34" charset="0"/>
              <a:ea typeface="ＭＳ Ｐゴシック" pitchFamily="34" charset="-128"/>
              <a:cs typeface="Tahoma" pitchFamily="34" charset="0"/>
              <a:sym typeface="Gill Sans" pitchFamily="34" charset="0"/>
            </a:endParaRPr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3" y="1556792"/>
            <a:ext cx="79914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3 Marcador de número de diapositiva"/>
          <p:cNvSpPr txBox="1">
            <a:spLocks noGrp="1"/>
          </p:cNvSpPr>
          <p:nvPr/>
        </p:nvSpPr>
        <p:spPr bwMode="auto">
          <a:xfrm>
            <a:off x="8493125" y="6237288"/>
            <a:ext cx="466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7125D8A-15FA-4C23-A17F-6C0B63C3A4D3}" type="slidenum">
              <a:rPr lang="en-US" sz="1000">
                <a:solidFill>
                  <a:srgbClr val="747678"/>
                </a:solidFill>
                <a:latin typeface="Berlin Sans FB Demi" pitchFamily="34" charset="0"/>
                <a:ea typeface="ＭＳ Ｐゴシック" pitchFamily="34" charset="-128"/>
                <a:cs typeface="Tahoma" pitchFamily="34" charset="0"/>
                <a:sym typeface="Gill Sans" pitchFamily="34" charset="0"/>
              </a:rPr>
              <a:pPr eaLnBrk="1" hangingPunct="1"/>
              <a:t>21</a:t>
            </a:fld>
            <a:endParaRPr lang="en-US" sz="1000">
              <a:solidFill>
                <a:srgbClr val="747678"/>
              </a:solidFill>
              <a:latin typeface="Berlin Sans FB Demi" pitchFamily="34" charset="0"/>
              <a:ea typeface="ＭＳ Ｐゴシック" pitchFamily="34" charset="-128"/>
              <a:cs typeface="Tahoma" pitchFamily="34" charset="0"/>
              <a:sym typeface="Gill Sans" pitchFamily="34" charset="0"/>
            </a:endParaRP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79" y="1556792"/>
            <a:ext cx="79914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  <p:sp>
        <p:nvSpPr>
          <p:cNvPr id="29699" name="Text Box 4"/>
          <p:cNvSpPr txBox="1">
            <a:spLocks/>
          </p:cNvSpPr>
          <p:nvPr/>
        </p:nvSpPr>
        <p:spPr bwMode="auto">
          <a:xfrm>
            <a:off x="1261994" y="2924944"/>
            <a:ext cx="4099200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sz="4000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Canon Fijo o EPC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468313" y="1860550"/>
            <a:ext cx="8675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2400" dirty="0">
                <a:solidFill>
                  <a:schemeClr val="accent1"/>
                </a:solidFill>
                <a:latin typeface="Berlin Sans FB Demi" pitchFamily="34" charset="0"/>
              </a:rPr>
              <a:t>Modelos de contrato de Servicios Energéticos</a:t>
            </a:r>
          </a:p>
        </p:txBody>
      </p:sp>
      <p:sp>
        <p:nvSpPr>
          <p:cNvPr id="29701" name="Text Box 7"/>
          <p:cNvSpPr txBox="1">
            <a:spLocks/>
          </p:cNvSpPr>
          <p:nvPr/>
        </p:nvSpPr>
        <p:spPr bwMode="auto">
          <a:xfrm>
            <a:off x="1256438" y="4221088"/>
            <a:ext cx="5742278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sz="4000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Pago por consumo o ESC</a:t>
            </a:r>
          </a:p>
        </p:txBody>
      </p:sp>
      <p:sp>
        <p:nvSpPr>
          <p:cNvPr id="29702" name="Text Box 8"/>
          <p:cNvSpPr txBox="1">
            <a:spLocks/>
          </p:cNvSpPr>
          <p:nvPr/>
        </p:nvSpPr>
        <p:spPr bwMode="auto">
          <a:xfrm>
            <a:off x="1261994" y="5517232"/>
            <a:ext cx="5248553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sz="4000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Garantía de consumos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79388" y="2060575"/>
            <a:ext cx="8496300" cy="4129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es-ES" sz="1600" dirty="0">
                <a:solidFill>
                  <a:srgbClr val="EBB700"/>
                </a:solidFill>
                <a:latin typeface="Berlin Sans FB Demi" pitchFamily="34" charset="0"/>
                <a:ea typeface="ヒラギノ角ゴ ProN W3" pitchFamily="-65" charset="-128"/>
              </a:rPr>
              <a:t>	</a:t>
            </a: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P1: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Gestión y suministro de energías.</a:t>
            </a: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sz="1600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Incluye el pago de las facturas de 	electricidad, gas y gasóleo.</a:t>
            </a:r>
          </a:p>
          <a:p>
            <a:pPr algn="just"/>
            <a:r>
              <a:rPr lang="es-ES" sz="1600" dirty="0">
                <a:solidFill>
                  <a:srgbClr val="EBB700"/>
                </a:solidFill>
                <a:latin typeface="Berlin Sans FB Demi" pitchFamily="34" charset="0"/>
                <a:ea typeface="ヒラギノ角ゴ ProN W3" pitchFamily="-65" charset="-128"/>
              </a:rPr>
              <a:t>		                      </a:t>
            </a:r>
          </a:p>
          <a:p>
            <a:pPr algn="just"/>
            <a:r>
              <a:rPr lang="es-ES" sz="1600" b="1" dirty="0">
                <a:solidFill>
                  <a:srgbClr val="EBB700"/>
                </a:solidFill>
                <a:latin typeface="Berlin Sans FB Demi" pitchFamily="34" charset="0"/>
                <a:ea typeface="ヒラギノ角ゴ ProN W3" pitchFamily="-65" charset="-128"/>
              </a:rPr>
              <a:t>	</a:t>
            </a: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P2: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Mantenimiento integral</a:t>
            </a: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sz="1600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de las instalaciones climatización, alumbrado y 	fontanería, incluyendo las inspecciones legales</a:t>
            </a:r>
          </a:p>
          <a:p>
            <a:pPr algn="just"/>
            <a:r>
              <a:rPr lang="es-ES" sz="1600" dirty="0">
                <a:solidFill>
                  <a:srgbClr val="EBB700"/>
                </a:solidFill>
                <a:latin typeface="Berlin Sans FB Demi" pitchFamily="34" charset="0"/>
                <a:ea typeface="ヒラギノ角ゴ ProN W3" pitchFamily="-65" charset="-128"/>
              </a:rPr>
              <a:t>		                      </a:t>
            </a:r>
          </a:p>
          <a:p>
            <a:pPr algn="just"/>
            <a:r>
              <a:rPr lang="es-ES" sz="1600" dirty="0">
                <a:solidFill>
                  <a:srgbClr val="EBB700"/>
                </a:solidFill>
                <a:latin typeface="Berlin Sans FB Demi" pitchFamily="34" charset="0"/>
                <a:ea typeface="ヒラギノ角ゴ ProN W3" pitchFamily="-65" charset="-128"/>
              </a:rPr>
              <a:t>	</a:t>
            </a: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P3: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Garantía total en repuestos</a:t>
            </a: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sz="1600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y consumibles de las instalaciones 	indicadas 	anteriormente.</a:t>
            </a:r>
          </a:p>
          <a:p>
            <a:pPr algn="just"/>
            <a:r>
              <a:rPr lang="es-ES" sz="1600" dirty="0">
                <a:solidFill>
                  <a:srgbClr val="EBB700"/>
                </a:solidFill>
                <a:latin typeface="Berlin Sans FB Demi" pitchFamily="34" charset="0"/>
                <a:ea typeface="ヒラギノ角ゴ ProN W3" pitchFamily="-65" charset="-128"/>
              </a:rPr>
              <a:t>		                  </a:t>
            </a:r>
          </a:p>
          <a:p>
            <a:pPr algn="just"/>
            <a:r>
              <a:rPr lang="es-ES" sz="1600" dirty="0">
                <a:solidFill>
                  <a:srgbClr val="EBB700"/>
                </a:solidFill>
                <a:latin typeface="Berlin Sans FB Demi" pitchFamily="34" charset="0"/>
                <a:ea typeface="ヒラギノ角ゴ ProN W3" pitchFamily="-65" charset="-128"/>
              </a:rPr>
              <a:t>	</a:t>
            </a: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P4: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Ejecución y financiación de obras de mejora</a:t>
            </a: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sz="1600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y renovación que el 	Ayuntamiento quiera incluir en el estudio</a:t>
            </a:r>
          </a:p>
          <a:p>
            <a:pPr algn="just"/>
            <a:r>
              <a:rPr lang="es-ES" sz="1600" dirty="0">
                <a:solidFill>
                  <a:srgbClr val="EBB700"/>
                </a:solidFill>
                <a:latin typeface="Berlin Sans FB Demi" pitchFamily="34" charset="0"/>
                <a:ea typeface="ヒラギノ角ゴ ProN W3" pitchFamily="-65" charset="-128"/>
              </a:rPr>
              <a:t>		                       </a:t>
            </a:r>
          </a:p>
          <a:p>
            <a:pPr algn="just"/>
            <a:r>
              <a:rPr lang="es-ES" sz="1600" dirty="0">
                <a:solidFill>
                  <a:srgbClr val="EBB700"/>
                </a:solidFill>
                <a:latin typeface="Berlin Sans FB Demi" pitchFamily="34" charset="0"/>
                <a:ea typeface="ヒラギノ角ゴ ProN W3" pitchFamily="-65" charset="-128"/>
              </a:rPr>
              <a:t>	</a:t>
            </a: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P5: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Ejecución y financiación de soluciones de eficiencia energética</a:t>
            </a: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sz="1600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que 	asumiríamos a nuestra cuenta y riesgo con el objetivo de reducir los consumos 	energéticos</a:t>
            </a:r>
          </a:p>
          <a:p>
            <a:pPr algn="just"/>
            <a:endParaRPr lang="en-GB" sz="1600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sp>
        <p:nvSpPr>
          <p:cNvPr id="30724" name="Text Box 4"/>
          <p:cNvSpPr txBox="1">
            <a:spLocks/>
          </p:cNvSpPr>
          <p:nvPr/>
        </p:nvSpPr>
        <p:spPr bwMode="auto">
          <a:xfrm>
            <a:off x="57667" y="6223159"/>
            <a:ext cx="8941871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sz="2400" b="1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Modelo eficiente en la producción y en la gestión de la demanda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23850" y="1340768"/>
            <a:ext cx="86756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1600" b="1" dirty="0">
                <a:solidFill>
                  <a:srgbClr val="747678"/>
                </a:solidFill>
                <a:latin typeface="Berlin Sans FB Demi" pitchFamily="34" charset="0"/>
              </a:rPr>
              <a:t>1. </a:t>
            </a:r>
            <a:r>
              <a:rPr lang="es-ES" sz="1600" b="1" u="sng" dirty="0">
                <a:solidFill>
                  <a:schemeClr val="accent1"/>
                </a:solidFill>
                <a:latin typeface="Berlin Sans FB Demi" pitchFamily="34" charset="0"/>
              </a:rPr>
              <a:t>CANON FIJO (Modelo IDAE)</a:t>
            </a:r>
            <a:r>
              <a:rPr lang="es-ES" sz="1600" b="1" u="sng" dirty="0">
                <a:solidFill>
                  <a:srgbClr val="747678"/>
                </a:solidFill>
                <a:latin typeface="Berlin Sans FB Demi" pitchFamily="34" charset="0"/>
              </a:rPr>
              <a:t>  - PARA TODAS LAS PRESTACIONES</a:t>
            </a:r>
            <a:r>
              <a:rPr lang="es-ES" sz="1600" b="1" dirty="0">
                <a:solidFill>
                  <a:srgbClr val="747678"/>
                </a:solidFill>
                <a:latin typeface="Berlin Sans FB Demi" pitchFamily="34" charset="0"/>
              </a:rPr>
              <a:t> </a:t>
            </a:r>
          </a:p>
          <a:p>
            <a:r>
              <a:rPr lang="es-ES" sz="1600" b="1" dirty="0" smtClean="0">
                <a:solidFill>
                  <a:srgbClr val="747678"/>
                </a:solidFill>
                <a:latin typeface="Berlin Sans FB Demi" pitchFamily="34" charset="0"/>
              </a:rPr>
              <a:t>ALCANCE</a:t>
            </a:r>
            <a:r>
              <a:rPr lang="es-ES" sz="1600" b="1" dirty="0">
                <a:solidFill>
                  <a:srgbClr val="747678"/>
                </a:solidFill>
                <a:latin typeface="Berlin Sans FB Demi" pitchFamily="34" charset="0"/>
              </a:rPr>
              <a:t>: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05403"/>
            <a:ext cx="1080120" cy="127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468313" y="1524635"/>
            <a:ext cx="86756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1600" b="1" dirty="0">
                <a:solidFill>
                  <a:srgbClr val="747678"/>
                </a:solidFill>
                <a:latin typeface="Berlin Sans FB Demi" pitchFamily="34" charset="0"/>
              </a:rPr>
              <a:t>1. </a:t>
            </a:r>
            <a:r>
              <a:rPr lang="es-ES" sz="1600" b="1" u="sng" dirty="0">
                <a:solidFill>
                  <a:schemeClr val="accent1"/>
                </a:solidFill>
                <a:latin typeface="Berlin Sans FB Demi" pitchFamily="34" charset="0"/>
              </a:rPr>
              <a:t>CANON FIJO (Modelo IDAE)  </a:t>
            </a:r>
            <a:r>
              <a:rPr lang="es-ES" sz="1600" b="1" u="sng" dirty="0">
                <a:solidFill>
                  <a:srgbClr val="747678"/>
                </a:solidFill>
                <a:latin typeface="Berlin Sans FB Demi" pitchFamily="34" charset="0"/>
              </a:rPr>
              <a:t>- PARA TODAS LAS PRESTACIONES</a:t>
            </a:r>
            <a:r>
              <a:rPr lang="es-ES" sz="1600" b="1" dirty="0">
                <a:solidFill>
                  <a:srgbClr val="747678"/>
                </a:solidFill>
                <a:latin typeface="Berlin Sans FB Demi" pitchFamily="34" charset="0"/>
              </a:rPr>
              <a:t> </a:t>
            </a:r>
          </a:p>
          <a:p>
            <a:endParaRPr lang="es-ES" sz="1600" b="1" dirty="0">
              <a:solidFill>
                <a:srgbClr val="747678"/>
              </a:solidFill>
              <a:latin typeface="Berlin Sans FB Demi" pitchFamily="34" charset="0"/>
            </a:endParaRPr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69" y="835570"/>
            <a:ext cx="1080120" cy="127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395288" y="2133600"/>
            <a:ext cx="8240712" cy="43984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90000"/>
              </a:lnSpc>
              <a:buSzPct val="80000"/>
              <a:buFont typeface="Botanical" pitchFamily="2" charset="2"/>
              <a:buNone/>
            </a:pPr>
            <a:r>
              <a:rPr lang="es-ES_tradnl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Anualmente se revisarán los precios de cada una de las prestaciones</a:t>
            </a:r>
            <a:r>
              <a:rPr lang="es-ES_tradnl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_tradnl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siguiendo las siguientes fórmulas:</a:t>
            </a:r>
          </a:p>
          <a:p>
            <a:pPr algn="just">
              <a:lnSpc>
                <a:spcPct val="90000"/>
              </a:lnSpc>
              <a:buSzPct val="80000"/>
              <a:buFont typeface="Botanical" pitchFamily="2" charset="2"/>
              <a:buNone/>
            </a:pPr>
            <a:endParaRPr lang="es-ES_tradnl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>
              <a:buSzPct val="80000"/>
              <a:buFont typeface="Botanical" pitchFamily="2" charset="2"/>
              <a:buNone/>
            </a:pPr>
            <a:r>
              <a:rPr lang="es-ES" sz="20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P1:</a:t>
            </a: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Gestión y suministro de energías. Se revisará de forma </a:t>
            </a:r>
            <a:r>
              <a:rPr lang="es-ES" b="1" u="sng" dirty="0">
                <a:solidFill>
                  <a:srgbClr val="FFCC00"/>
                </a:solidFill>
                <a:latin typeface="Berlin Sans FB Demi" pitchFamily="34" charset="0"/>
                <a:ea typeface="ヒラギノ角ゴ ProN W3" pitchFamily="-65" charset="-128"/>
              </a:rPr>
              <a:t>proporcional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 a la evolución del coste de la energía primaria</a:t>
            </a:r>
          </a:p>
          <a:p>
            <a:pPr algn="just">
              <a:lnSpc>
                <a:spcPct val="90000"/>
              </a:lnSpc>
              <a:buSzPct val="80000"/>
              <a:buFont typeface="Botanical" pitchFamily="2" charset="2"/>
              <a:buNone/>
            </a:pP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		                      </a:t>
            </a:r>
          </a:p>
          <a:p>
            <a:pPr algn="just">
              <a:lnSpc>
                <a:spcPct val="90000"/>
              </a:lnSpc>
              <a:buSzPct val="80000"/>
              <a:buFont typeface="Botanical" pitchFamily="2" charset="2"/>
              <a:buNone/>
            </a:pPr>
            <a:r>
              <a:rPr lang="es-ES" sz="20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P2:</a:t>
            </a: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Mantenimiento integral. Se revisará según el IPC General 	</a:t>
            </a:r>
          </a:p>
          <a:p>
            <a:pPr algn="just">
              <a:lnSpc>
                <a:spcPct val="90000"/>
              </a:lnSpc>
              <a:buSzPct val="80000"/>
              <a:buFont typeface="Botanical" pitchFamily="2" charset="2"/>
              <a:buNone/>
            </a:pP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	                      </a:t>
            </a:r>
          </a:p>
          <a:p>
            <a:pPr algn="just">
              <a:lnSpc>
                <a:spcPct val="90000"/>
              </a:lnSpc>
              <a:buSzPct val="80000"/>
              <a:buFont typeface="Botanical" pitchFamily="2" charset="2"/>
              <a:buNone/>
            </a:pPr>
            <a:r>
              <a:rPr lang="es-ES" sz="20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P3:</a:t>
            </a: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Garantía total. Se revisará según el IPC General 	</a:t>
            </a:r>
          </a:p>
          <a:p>
            <a:pPr algn="just">
              <a:lnSpc>
                <a:spcPct val="90000"/>
              </a:lnSpc>
              <a:buSzPct val="80000"/>
              <a:buFont typeface="Botanical" pitchFamily="2" charset="2"/>
              <a:buNone/>
            </a:pP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		                  </a:t>
            </a:r>
          </a:p>
          <a:p>
            <a:pPr algn="just">
              <a:buSzPct val="80000"/>
              <a:buFont typeface="Botanical" pitchFamily="2" charset="2"/>
              <a:buNone/>
            </a:pPr>
            <a:r>
              <a:rPr lang="es-ES" sz="20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P4:</a:t>
            </a: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Ejecución y financiación de obras de mejora. En esta prestación </a:t>
            </a:r>
            <a:r>
              <a:rPr lang="es-ES" b="1" u="sng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no se revisa el precio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, ya que se trata de una financiación a tipo fijo ofrecida por la empresa.</a:t>
            </a:r>
          </a:p>
          <a:p>
            <a:pPr algn="just">
              <a:lnSpc>
                <a:spcPct val="90000"/>
              </a:lnSpc>
              <a:buSzPct val="80000"/>
              <a:buFont typeface="Botanical" pitchFamily="2" charset="2"/>
              <a:buNone/>
            </a:pPr>
            <a:endParaRPr lang="es-ES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>
              <a:buSzPct val="80000"/>
              <a:buFont typeface="Botanical" pitchFamily="2" charset="2"/>
              <a:buNone/>
            </a:pPr>
            <a:r>
              <a:rPr lang="es-ES" sz="20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P5:</a:t>
            </a: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Ejecución y financiación de soluciones de eficiencia energética. </a:t>
            </a:r>
            <a:r>
              <a:rPr lang="es-ES" b="1" u="sng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Al ser una medida sin coste, no se revisa el precio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.</a:t>
            </a:r>
            <a:r>
              <a:rPr lang="es-ES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                      </a:t>
            </a:r>
            <a:endParaRPr lang="es-ES_tradnl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  <p:sp>
        <p:nvSpPr>
          <p:cNvPr id="32771" name="Rectangle 4"/>
          <p:cNvSpPr>
            <a:spLocks/>
          </p:cNvSpPr>
          <p:nvPr/>
        </p:nvSpPr>
        <p:spPr bwMode="auto">
          <a:xfrm>
            <a:off x="289818" y="1245554"/>
            <a:ext cx="8274745" cy="342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73100">
              <a:spcBef>
                <a:spcPct val="50000"/>
              </a:spcBef>
            </a:pPr>
            <a:r>
              <a:rPr lang="es-ES" sz="1600" b="1" dirty="0" smtClean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2. </a:t>
            </a:r>
            <a:r>
              <a:rPr lang="es-ES" sz="1600" b="1" u="sng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PAGO </a:t>
            </a:r>
            <a:r>
              <a:rPr lang="es-ES" sz="1600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POR CONSUMO </a:t>
            </a:r>
            <a:r>
              <a:rPr lang="es-ES" sz="1600" b="1" u="sng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– CENTRAL TÉRMICA FRIGORIFICA </a:t>
            </a:r>
          </a:p>
          <a:p>
            <a:pPr defTabSz="673100">
              <a:spcBef>
                <a:spcPct val="50000"/>
              </a:spcBef>
            </a:pPr>
            <a:endParaRPr lang="es-ES" sz="1200" dirty="0">
              <a:solidFill>
                <a:srgbClr val="000000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defTabSz="673100">
              <a:spcBef>
                <a:spcPct val="50000"/>
              </a:spcBef>
            </a:pP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Alcance de servicios similar al anterior, pero 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limitado a la central de producción.</a:t>
            </a:r>
          </a:p>
          <a:p>
            <a:pPr defTabSz="673100">
              <a:spcBef>
                <a:spcPct val="50000"/>
              </a:spcBef>
            </a:pP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Facturación</a:t>
            </a: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 de los servicios contempla dos términos; </a:t>
            </a:r>
          </a:p>
          <a:p>
            <a:pPr defTabSz="673100">
              <a:spcBef>
                <a:spcPct val="50000"/>
              </a:spcBef>
            </a:pPr>
            <a:r>
              <a:rPr lang="es-ES" sz="1600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	- Una parte 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variable</a:t>
            </a: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: En función del consumo</a:t>
            </a:r>
          </a:p>
          <a:p>
            <a:pPr defTabSz="673100">
              <a:spcBef>
                <a:spcPct val="50000"/>
              </a:spcBef>
            </a:pP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	</a:t>
            </a:r>
            <a:r>
              <a:rPr lang="es-ES" sz="1600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- 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Canon fijo</a:t>
            </a:r>
            <a:r>
              <a:rPr lang="es-ES" sz="1600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 para otras prestaciones </a:t>
            </a: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(amortización de las inversiones, </a:t>
            </a:r>
          </a:p>
          <a:p>
            <a:pPr defTabSz="673100">
              <a:spcBef>
                <a:spcPct val="50000"/>
              </a:spcBef>
            </a:pP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	mantenimiento de las instalaciones, etc.).</a:t>
            </a:r>
          </a:p>
          <a:p>
            <a:pPr defTabSz="673100">
              <a:spcBef>
                <a:spcPct val="50000"/>
              </a:spcBef>
            </a:pPr>
            <a:endParaRPr lang="es-ES" sz="1600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algn="ctr" defTabSz="673100"/>
            <a:endParaRPr lang="es-ES" sz="1600" b="1" u="sng" dirty="0">
              <a:solidFill>
                <a:srgbClr val="EBB700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algn="ctr" defTabSz="673100"/>
            <a:endParaRPr lang="es-ES" sz="2400" b="1" u="sng" dirty="0">
              <a:solidFill>
                <a:srgbClr val="EBB700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32772" name="Text Box 5"/>
          <p:cNvSpPr txBox="1">
            <a:spLocks/>
          </p:cNvSpPr>
          <p:nvPr/>
        </p:nvSpPr>
        <p:spPr bwMode="auto">
          <a:xfrm>
            <a:off x="1947301" y="3933825"/>
            <a:ext cx="5500225" cy="5232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sz="28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Modelo eficiente en la producción</a:t>
            </a: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323850" y="4652963"/>
            <a:ext cx="8240713" cy="1868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90000"/>
              </a:lnSpc>
              <a:buSzPct val="80000"/>
              <a:buFont typeface="Botanical" pitchFamily="2" charset="2"/>
              <a:buNone/>
            </a:pPr>
            <a:r>
              <a:rPr lang="es-ES_tradnl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Anualmente se revisarán los precios de cada una de los términos</a:t>
            </a:r>
            <a:endParaRPr lang="es-ES_tradnl" u="sng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>
              <a:lnSpc>
                <a:spcPct val="90000"/>
              </a:lnSpc>
              <a:buSzPct val="80000"/>
              <a:buFont typeface="Botanical" pitchFamily="2" charset="2"/>
              <a:buNone/>
            </a:pPr>
            <a:endParaRPr lang="es-ES_tradnl" u="sng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>
              <a:buSzPct val="80000"/>
              <a:buFont typeface="Botanical" pitchFamily="2" charset="2"/>
              <a:buNone/>
            </a:pP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Término Variable.</a:t>
            </a: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Se revisará de forma proporcional a la evolución del coste de la energía primaria</a:t>
            </a:r>
          </a:p>
          <a:p>
            <a:pPr algn="just">
              <a:lnSpc>
                <a:spcPct val="90000"/>
              </a:lnSpc>
              <a:buSzPct val="80000"/>
              <a:buFont typeface="Botanical" pitchFamily="2" charset="2"/>
              <a:buNone/>
            </a:pP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		                      </a:t>
            </a:r>
          </a:p>
          <a:p>
            <a:pPr algn="just">
              <a:lnSpc>
                <a:spcPct val="90000"/>
              </a:lnSpc>
              <a:buSzPct val="80000"/>
              <a:buFont typeface="Botanical" pitchFamily="2" charset="2"/>
              <a:buNone/>
            </a:pP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</a:rPr>
              <a:t>Término fijo.</a:t>
            </a:r>
            <a:r>
              <a:rPr lang="es-ES" dirty="0">
                <a:solidFill>
                  <a:schemeClr val="accent1"/>
                </a:solidFill>
                <a:latin typeface="Berlin Sans FB Demi" pitchFamily="34" charset="0"/>
              </a:rPr>
              <a:t> 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Se revisará en base a IPC </a:t>
            </a:r>
          </a:p>
          <a:p>
            <a:pPr algn="just">
              <a:lnSpc>
                <a:spcPct val="90000"/>
              </a:lnSpc>
              <a:buSzPct val="80000"/>
              <a:buFont typeface="Botanical" pitchFamily="2" charset="2"/>
              <a:buNone/>
            </a:pPr>
            <a:endParaRPr lang="es-ES_tradnl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395287" y="1268760"/>
            <a:ext cx="8569325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b="1" dirty="0" smtClean="0">
                <a:solidFill>
                  <a:srgbClr val="5F5F5F"/>
                </a:solidFill>
                <a:latin typeface="Berlin Sans FB Demi" pitchFamily="34" charset="0"/>
                <a:sym typeface="Gill Sans" pitchFamily="34" charset="0"/>
              </a:rPr>
              <a:t>3.</a:t>
            </a:r>
            <a:r>
              <a:rPr lang="es-ES" b="1" u="sng" dirty="0" smtClean="0">
                <a:solidFill>
                  <a:schemeClr val="accent1"/>
                </a:solidFill>
                <a:latin typeface="Berlin Sans FB Demi" pitchFamily="34" charset="0"/>
                <a:sym typeface="Gill Sans" pitchFamily="34" charset="0"/>
              </a:rPr>
              <a:t>GARANTIA </a:t>
            </a:r>
            <a:r>
              <a:rPr lang="es-ES" b="1" u="sng" dirty="0">
                <a:solidFill>
                  <a:schemeClr val="accent1"/>
                </a:solidFill>
                <a:latin typeface="Berlin Sans FB Demi" pitchFamily="34" charset="0"/>
                <a:sym typeface="Gill Sans" pitchFamily="34" charset="0"/>
              </a:rPr>
              <a:t>DE CONSUMOS </a:t>
            </a:r>
          </a:p>
          <a:p>
            <a:endParaRPr lang="es-ES" sz="1600" b="1" u="sng" dirty="0">
              <a:solidFill>
                <a:srgbClr val="EBB700"/>
              </a:solidFill>
              <a:latin typeface="Berlin Sans FB Demi" pitchFamily="34" charset="0"/>
              <a:sym typeface="Gill Sans" pitchFamily="34" charset="0"/>
            </a:endParaRPr>
          </a:p>
          <a:p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Misma fórmula que la del Contrato de Canon Fijo, con la diferencia que sin bien la ESE sigue garantizando una reducción en los consumos, 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el pago de los mismos los continúa haciendo la Propiedad.</a:t>
            </a:r>
          </a:p>
          <a:p>
            <a:endParaRPr lang="es-ES" sz="1600" b="1" dirty="0">
              <a:solidFill>
                <a:srgbClr val="EBB700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La remuneración de la ESE vendrá dada por:</a:t>
            </a:r>
          </a:p>
          <a:p>
            <a:endParaRPr lang="es-ES" sz="1600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</a:rPr>
              <a:t>P1: 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</a:rPr>
              <a:t>Gestión y suministro de energías.</a:t>
            </a:r>
            <a:r>
              <a:rPr lang="es-ES" sz="1600" dirty="0">
                <a:solidFill>
                  <a:schemeClr val="accent1"/>
                </a:solidFill>
                <a:latin typeface="Berlin Sans FB Demi" pitchFamily="34" charset="0"/>
              </a:rPr>
              <a:t> </a:t>
            </a:r>
          </a:p>
          <a:p>
            <a:endParaRPr lang="es-ES" sz="1600" dirty="0">
              <a:solidFill>
                <a:schemeClr val="accent1"/>
              </a:solidFill>
              <a:latin typeface="Berlin Sans FB Demi" pitchFamily="34" charset="0"/>
            </a:endParaRPr>
          </a:p>
          <a:p>
            <a:r>
              <a:rPr lang="es-ES" sz="1600" dirty="0">
                <a:solidFill>
                  <a:schemeClr val="accent1"/>
                </a:solidFill>
                <a:latin typeface="Berlin Sans FB Demi" pitchFamily="34" charset="0"/>
              </a:rPr>
              <a:t>La ESE indicará que % de los ahorros propuestos debe percibir, cediendo el resto al cliente final. Esta cantidad servirá para amortizar las inversiones realizadas.</a:t>
            </a:r>
          </a:p>
          <a:p>
            <a:endParaRPr lang="es-ES" b="1" dirty="0" smtClean="0">
              <a:solidFill>
                <a:srgbClr val="EBB700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r>
              <a:rPr lang="es-ES" b="1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P2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:</a:t>
            </a:r>
            <a:r>
              <a:rPr lang="es-ES" sz="1600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Mantenimiento integral 	                      </a:t>
            </a:r>
          </a:p>
          <a:p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P3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:</a:t>
            </a:r>
            <a:r>
              <a:rPr lang="es-ES" sz="1600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Garantía total en repuestos 	                  </a:t>
            </a:r>
          </a:p>
          <a:p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P4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:</a:t>
            </a:r>
            <a:r>
              <a:rPr lang="es-ES" sz="1600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Ejecución y financiación de obras de mejora 	                       </a:t>
            </a:r>
          </a:p>
          <a:p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P5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:</a:t>
            </a:r>
            <a:r>
              <a:rPr lang="es-ES" sz="1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 Ejecución y financiación de soluciones de eficiencia energética</a:t>
            </a:r>
            <a:endParaRPr lang="es-ES" sz="1600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endParaRPr lang="es-ES" sz="1600" b="1" u="sng" dirty="0">
              <a:solidFill>
                <a:srgbClr val="EBB700"/>
              </a:solidFill>
              <a:latin typeface="Berlin Sans FB Demi" pitchFamily="34" charset="0"/>
              <a:sym typeface="Gill Sans" pitchFamily="34" charset="0"/>
            </a:endParaRPr>
          </a:p>
        </p:txBody>
      </p:sp>
      <p:sp>
        <p:nvSpPr>
          <p:cNvPr id="276484" name="Text Box 4"/>
          <p:cNvSpPr txBox="1">
            <a:spLocks/>
          </p:cNvSpPr>
          <p:nvPr/>
        </p:nvSpPr>
        <p:spPr bwMode="auto">
          <a:xfrm>
            <a:off x="202129" y="6021388"/>
            <a:ext cx="8941871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sz="24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Modelo eficiente en la producción y en la gestión de la demanda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2"/>
          <p:cNvSpPr txBox="1">
            <a:spLocks noChangeArrowheads="1"/>
          </p:cNvSpPr>
          <p:nvPr/>
        </p:nvSpPr>
        <p:spPr bwMode="auto">
          <a:xfrm>
            <a:off x="352425" y="2276475"/>
            <a:ext cx="1862138" cy="1296988"/>
          </a:xfrm>
          <a:prstGeom prst="rect">
            <a:avLst/>
          </a:prstGeom>
          <a:solidFill>
            <a:srgbClr val="FFE06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>
                <a:latin typeface="Berlin Sans FB Demi" pitchFamily="34" charset="0"/>
                <a:ea typeface="ヒラギノ角ゴ Pro W3" charset="-128"/>
              </a:rPr>
              <a:t>P1</a:t>
            </a:r>
          </a:p>
          <a:p>
            <a:pPr algn="ctr">
              <a:spcBef>
                <a:spcPct val="50000"/>
              </a:spcBef>
            </a:pPr>
            <a:r>
              <a:rPr lang="es-ES_tradnl" sz="1400" b="1">
                <a:latin typeface="Berlin Sans FB Demi" pitchFamily="34" charset="0"/>
                <a:ea typeface="ヒラギノ角ゴ Pro W3" charset="-128"/>
              </a:rPr>
              <a:t>4.4 GWh/año Elect.</a:t>
            </a:r>
          </a:p>
          <a:p>
            <a:pPr algn="ctr">
              <a:spcBef>
                <a:spcPct val="50000"/>
              </a:spcBef>
            </a:pPr>
            <a:r>
              <a:rPr lang="es-ES_tradnl" sz="1400" b="1">
                <a:latin typeface="Berlin Sans FB Demi" pitchFamily="34" charset="0"/>
                <a:ea typeface="ヒラギノ角ゴ Pro W3" charset="-128"/>
              </a:rPr>
              <a:t>11.8 GWh/año Term.</a:t>
            </a:r>
          </a:p>
        </p:txBody>
      </p:sp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352425" y="3644900"/>
            <a:ext cx="1862138" cy="6492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>
                <a:latin typeface="Berlin Sans FB Demi" pitchFamily="34" charset="0"/>
                <a:ea typeface="ヒラギノ角ゴ Pro W3" charset="-128"/>
              </a:rPr>
              <a:t>P2</a:t>
            </a:r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352425" y="4365625"/>
            <a:ext cx="1860550" cy="360363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>
                <a:latin typeface="Berlin Sans FB Demi" pitchFamily="34" charset="0"/>
                <a:ea typeface="ヒラギノ角ゴ Pro W3" charset="-128"/>
              </a:rPr>
              <a:t>P3</a:t>
            </a:r>
          </a:p>
        </p:txBody>
      </p:sp>
      <p:sp>
        <p:nvSpPr>
          <p:cNvPr id="278533" name="Text Box 5"/>
          <p:cNvSpPr txBox="1">
            <a:spLocks noChangeArrowheads="1"/>
          </p:cNvSpPr>
          <p:nvPr/>
        </p:nvSpPr>
        <p:spPr bwMode="auto">
          <a:xfrm>
            <a:off x="352425" y="4797425"/>
            <a:ext cx="1860550" cy="360363"/>
          </a:xfrm>
          <a:prstGeom prst="rect">
            <a:avLst/>
          </a:prstGeom>
          <a:solidFill>
            <a:srgbClr val="FF402A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>
                <a:latin typeface="Berlin Sans FB Demi" pitchFamily="34" charset="0"/>
                <a:ea typeface="ヒラギノ角ゴ Pro W3" charset="-128"/>
              </a:rPr>
              <a:t>P4</a:t>
            </a:r>
          </a:p>
        </p:txBody>
      </p:sp>
      <p:sp>
        <p:nvSpPr>
          <p:cNvPr id="278534" name="Text Box 6"/>
          <p:cNvSpPr txBox="1">
            <a:spLocks noChangeArrowheads="1"/>
          </p:cNvSpPr>
          <p:nvPr/>
        </p:nvSpPr>
        <p:spPr bwMode="auto">
          <a:xfrm>
            <a:off x="3563938" y="2781300"/>
            <a:ext cx="1860550" cy="792163"/>
          </a:xfrm>
          <a:prstGeom prst="rect">
            <a:avLst/>
          </a:prstGeom>
          <a:solidFill>
            <a:srgbClr val="FFE06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>
                <a:latin typeface="Berlin Sans FB Demi" pitchFamily="34" charset="0"/>
                <a:ea typeface="ヒラギノ角ゴ Pro W3" charset="-128"/>
              </a:rPr>
              <a:t>P1</a:t>
            </a:r>
          </a:p>
          <a:p>
            <a:pPr algn="ctr" eaLnBrk="1" hangingPunct="1">
              <a:lnSpc>
                <a:spcPct val="140000"/>
              </a:lnSpc>
            </a:pPr>
            <a:r>
              <a:rPr lang="es-ES_tradnl" sz="1200" b="1">
                <a:latin typeface="Berlin Sans FB Demi" pitchFamily="34" charset="0"/>
                <a:ea typeface="ヒラギノ角ゴ ProN W3" pitchFamily="-65" charset="-128"/>
              </a:rPr>
              <a:t>3.9 GWh/año Elect.</a:t>
            </a:r>
          </a:p>
          <a:p>
            <a:pPr algn="ctr" eaLnBrk="1" hangingPunct="1"/>
            <a:r>
              <a:rPr lang="es-ES_tradnl" sz="1200" b="1">
                <a:latin typeface="Berlin Sans FB Demi" pitchFamily="34" charset="0"/>
                <a:ea typeface="ヒラギノ角ゴ ProN W3" pitchFamily="-65" charset="-128"/>
              </a:rPr>
              <a:t>10.1 GWh/año Term.</a:t>
            </a:r>
          </a:p>
          <a:p>
            <a:pPr algn="ctr" eaLnBrk="1" hangingPunct="1"/>
            <a:endParaRPr lang="es-ES_tradnl" sz="1200" b="1">
              <a:latin typeface="Berlin Sans FB Demi" pitchFamily="34" charset="0"/>
              <a:ea typeface="ヒラギノ角ゴ ProN W3" pitchFamily="-65" charset="-128"/>
            </a:endParaRPr>
          </a:p>
        </p:txBody>
      </p:sp>
      <p:sp>
        <p:nvSpPr>
          <p:cNvPr id="278535" name="Text Box 7"/>
          <p:cNvSpPr txBox="1">
            <a:spLocks noChangeArrowheads="1"/>
          </p:cNvSpPr>
          <p:nvPr/>
        </p:nvSpPr>
        <p:spPr bwMode="auto">
          <a:xfrm>
            <a:off x="3563938" y="3644900"/>
            <a:ext cx="1860550" cy="6492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>
                <a:latin typeface="Berlin Sans FB Demi" pitchFamily="34" charset="0"/>
                <a:ea typeface="ヒラギノ角ゴ Pro W3" charset="-128"/>
              </a:rPr>
              <a:t>P2</a:t>
            </a:r>
          </a:p>
        </p:txBody>
      </p:sp>
      <p:sp>
        <p:nvSpPr>
          <p:cNvPr id="278536" name="Text Box 8"/>
          <p:cNvSpPr txBox="1">
            <a:spLocks noChangeArrowheads="1"/>
          </p:cNvSpPr>
          <p:nvPr/>
        </p:nvSpPr>
        <p:spPr bwMode="auto">
          <a:xfrm>
            <a:off x="3563938" y="4365625"/>
            <a:ext cx="1858962" cy="360363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>
                <a:latin typeface="Berlin Sans FB Demi" pitchFamily="34" charset="0"/>
                <a:ea typeface="ヒラギノ角ゴ Pro W3" charset="-128"/>
              </a:rPr>
              <a:t>P3</a:t>
            </a:r>
          </a:p>
        </p:txBody>
      </p:sp>
      <p:sp>
        <p:nvSpPr>
          <p:cNvPr id="278537" name="Text Box 9"/>
          <p:cNvSpPr txBox="1">
            <a:spLocks noChangeArrowheads="1"/>
          </p:cNvSpPr>
          <p:nvPr/>
        </p:nvSpPr>
        <p:spPr bwMode="auto">
          <a:xfrm>
            <a:off x="3563938" y="4797425"/>
            <a:ext cx="1858962" cy="360363"/>
          </a:xfrm>
          <a:prstGeom prst="rect">
            <a:avLst/>
          </a:prstGeom>
          <a:solidFill>
            <a:srgbClr val="FF402A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>
                <a:latin typeface="Berlin Sans FB Demi" pitchFamily="34" charset="0"/>
                <a:ea typeface="ヒラギノ角ゴ Pro W3" charset="-128"/>
              </a:rPr>
              <a:t>P4</a:t>
            </a:r>
          </a:p>
        </p:txBody>
      </p:sp>
      <p:sp>
        <p:nvSpPr>
          <p:cNvPr id="278538" name="Text Box 10"/>
          <p:cNvSpPr txBox="1">
            <a:spLocks noChangeArrowheads="1"/>
          </p:cNvSpPr>
          <p:nvPr/>
        </p:nvSpPr>
        <p:spPr bwMode="auto">
          <a:xfrm>
            <a:off x="3563938" y="5230813"/>
            <a:ext cx="1858962" cy="360362"/>
          </a:xfrm>
          <a:prstGeom prst="rect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>
                <a:latin typeface="Berlin Sans FB Demi" pitchFamily="34" charset="0"/>
                <a:ea typeface="ヒラギノ角ゴ Pro W3" charset="-128"/>
              </a:rPr>
              <a:t>P5</a:t>
            </a:r>
          </a:p>
        </p:txBody>
      </p:sp>
      <p:sp>
        <p:nvSpPr>
          <p:cNvPr id="278540" name="Text Box 12"/>
          <p:cNvSpPr txBox="1">
            <a:spLocks/>
          </p:cNvSpPr>
          <p:nvPr/>
        </p:nvSpPr>
        <p:spPr bwMode="auto">
          <a:xfrm>
            <a:off x="92180" y="5549900"/>
            <a:ext cx="25765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sz="2000" dirty="0">
                <a:solidFill>
                  <a:srgbClr val="000000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VARIAS COMPAÑÍAS</a:t>
            </a:r>
          </a:p>
        </p:txBody>
      </p:sp>
      <p:sp>
        <p:nvSpPr>
          <p:cNvPr id="34829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  <p:sp>
        <p:nvSpPr>
          <p:cNvPr id="278544" name="Text Box 16"/>
          <p:cNvSpPr txBox="1">
            <a:spLocks noChangeArrowheads="1"/>
          </p:cNvSpPr>
          <p:nvPr/>
        </p:nvSpPr>
        <p:spPr bwMode="auto">
          <a:xfrm>
            <a:off x="395288" y="1838325"/>
            <a:ext cx="1839912" cy="369888"/>
          </a:xfrm>
          <a:prstGeom prst="rect">
            <a:avLst/>
          </a:prstGeom>
          <a:solidFill>
            <a:srgbClr val="3983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  <a:latin typeface="Berlin Sans FB Demi" pitchFamily="34" charset="0"/>
              </a:rPr>
              <a:t>Situación previa</a:t>
            </a:r>
          </a:p>
        </p:txBody>
      </p:sp>
      <p:sp>
        <p:nvSpPr>
          <p:cNvPr id="34831" name="Rectangle 17"/>
          <p:cNvSpPr>
            <a:spLocks noChangeArrowheads="1"/>
          </p:cNvSpPr>
          <p:nvPr/>
        </p:nvSpPr>
        <p:spPr bwMode="auto">
          <a:xfrm>
            <a:off x="208756" y="1306607"/>
            <a:ext cx="8569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b="1" dirty="0" smtClean="0">
                <a:solidFill>
                  <a:srgbClr val="5F5F5F"/>
                </a:solidFill>
                <a:latin typeface="Berlin Sans FB Demi" pitchFamily="34" charset="0"/>
                <a:sym typeface="Gill Sans" pitchFamily="34" charset="0"/>
              </a:rPr>
              <a:t>3.</a:t>
            </a:r>
            <a:r>
              <a:rPr lang="es-ES" b="1" u="sng" dirty="0" smtClean="0">
                <a:solidFill>
                  <a:schemeClr val="accent1"/>
                </a:solidFill>
                <a:latin typeface="Berlin Sans FB Demi" pitchFamily="34" charset="0"/>
                <a:sym typeface="Gill Sans" pitchFamily="34" charset="0"/>
              </a:rPr>
              <a:t>GARANTIA </a:t>
            </a:r>
            <a:r>
              <a:rPr lang="es-ES" b="1" u="sng" dirty="0">
                <a:solidFill>
                  <a:schemeClr val="accent1"/>
                </a:solidFill>
                <a:latin typeface="Berlin Sans FB Demi" pitchFamily="34" charset="0"/>
                <a:sym typeface="Gill Sans" pitchFamily="34" charset="0"/>
              </a:rPr>
              <a:t>DE </a:t>
            </a:r>
            <a:r>
              <a:rPr lang="es-ES" b="1" u="sng" dirty="0" smtClean="0">
                <a:solidFill>
                  <a:schemeClr val="accent1"/>
                </a:solidFill>
                <a:latin typeface="Berlin Sans FB Demi" pitchFamily="34" charset="0"/>
                <a:sym typeface="Gill Sans" pitchFamily="34" charset="0"/>
              </a:rPr>
              <a:t>CONSUMOS</a:t>
            </a:r>
            <a:endParaRPr lang="es-ES" b="1" u="sng" dirty="0">
              <a:solidFill>
                <a:srgbClr val="EBB700"/>
              </a:solidFill>
              <a:latin typeface="Berlin Sans FB Demi" pitchFamily="34" charset="0"/>
              <a:sym typeface="Gill Sans" pitchFamily="34" charset="0"/>
            </a:endParaRPr>
          </a:p>
        </p:txBody>
      </p:sp>
      <p:sp>
        <p:nvSpPr>
          <p:cNvPr id="278546" name="Text Box 18"/>
          <p:cNvSpPr txBox="1">
            <a:spLocks noChangeArrowheads="1"/>
          </p:cNvSpPr>
          <p:nvPr/>
        </p:nvSpPr>
        <p:spPr bwMode="auto">
          <a:xfrm>
            <a:off x="6815138" y="3665538"/>
            <a:ext cx="1860550" cy="6492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 dirty="0">
                <a:solidFill>
                  <a:schemeClr val="accent1"/>
                </a:solidFill>
                <a:latin typeface="Berlin Sans FB Demi" pitchFamily="34" charset="0"/>
                <a:ea typeface="ヒラギノ角ゴ Pro W3" charset="-128"/>
              </a:rPr>
              <a:t>P2</a:t>
            </a:r>
          </a:p>
        </p:txBody>
      </p:sp>
      <p:sp>
        <p:nvSpPr>
          <p:cNvPr id="278547" name="Text Box 19"/>
          <p:cNvSpPr txBox="1">
            <a:spLocks noChangeArrowheads="1"/>
          </p:cNvSpPr>
          <p:nvPr/>
        </p:nvSpPr>
        <p:spPr bwMode="auto">
          <a:xfrm>
            <a:off x="6815138" y="4386263"/>
            <a:ext cx="1858962" cy="3603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>
                <a:solidFill>
                  <a:schemeClr val="accent1"/>
                </a:solidFill>
                <a:latin typeface="Berlin Sans FB Demi" pitchFamily="34" charset="0"/>
                <a:ea typeface="ヒラギノ角ゴ Pro W3" charset="-128"/>
              </a:rPr>
              <a:t>P3</a:t>
            </a:r>
          </a:p>
        </p:txBody>
      </p:sp>
      <p:sp>
        <p:nvSpPr>
          <p:cNvPr id="278548" name="Text Box 20"/>
          <p:cNvSpPr txBox="1">
            <a:spLocks noChangeArrowheads="1"/>
          </p:cNvSpPr>
          <p:nvPr/>
        </p:nvSpPr>
        <p:spPr bwMode="auto">
          <a:xfrm>
            <a:off x="6815138" y="4818063"/>
            <a:ext cx="1858962" cy="3603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>
                <a:solidFill>
                  <a:schemeClr val="accent1"/>
                </a:solidFill>
                <a:latin typeface="Berlin Sans FB Demi" pitchFamily="34" charset="0"/>
                <a:ea typeface="ヒラギノ角ゴ Pro W3" charset="-128"/>
              </a:rPr>
              <a:t>P4</a:t>
            </a:r>
          </a:p>
        </p:txBody>
      </p:sp>
      <p:sp>
        <p:nvSpPr>
          <p:cNvPr id="278549" name="Text Box 21"/>
          <p:cNvSpPr txBox="1">
            <a:spLocks noChangeArrowheads="1"/>
          </p:cNvSpPr>
          <p:nvPr/>
        </p:nvSpPr>
        <p:spPr bwMode="auto">
          <a:xfrm>
            <a:off x="6804025" y="2536825"/>
            <a:ext cx="1860550" cy="2159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 dirty="0">
                <a:solidFill>
                  <a:schemeClr val="accent1"/>
                </a:solidFill>
                <a:latin typeface="Berlin Sans FB Demi" pitchFamily="34" charset="0"/>
                <a:ea typeface="ヒラギノ角ゴ Pro W3" charset="-128"/>
              </a:rPr>
              <a:t>P1´</a:t>
            </a:r>
          </a:p>
        </p:txBody>
      </p:sp>
      <p:sp>
        <p:nvSpPr>
          <p:cNvPr id="278550" name="Text Box 22"/>
          <p:cNvSpPr txBox="1">
            <a:spLocks noChangeArrowheads="1"/>
          </p:cNvSpPr>
          <p:nvPr/>
        </p:nvSpPr>
        <p:spPr bwMode="auto">
          <a:xfrm>
            <a:off x="3698875" y="1844675"/>
            <a:ext cx="1514475" cy="369888"/>
          </a:xfrm>
          <a:prstGeom prst="rect">
            <a:avLst/>
          </a:prstGeom>
          <a:solidFill>
            <a:srgbClr val="3983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  <a:latin typeface="Berlin Sans FB Demi" pitchFamily="34" charset="0"/>
              </a:rPr>
              <a:t>Contrato ESE</a:t>
            </a:r>
          </a:p>
        </p:txBody>
      </p:sp>
      <p:sp>
        <p:nvSpPr>
          <p:cNvPr id="278551" name="Text Box 23"/>
          <p:cNvSpPr txBox="1">
            <a:spLocks noChangeArrowheads="1"/>
          </p:cNvSpPr>
          <p:nvPr/>
        </p:nvSpPr>
        <p:spPr bwMode="auto">
          <a:xfrm>
            <a:off x="6948488" y="1844675"/>
            <a:ext cx="1682750" cy="366713"/>
          </a:xfrm>
          <a:prstGeom prst="rect">
            <a:avLst/>
          </a:prstGeom>
          <a:solidFill>
            <a:srgbClr val="3983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>
                <a:solidFill>
                  <a:schemeClr val="bg1"/>
                </a:solidFill>
                <a:latin typeface="Berlin Sans FB Demi" pitchFamily="34" charset="0"/>
              </a:rPr>
              <a:t>Flujo de pagos</a:t>
            </a:r>
          </a:p>
        </p:txBody>
      </p:sp>
      <p:sp>
        <p:nvSpPr>
          <p:cNvPr id="278552" name="Text Box 24"/>
          <p:cNvSpPr txBox="1">
            <a:spLocks noChangeArrowheads="1"/>
          </p:cNvSpPr>
          <p:nvPr/>
        </p:nvSpPr>
        <p:spPr bwMode="auto">
          <a:xfrm>
            <a:off x="6822408" y="2781300"/>
            <a:ext cx="1860550" cy="79216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>
                <a:solidFill>
                  <a:schemeClr val="accent1"/>
                </a:solidFill>
                <a:latin typeface="Berlin Sans FB Demi" pitchFamily="34" charset="0"/>
                <a:ea typeface="ヒラギノ角ゴ Pro W3" charset="-128"/>
              </a:rPr>
              <a:t>P1</a:t>
            </a:r>
          </a:p>
        </p:txBody>
      </p:sp>
      <p:sp>
        <p:nvSpPr>
          <p:cNvPr id="278555" name="Text Box 27"/>
          <p:cNvSpPr txBox="1">
            <a:spLocks noChangeArrowheads="1"/>
          </p:cNvSpPr>
          <p:nvPr/>
        </p:nvSpPr>
        <p:spPr bwMode="auto">
          <a:xfrm>
            <a:off x="6843828" y="5591175"/>
            <a:ext cx="1860550" cy="36195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400" b="1" dirty="0">
                <a:solidFill>
                  <a:schemeClr val="accent1"/>
                </a:solidFill>
                <a:latin typeface="Berlin Sans FB Demi" pitchFamily="34" charset="0"/>
                <a:ea typeface="ヒラギノ角ゴ Pro W3" charset="-128"/>
              </a:rPr>
              <a:t>Pago a la </a:t>
            </a:r>
            <a:r>
              <a:rPr lang="es-ES_tradnl" sz="1400" b="1" i="1" dirty="0" err="1">
                <a:solidFill>
                  <a:schemeClr val="accent1"/>
                </a:solidFill>
                <a:latin typeface="Berlin Sans FB Demi" pitchFamily="34" charset="0"/>
                <a:ea typeface="ヒラギノ角ゴ Pro W3" charset="-128"/>
              </a:rPr>
              <a:t>utilitie</a:t>
            </a:r>
            <a:endParaRPr lang="es-ES_tradnl" sz="1400" b="1" i="1" dirty="0">
              <a:solidFill>
                <a:schemeClr val="accent1"/>
              </a:solidFill>
              <a:latin typeface="Berlin Sans FB Demi" pitchFamily="34" charset="0"/>
              <a:ea typeface="ヒラギノ角ゴ Pro W3" charset="-128"/>
            </a:endParaRPr>
          </a:p>
        </p:txBody>
      </p:sp>
      <p:sp>
        <p:nvSpPr>
          <p:cNvPr id="278556" name="Text Box 28"/>
          <p:cNvSpPr txBox="1">
            <a:spLocks noChangeArrowheads="1"/>
          </p:cNvSpPr>
          <p:nvPr/>
        </p:nvSpPr>
        <p:spPr bwMode="auto">
          <a:xfrm>
            <a:off x="6859588" y="6021388"/>
            <a:ext cx="1860550" cy="2159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1400" b="1">
                <a:solidFill>
                  <a:schemeClr val="accent1"/>
                </a:solidFill>
                <a:latin typeface="Berlin Sans FB Demi" pitchFamily="34" charset="0"/>
                <a:ea typeface="ヒラギノ角ゴ Pro W3" charset="-128"/>
              </a:rPr>
              <a:t>Pago a la ESE</a:t>
            </a:r>
          </a:p>
        </p:txBody>
      </p:sp>
      <p:sp>
        <p:nvSpPr>
          <p:cNvPr id="278559" name="Text Box 31"/>
          <p:cNvSpPr txBox="1">
            <a:spLocks noChangeArrowheads="1"/>
          </p:cNvSpPr>
          <p:nvPr/>
        </p:nvSpPr>
        <p:spPr bwMode="auto">
          <a:xfrm>
            <a:off x="6804025" y="2276475"/>
            <a:ext cx="1860550" cy="21590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CC3300"/>
                </a:solidFill>
                <a:latin typeface="Berlin Sans FB Demi" pitchFamily="34" charset="0"/>
                <a:ea typeface="ヒラギノ角ゴ Pro W3" charset="-128"/>
              </a:rPr>
              <a:t>AHORRO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0" grpId="0" animBg="1"/>
      <p:bldP spid="278531" grpId="0" animBg="1"/>
      <p:bldP spid="278532" grpId="0" animBg="1"/>
      <p:bldP spid="278533" grpId="0" animBg="1"/>
      <p:bldP spid="278534" grpId="0" animBg="1"/>
      <p:bldP spid="278535" grpId="0" animBg="1"/>
      <p:bldP spid="278536" grpId="0" animBg="1"/>
      <p:bldP spid="278537" grpId="0" animBg="1"/>
      <p:bldP spid="278538" grpId="0" animBg="1"/>
      <p:bldP spid="278540" grpId="0"/>
      <p:bldP spid="278544" grpId="0" animBg="1"/>
      <p:bldP spid="278546" grpId="0" animBg="1"/>
      <p:bldP spid="278547" grpId="0" animBg="1"/>
      <p:bldP spid="278548" grpId="0" animBg="1"/>
      <p:bldP spid="278549" grpId="0" animBg="1"/>
      <p:bldP spid="278550" grpId="0" animBg="1"/>
      <p:bldP spid="278550" grpId="1" animBg="1"/>
      <p:bldP spid="278551" grpId="0" animBg="1"/>
      <p:bldP spid="278552" grpId="0" animBg="1"/>
      <p:bldP spid="278555" grpId="0" animBg="1"/>
      <p:bldP spid="278556" grpId="0" animBg="1"/>
      <p:bldP spid="2785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31299" y="0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>
                <a:solidFill>
                  <a:srgbClr val="5F5F5F"/>
                </a:solidFill>
                <a:latin typeface="Berlin Sans FB Demi" pitchFamily="34" charset="0"/>
              </a:rPr>
              <a:t>Contratos de SSEE, modelos </a:t>
            </a: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y</a:t>
            </a:r>
            <a:b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</a:b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funcionamiento</a:t>
            </a:r>
            <a:endParaRPr lang="es-ES_tradnl" sz="3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92075" y="2322513"/>
            <a:ext cx="1944688" cy="4278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Ámbito de aplicación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Alcance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Pago de la energía</a:t>
            </a:r>
          </a:p>
          <a:p>
            <a:pPr>
              <a:defRPr/>
            </a:pPr>
            <a:r>
              <a:rPr lang="es-E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4. 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Ventajas</a:t>
            </a:r>
          </a:p>
          <a:p>
            <a:pPr>
              <a:defRPr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cliente</a:t>
            </a:r>
          </a:p>
          <a:p>
            <a:pPr marL="171450" indent="-171450">
              <a:lnSpc>
                <a:spcPct val="150000"/>
              </a:lnSpc>
              <a:buClr>
                <a:schemeClr val="tx2"/>
              </a:buClr>
              <a:buFont typeface="Ferrovial" pitchFamily="50" charset="0"/>
              <a:buChar char="&gt;"/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Ahorros en costes directos</a:t>
            </a:r>
          </a:p>
          <a:p>
            <a:pPr marL="171450" indent="-171450">
              <a:lnSpc>
                <a:spcPct val="150000"/>
              </a:lnSpc>
              <a:buClr>
                <a:schemeClr val="tx2"/>
              </a:buClr>
              <a:buFont typeface="Ferrovial" pitchFamily="50" charset="0"/>
              <a:buChar char="&gt;"/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Ahorros en costes indirectos</a:t>
            </a:r>
          </a:p>
          <a:p>
            <a:pPr marL="171450" indent="-171450">
              <a:lnSpc>
                <a:spcPct val="150000"/>
              </a:lnSpc>
              <a:buClr>
                <a:schemeClr val="tx2"/>
              </a:buClr>
              <a:buFont typeface="Ferrovial" pitchFamily="50" charset="0"/>
              <a:buChar char="&gt;"/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Financiación inversiones</a:t>
            </a:r>
          </a:p>
          <a:p>
            <a:pPr marL="171450" indent="-171450">
              <a:lnSpc>
                <a:spcPct val="150000"/>
              </a:lnSpc>
              <a:buClr>
                <a:schemeClr val="tx2"/>
              </a:buClr>
              <a:buFont typeface="Ferrovial" pitchFamily="50" charset="0"/>
              <a:buChar char="&gt;"/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Reducción consumos</a:t>
            </a:r>
          </a:p>
          <a:p>
            <a:pPr marL="171450" indent="-171450">
              <a:buClr>
                <a:schemeClr val="tx2"/>
              </a:buClr>
              <a:buFont typeface="Ferrovial" pitchFamily="50" charset="0"/>
              <a:buChar char="&gt;"/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Estabilidad presupuestaria</a:t>
            </a:r>
            <a:endParaRPr lang="es-ES" sz="1000" b="1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ESCO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5.Limitaciones</a:t>
            </a:r>
          </a:p>
          <a:p>
            <a:pPr>
              <a:lnSpc>
                <a:spcPct val="150000"/>
              </a:lnSpc>
              <a:defRPr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6.Grado de implantación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627313" y="960438"/>
            <a:ext cx="15843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chemeClr val="accent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CANON FIJO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4246563" y="960438"/>
            <a:ext cx="2270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chemeClr val="accent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PAGO POR CONSUMO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6516688" y="960438"/>
            <a:ext cx="26273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chemeClr val="accent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GARANTÍA DE CONSUMOS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2268538" y="2295525"/>
            <a:ext cx="19431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Edificios y Alumbrado público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Conjunto de instalaciones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 cargo de la ESE	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2286000" y="3313113"/>
            <a:ext cx="1565275" cy="124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Altos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Altos	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Alta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Alta	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Alta	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2124075" y="4460875"/>
            <a:ext cx="2303463" cy="2170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Venta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; más volumen por optar al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conjunto de las instalaciones</a:t>
            </a:r>
          </a:p>
          <a:p>
            <a:pPr>
              <a:lnSpc>
                <a:spcPct val="150000"/>
              </a:lnSpc>
              <a:defRPr/>
            </a:pP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Rentabilidad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; mejora del ratio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Volumen/Inversión</a:t>
            </a:r>
          </a:p>
          <a:p>
            <a:pPr>
              <a:lnSpc>
                <a:spcPct val="150000"/>
              </a:lnSpc>
              <a:defRPr/>
            </a:pP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No es aplicable 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cuando el mantenimiento es propio</a:t>
            </a:r>
          </a:p>
          <a:p>
            <a:pPr>
              <a:lnSpc>
                <a:spcPct val="150000"/>
              </a:lnSpc>
              <a:defRPr/>
            </a:pP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Margen sobre factura 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energética</a:t>
            </a:r>
          </a:p>
          <a:p>
            <a:pPr>
              <a:lnSpc>
                <a:spcPct val="150000"/>
              </a:lnSpc>
              <a:defRPr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Medio/Bajo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4618038" y="2295525"/>
            <a:ext cx="214312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Industrias y Edificios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Sólo centrales de producción 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 cargo de la ESE	</a:t>
            </a:r>
          </a:p>
        </p:txBody>
      </p:sp>
      <p:sp>
        <p:nvSpPr>
          <p:cNvPr id="34" name="33 Rectángulo"/>
          <p:cNvSpPr/>
          <p:nvPr/>
        </p:nvSpPr>
        <p:spPr>
          <a:xfrm>
            <a:off x="4637088" y="3313113"/>
            <a:ext cx="1565275" cy="124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Medios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Medios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Media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Media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Media</a:t>
            </a:r>
          </a:p>
        </p:txBody>
      </p:sp>
      <p:sp>
        <p:nvSpPr>
          <p:cNvPr id="35" name="34 Rectángulo"/>
          <p:cNvSpPr/>
          <p:nvPr/>
        </p:nvSpPr>
        <p:spPr>
          <a:xfrm>
            <a:off x="4427538" y="4460875"/>
            <a:ext cx="2333625" cy="2170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Viable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 cuando el mantenimiento es realizado con medios propios</a:t>
            </a:r>
          </a:p>
          <a:p>
            <a:pPr>
              <a:lnSpc>
                <a:spcPct val="150000"/>
              </a:lnSpc>
              <a:defRPr/>
            </a:pPr>
            <a:r>
              <a:rPr lang="es-E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Riesgo</a:t>
            </a:r>
            <a:r>
              <a:rPr lang="es-E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sobre los consumos</a:t>
            </a:r>
          </a:p>
          <a:p>
            <a:pPr>
              <a:lnSpc>
                <a:spcPct val="150000"/>
              </a:lnSpc>
              <a:defRPr/>
            </a:pP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Gestión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 más </a:t>
            </a: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sencilla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Necesidad de establecer una “</a:t>
            </a: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venta mínima”</a:t>
            </a:r>
          </a:p>
          <a:p>
            <a:pPr>
              <a:lnSpc>
                <a:spcPct val="150000"/>
              </a:lnSpc>
              <a:defRPr/>
            </a:pP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Menor peso 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en servicios</a:t>
            </a:r>
          </a:p>
          <a:p>
            <a:pPr>
              <a:lnSpc>
                <a:spcPct val="150000"/>
              </a:lnSpc>
              <a:defRPr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Medio/Alto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6875463" y="2295525"/>
            <a:ext cx="1944687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Edificios y Alumbrado público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Conjunto de instalaciones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 cargo del cliente</a:t>
            </a:r>
          </a:p>
        </p:txBody>
      </p:sp>
      <p:sp>
        <p:nvSpPr>
          <p:cNvPr id="37" name="36 Rectángulo"/>
          <p:cNvSpPr/>
          <p:nvPr/>
        </p:nvSpPr>
        <p:spPr>
          <a:xfrm>
            <a:off x="7092950" y="3213100"/>
            <a:ext cx="1582738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Altos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Altos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Media/alta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Alta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Alta</a:t>
            </a: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	</a:t>
            </a:r>
          </a:p>
        </p:txBody>
      </p:sp>
      <p:sp>
        <p:nvSpPr>
          <p:cNvPr id="38" name="37 Rectángulo"/>
          <p:cNvSpPr/>
          <p:nvPr/>
        </p:nvSpPr>
        <p:spPr>
          <a:xfrm>
            <a:off x="6875463" y="4460875"/>
            <a:ext cx="2233612" cy="2170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Venta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; más volumen al optar a conjunto</a:t>
            </a:r>
          </a:p>
          <a:p>
            <a:pPr>
              <a:lnSpc>
                <a:spcPct val="150000"/>
              </a:lnSpc>
              <a:defRPr/>
            </a:pP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Competencia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 menos interesante para </a:t>
            </a:r>
            <a:r>
              <a:rPr lang="es-E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Utilities</a:t>
            </a: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Ratio “rentabilidad/ riesgo”  </a:t>
            </a:r>
            <a:r>
              <a:rPr lang="es-E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bajo</a:t>
            </a:r>
          </a:p>
          <a:p>
            <a:pPr>
              <a:lnSpc>
                <a:spcPct val="150000"/>
              </a:lnSpc>
              <a:defRPr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Bajo</a:t>
            </a:r>
          </a:p>
        </p:txBody>
      </p:sp>
      <p:cxnSp>
        <p:nvCxnSpPr>
          <p:cNvPr id="39" name="38 Conector recto"/>
          <p:cNvCxnSpPr/>
          <p:nvPr/>
        </p:nvCxnSpPr>
        <p:spPr>
          <a:xfrm>
            <a:off x="260350" y="2578100"/>
            <a:ext cx="8712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227013" y="2370138"/>
            <a:ext cx="8712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227013" y="2805113"/>
            <a:ext cx="8712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"/>
          <p:cNvCxnSpPr/>
          <p:nvPr/>
        </p:nvCxnSpPr>
        <p:spPr>
          <a:xfrm>
            <a:off x="227013" y="3044825"/>
            <a:ext cx="8712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227013" y="5427663"/>
            <a:ext cx="8712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227013" y="6115050"/>
            <a:ext cx="87122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989138" y="2224088"/>
            <a:ext cx="0" cy="4406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4246563" y="2224088"/>
            <a:ext cx="0" cy="4406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6761163" y="2224088"/>
            <a:ext cx="0" cy="44069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1216025"/>
            <a:ext cx="6424612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71601" y="2517775"/>
            <a:ext cx="8172400" cy="782638"/>
          </a:xfrm>
          <a:solidFill>
            <a:srgbClr val="FFFFFF"/>
          </a:solidFill>
        </p:spPr>
        <p:txBody>
          <a:bodyPr lIns="37419" tIns="37419" rIns="37419" bIns="37419"/>
          <a:lstStyle/>
          <a:p>
            <a:pPr marL="0" indent="0" defTabSz="673100">
              <a:buFontTx/>
              <a:buNone/>
            </a:pPr>
            <a:r>
              <a:rPr lang="es-ES_tradnl" sz="3300" dirty="0" smtClean="0">
                <a:solidFill>
                  <a:srgbClr val="5F5F5F"/>
                </a:solidFill>
                <a:latin typeface="Berlin Sans FB Demi" pitchFamily="34" charset="0"/>
              </a:rPr>
              <a:t>Medidas de Ahorro y Eficiencia Energética</a:t>
            </a:r>
          </a:p>
        </p:txBody>
      </p:sp>
      <p:sp>
        <p:nvSpPr>
          <p:cNvPr id="36867" name="Rectangle 6"/>
          <p:cNvSpPr>
            <a:spLocks/>
          </p:cNvSpPr>
          <p:nvPr/>
        </p:nvSpPr>
        <p:spPr bwMode="auto">
          <a:xfrm>
            <a:off x="396875" y="3068638"/>
            <a:ext cx="8496300" cy="1444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36868" name="Rectangle 7"/>
          <p:cNvSpPr>
            <a:spLocks/>
          </p:cNvSpPr>
          <p:nvPr/>
        </p:nvSpPr>
        <p:spPr bwMode="auto">
          <a:xfrm>
            <a:off x="395288" y="2420938"/>
            <a:ext cx="8496300" cy="1444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9363" y="2517775"/>
            <a:ext cx="7894637" cy="782638"/>
          </a:xfrm>
          <a:solidFill>
            <a:srgbClr val="FFFFFF"/>
          </a:solidFill>
        </p:spPr>
        <p:txBody>
          <a:bodyPr lIns="37419" tIns="37419" rIns="37419" bIns="37419"/>
          <a:lstStyle/>
          <a:p>
            <a:pPr marL="0" indent="0" defTabSz="673100">
              <a:buFontTx/>
              <a:buNone/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Introducción</a:t>
            </a:r>
          </a:p>
        </p:txBody>
      </p:sp>
      <p:sp>
        <p:nvSpPr>
          <p:cNvPr id="4099" name="Rectangle 6"/>
          <p:cNvSpPr>
            <a:spLocks/>
          </p:cNvSpPr>
          <p:nvPr/>
        </p:nvSpPr>
        <p:spPr bwMode="auto">
          <a:xfrm>
            <a:off x="396875" y="3068638"/>
            <a:ext cx="8496300" cy="144462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100" name="Rectangle 7"/>
          <p:cNvSpPr>
            <a:spLocks/>
          </p:cNvSpPr>
          <p:nvPr/>
        </p:nvSpPr>
        <p:spPr bwMode="auto">
          <a:xfrm>
            <a:off x="395288" y="2420938"/>
            <a:ext cx="8496300" cy="144462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17500" y="1484784"/>
            <a:ext cx="8491538" cy="5177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355" tIns="33677" rIns="67355" bIns="33677">
            <a:spAutoFit/>
          </a:bodyPr>
          <a:lstStyle>
            <a:lvl1pPr marL="800100" indent="-8001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1pPr>
            <a:lvl2pPr marL="742950" indent="-28575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2pPr>
            <a:lvl3pPr marL="11430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3pPr>
            <a:lvl4pPr marL="16002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4pPr>
            <a:lvl5pPr marL="20574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5pPr>
            <a:lvl6pPr marL="25146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6pPr>
            <a:lvl7pPr marL="29718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7pPr>
            <a:lvl8pPr marL="34290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8pPr>
            <a:lvl9pPr marL="38862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9pPr>
          </a:lstStyle>
          <a:p>
            <a:pPr marL="0" indent="0"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El consumo energético depende de los siguientes </a:t>
            </a:r>
            <a:r>
              <a:rPr lang="es-ES" dirty="0" smtClean="0">
                <a:solidFill>
                  <a:schemeClr val="accent1"/>
                </a:solidFill>
                <a:latin typeface="Berlin Sans FB Demi" pitchFamily="34" charset="0"/>
              </a:rPr>
              <a:t>factores</a:t>
            </a: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:</a:t>
            </a:r>
          </a:p>
          <a:p>
            <a:pPr>
              <a:defRPr/>
            </a:pPr>
            <a:endParaRPr lang="es-ES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algn="ctr"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Consumo (</a:t>
            </a:r>
            <a:r>
              <a:rPr lang="es-ES" dirty="0" err="1" smtClean="0">
                <a:solidFill>
                  <a:srgbClr val="747678"/>
                </a:solidFill>
                <a:latin typeface="Berlin Sans FB Demi" pitchFamily="34" charset="0"/>
              </a:rPr>
              <a:t>kWh</a:t>
            </a: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) = </a:t>
            </a:r>
            <a:r>
              <a:rPr lang="es-ES" u="sng" dirty="0" smtClean="0">
                <a:solidFill>
                  <a:srgbClr val="747678"/>
                </a:solidFill>
                <a:latin typeface="Berlin Sans FB Demi" pitchFamily="34" charset="0"/>
              </a:rPr>
              <a:t>Carga x Potencia instalada(kW) X tiempo de empleo (h)  </a:t>
            </a:r>
          </a:p>
          <a:p>
            <a:pPr algn="ctr"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                         Rendimiento</a:t>
            </a:r>
          </a:p>
          <a:p>
            <a:pPr algn="r">
              <a:defRPr/>
            </a:pPr>
            <a:endParaRPr lang="es-ES" b="0" u="sng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marL="0" indent="0">
              <a:defRPr/>
            </a:pPr>
            <a:endParaRPr lang="es-ES" b="0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marL="0" indent="0">
              <a:defRPr/>
            </a:pPr>
            <a:r>
              <a:rPr lang="es-ES" b="0" dirty="0" smtClean="0">
                <a:solidFill>
                  <a:srgbClr val="747678"/>
                </a:solidFill>
                <a:latin typeface="Berlin Sans FB Demi" pitchFamily="34" charset="0"/>
              </a:rPr>
              <a:t>Las medidas de </a:t>
            </a:r>
            <a:r>
              <a:rPr lang="es-ES" b="0" dirty="0" smtClean="0">
                <a:solidFill>
                  <a:schemeClr val="accent1"/>
                </a:solidFill>
                <a:latin typeface="Berlin Sans FB Demi" pitchFamily="34" charset="0"/>
              </a:rPr>
              <a:t>Ahorro y Eficiencia Energética </a:t>
            </a:r>
            <a:r>
              <a:rPr lang="es-ES" b="0" dirty="0" smtClean="0">
                <a:solidFill>
                  <a:srgbClr val="747678"/>
                </a:solidFill>
                <a:latin typeface="Berlin Sans FB Demi" pitchFamily="34" charset="0"/>
              </a:rPr>
              <a:t>afectan a estos factores de manera que:</a:t>
            </a:r>
          </a:p>
          <a:p>
            <a:pPr marL="0" indent="0">
              <a:defRPr/>
            </a:pPr>
            <a:endParaRPr lang="es-ES" b="0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indent="-446088">
              <a:buFont typeface="Botanical" pitchFamily="2" charset="2"/>
              <a:buChar char="r"/>
              <a:tabLst>
                <a:tab pos="720725" algn="l"/>
              </a:tabLst>
              <a:defRPr/>
            </a:pPr>
            <a:r>
              <a:rPr lang="es-ES" b="0" dirty="0" smtClean="0">
                <a:solidFill>
                  <a:srgbClr val="747678"/>
                </a:solidFill>
                <a:latin typeface="Berlin Sans FB Demi" pitchFamily="34" charset="0"/>
              </a:rPr>
              <a:t>Reduzcan la </a:t>
            </a:r>
            <a:r>
              <a:rPr lang="es-ES" b="0" u="sng" dirty="0" smtClean="0">
                <a:solidFill>
                  <a:schemeClr val="accent1"/>
                </a:solidFill>
                <a:latin typeface="Berlin Sans FB Demi" pitchFamily="34" charset="0"/>
              </a:rPr>
              <a:t>carga</a:t>
            </a:r>
          </a:p>
          <a:p>
            <a:pPr indent="-446088">
              <a:buFont typeface="Botanical" pitchFamily="2" charset="2"/>
              <a:buChar char="r"/>
              <a:tabLst>
                <a:tab pos="720725" algn="l"/>
              </a:tabLst>
              <a:defRPr/>
            </a:pPr>
            <a:r>
              <a:rPr lang="es-ES" b="0" dirty="0" smtClean="0">
                <a:solidFill>
                  <a:srgbClr val="747678"/>
                </a:solidFill>
                <a:latin typeface="Berlin Sans FB Demi" pitchFamily="34" charset="0"/>
              </a:rPr>
              <a:t>Reduzcan la </a:t>
            </a:r>
            <a:r>
              <a:rPr lang="es-ES" b="0" u="sng" dirty="0" smtClean="0">
                <a:solidFill>
                  <a:schemeClr val="accent1"/>
                </a:solidFill>
                <a:latin typeface="Berlin Sans FB Demi" pitchFamily="34" charset="0"/>
              </a:rPr>
              <a:t>potencia</a:t>
            </a:r>
            <a:r>
              <a:rPr lang="es-ES" b="0" dirty="0" smtClean="0">
                <a:solidFill>
                  <a:srgbClr val="747678"/>
                </a:solidFill>
                <a:latin typeface="Berlin Sans FB Demi" pitchFamily="34" charset="0"/>
              </a:rPr>
              <a:t> instalada</a:t>
            </a:r>
          </a:p>
          <a:p>
            <a:pPr indent="-446088">
              <a:buFont typeface="Botanical" pitchFamily="2" charset="2"/>
              <a:buChar char="r"/>
              <a:tabLst>
                <a:tab pos="720725" algn="l"/>
              </a:tabLst>
              <a:defRPr/>
            </a:pPr>
            <a:r>
              <a:rPr lang="es-ES" b="0" dirty="0" smtClean="0">
                <a:solidFill>
                  <a:srgbClr val="747678"/>
                </a:solidFill>
                <a:latin typeface="Berlin Sans FB Demi" pitchFamily="34" charset="0"/>
              </a:rPr>
              <a:t>Reduzcan los </a:t>
            </a:r>
            <a:r>
              <a:rPr lang="es-ES" b="0" u="sng" dirty="0" smtClean="0">
                <a:solidFill>
                  <a:schemeClr val="accent1"/>
                </a:solidFill>
                <a:latin typeface="Berlin Sans FB Demi" pitchFamily="34" charset="0"/>
              </a:rPr>
              <a:t>tiempos</a:t>
            </a:r>
            <a:r>
              <a:rPr lang="es-ES" b="0" dirty="0" smtClean="0">
                <a:solidFill>
                  <a:srgbClr val="747678"/>
                </a:solidFill>
                <a:latin typeface="Berlin Sans FB Demi" pitchFamily="34" charset="0"/>
              </a:rPr>
              <a:t> de utilización</a:t>
            </a:r>
          </a:p>
          <a:p>
            <a:pPr indent="-446088">
              <a:buFont typeface="Botanical" pitchFamily="2" charset="2"/>
              <a:buChar char="r"/>
              <a:tabLst>
                <a:tab pos="720725" algn="l"/>
              </a:tabLst>
              <a:defRPr/>
            </a:pPr>
            <a:r>
              <a:rPr lang="es-ES" b="0" dirty="0" smtClean="0">
                <a:solidFill>
                  <a:srgbClr val="747678"/>
                </a:solidFill>
                <a:latin typeface="Berlin Sans FB Demi" pitchFamily="34" charset="0"/>
              </a:rPr>
              <a:t>Mejoren el </a:t>
            </a:r>
            <a:r>
              <a:rPr lang="es-ES" b="0" u="sng" dirty="0" smtClean="0">
                <a:solidFill>
                  <a:schemeClr val="accent1"/>
                </a:solidFill>
                <a:latin typeface="Berlin Sans FB Demi" pitchFamily="34" charset="0"/>
              </a:rPr>
              <a:t>rendimiento</a:t>
            </a:r>
            <a:r>
              <a:rPr lang="es-ES" b="0" dirty="0" smtClean="0">
                <a:solidFill>
                  <a:srgbClr val="747678"/>
                </a:solidFill>
                <a:latin typeface="Berlin Sans FB Demi" pitchFamily="34" charset="0"/>
              </a:rPr>
              <a:t> medio</a:t>
            </a:r>
          </a:p>
          <a:p>
            <a:pPr indent="-446088">
              <a:buFont typeface="Botanical" pitchFamily="2" charset="2"/>
              <a:buChar char="r"/>
              <a:tabLst>
                <a:tab pos="720725" algn="l"/>
              </a:tabLst>
              <a:defRPr/>
            </a:pPr>
            <a:r>
              <a:rPr lang="es-ES" b="0" dirty="0" smtClean="0">
                <a:solidFill>
                  <a:srgbClr val="747678"/>
                </a:solidFill>
                <a:latin typeface="Berlin Sans FB Demi" pitchFamily="34" charset="0"/>
              </a:rPr>
              <a:t>Fomenten las buenas </a:t>
            </a:r>
            <a:r>
              <a:rPr lang="es-ES" b="0" u="sng" dirty="0" smtClean="0">
                <a:solidFill>
                  <a:schemeClr val="accent1"/>
                </a:solidFill>
                <a:latin typeface="Berlin Sans FB Demi" pitchFamily="34" charset="0"/>
              </a:rPr>
              <a:t>condiciones</a:t>
            </a:r>
            <a:r>
              <a:rPr lang="es-ES" b="0" dirty="0" smtClean="0">
                <a:solidFill>
                  <a:srgbClr val="747678"/>
                </a:solidFill>
                <a:latin typeface="Berlin Sans FB Demi" pitchFamily="34" charset="0"/>
              </a:rPr>
              <a:t> de uso y el correcto </a:t>
            </a:r>
            <a:r>
              <a:rPr lang="es-ES" b="0" u="sng" dirty="0" smtClean="0">
                <a:solidFill>
                  <a:schemeClr val="accent1"/>
                </a:solidFill>
                <a:latin typeface="Berlin Sans FB Demi" pitchFamily="34" charset="0"/>
              </a:rPr>
              <a:t>mantenimiento</a:t>
            </a:r>
          </a:p>
          <a:p>
            <a:pPr indent="-446088">
              <a:buFont typeface="Botanical" pitchFamily="2" charset="2"/>
              <a:buChar char="r"/>
              <a:tabLst>
                <a:tab pos="720725" algn="l"/>
              </a:tabLst>
              <a:defRPr/>
            </a:pPr>
            <a:endParaRPr lang="es-ES" b="0" u="sng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marL="0" indent="0">
              <a:tabLst>
                <a:tab pos="720725" algn="l"/>
              </a:tabLst>
              <a:defRPr/>
            </a:pPr>
            <a:endParaRPr lang="es-ES" b="0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marL="0" indent="0">
              <a:tabLst>
                <a:tab pos="720725" algn="l"/>
              </a:tabLst>
              <a:defRPr/>
            </a:pPr>
            <a:r>
              <a:rPr lang="es-ES" b="0" dirty="0" smtClean="0">
                <a:solidFill>
                  <a:srgbClr val="747678"/>
                </a:solidFill>
                <a:latin typeface="Berlin Sans FB Demi" pitchFamily="34" charset="0"/>
              </a:rPr>
              <a:t>Aspecto económico – financiero:</a:t>
            </a:r>
          </a:p>
          <a:p>
            <a:pPr marL="0" indent="0">
              <a:tabLst>
                <a:tab pos="720725" algn="l"/>
              </a:tabLst>
              <a:defRPr/>
            </a:pPr>
            <a:endParaRPr lang="es-ES" b="0" u="sng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marL="1543050" lvl="4">
              <a:buFont typeface="Arial" pitchFamily="34" charset="0"/>
              <a:buChar char="•"/>
              <a:tabLst>
                <a:tab pos="720725" algn="l"/>
              </a:tabLst>
              <a:defRPr/>
            </a:pPr>
            <a:r>
              <a:rPr lang="es-ES" sz="2000" b="0" u="sng" dirty="0">
                <a:solidFill>
                  <a:schemeClr val="accent1"/>
                </a:solidFill>
                <a:latin typeface="Berlin Sans FB Demi" pitchFamily="34" charset="0"/>
              </a:rPr>
              <a:t>R</a:t>
            </a:r>
            <a:r>
              <a:rPr lang="es-ES" sz="2000" b="0" u="sng" dirty="0" smtClean="0">
                <a:solidFill>
                  <a:schemeClr val="accent1"/>
                </a:solidFill>
                <a:latin typeface="Berlin Sans FB Demi" pitchFamily="34" charset="0"/>
              </a:rPr>
              <a:t>entabilidad económica</a:t>
            </a:r>
            <a:endParaRPr lang="es-ES" sz="2000" b="0" dirty="0">
              <a:solidFill>
                <a:schemeClr val="accent1"/>
              </a:solidFill>
              <a:latin typeface="Berlin Sans FB Demi" pitchFamily="34" charset="0"/>
            </a:endParaRPr>
          </a:p>
          <a:p>
            <a:pPr marL="1543050" lvl="4">
              <a:buFont typeface="Arial" pitchFamily="34" charset="0"/>
              <a:buChar char="•"/>
              <a:tabLst>
                <a:tab pos="720725" algn="l"/>
              </a:tabLst>
              <a:defRPr/>
            </a:pPr>
            <a:endParaRPr lang="es-ES" sz="2000" b="0" dirty="0" smtClean="0">
              <a:solidFill>
                <a:schemeClr val="accent1"/>
              </a:solidFill>
              <a:latin typeface="Berlin Sans FB Demi" pitchFamily="34" charset="0"/>
            </a:endParaRPr>
          </a:p>
          <a:p>
            <a:pPr marL="1543050" lvl="4">
              <a:buFont typeface="Arial" pitchFamily="34" charset="0"/>
              <a:buChar char="•"/>
              <a:tabLst>
                <a:tab pos="720725" algn="l"/>
              </a:tabLst>
              <a:defRPr/>
            </a:pPr>
            <a:r>
              <a:rPr lang="es-ES" sz="2000" b="0" u="sng" dirty="0">
                <a:solidFill>
                  <a:schemeClr val="accent1"/>
                </a:solidFill>
                <a:latin typeface="Berlin Sans FB Demi" pitchFamily="34" charset="0"/>
              </a:rPr>
              <a:t>Viabilidad financiera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Medidas de Ahorro y</a:t>
            </a:r>
            <a:b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</a:b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Eficiencia Energética</a:t>
            </a:r>
          </a:p>
        </p:txBody>
      </p:sp>
    </p:spTree>
    <p:extLst>
      <p:ext uri="{BB962C8B-B14F-4D97-AF65-F5344CB8AC3E}">
        <p14:creationId xmlns:p14="http://schemas.microsoft.com/office/powerpoint/2010/main" val="3583201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23850" y="1268413"/>
            <a:ext cx="8491538" cy="2591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355" tIns="33677" rIns="67355" bIns="33677">
            <a:spAutoFit/>
          </a:bodyPr>
          <a:lstStyle>
            <a:lvl1pPr marL="800100" indent="-8001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1pPr>
            <a:lvl2pPr marL="742950" indent="-28575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2pPr>
            <a:lvl3pPr marL="11430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3pPr>
            <a:lvl4pPr marL="16002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4pPr>
            <a:lvl5pPr marL="20574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5pPr>
            <a:lvl6pPr marL="25146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6pPr>
            <a:lvl7pPr marL="29718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7pPr>
            <a:lvl8pPr marL="34290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8pPr>
            <a:lvl9pPr marL="38862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9pPr>
          </a:lstStyle>
          <a:p>
            <a:pPr>
              <a:defRPr/>
            </a:pPr>
            <a:r>
              <a:rPr lang="es-ES" sz="2000" dirty="0" smtClean="0">
                <a:solidFill>
                  <a:schemeClr val="accent1"/>
                </a:solidFill>
                <a:latin typeface="Berlin Sans FB Demi" pitchFamily="34" charset="0"/>
                <a:sym typeface="Wingdings" pitchFamily="2" charset="2"/>
              </a:rPr>
              <a:t>Medidas de Ahorro y Eficiencia Energética </a:t>
            </a:r>
            <a:r>
              <a:rPr lang="es-ES_tradnl" sz="2000" dirty="0" smtClean="0">
                <a:solidFill>
                  <a:schemeClr val="accent1"/>
                </a:solidFill>
                <a:latin typeface="Berlin Sans FB Demi" pitchFamily="34" charset="0"/>
              </a:rPr>
              <a:t>en Climatización:</a:t>
            </a:r>
          </a:p>
          <a:p>
            <a:pPr>
              <a:defRPr/>
            </a:pPr>
            <a:endParaRPr lang="es-ES_tradnl" dirty="0">
              <a:solidFill>
                <a:srgbClr val="EBB700"/>
              </a:solidFill>
              <a:latin typeface="Berlin Sans FB Demi" pitchFamily="34" charset="0"/>
            </a:endParaRPr>
          </a:p>
          <a:p>
            <a:pPr>
              <a:defRPr/>
            </a:pPr>
            <a:r>
              <a:rPr lang="es-ES_tradnl" dirty="0" smtClean="0">
                <a:solidFill>
                  <a:schemeClr val="accent1"/>
                </a:solidFill>
                <a:latin typeface="Berlin Sans FB Demi" pitchFamily="34" charset="0"/>
              </a:rPr>
              <a:t>GENERACIÓN</a:t>
            </a:r>
          </a:p>
          <a:p>
            <a:pPr>
              <a:defRPr/>
            </a:pPr>
            <a:endParaRPr lang="es-ES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indent="-354013">
              <a:buFont typeface="Botanical" pitchFamily="2" charset="2"/>
              <a:buChar char="r"/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Sustitución de gasóleo por gas natural</a:t>
            </a:r>
          </a:p>
          <a:p>
            <a:pPr indent="-354013">
              <a:buFont typeface="Botanical" pitchFamily="2" charset="2"/>
              <a:buChar char="r"/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Sustitución de calderas</a:t>
            </a:r>
          </a:p>
          <a:p>
            <a:pPr indent="-354013">
              <a:buFont typeface="Botanical" pitchFamily="2" charset="2"/>
              <a:buChar char="r"/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Sustitución de los quemadores por modulantes</a:t>
            </a:r>
          </a:p>
          <a:p>
            <a:pPr indent="-354013">
              <a:buFont typeface="Botanical" pitchFamily="2" charset="2"/>
              <a:buChar char="r"/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Regulación del aire de combustión de calderas</a:t>
            </a:r>
          </a:p>
          <a:p>
            <a:pPr indent="-354013">
              <a:buFont typeface="Botanical" pitchFamily="2" charset="2"/>
              <a:buChar char="r"/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Sustitución de enfriadoras</a:t>
            </a:r>
          </a:p>
          <a:p>
            <a:pPr indent="-354013">
              <a:buFont typeface="Botanical" pitchFamily="2" charset="2"/>
              <a:buChar char="r"/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Aumento del rendimiento de los equipos de frío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850" y="3798888"/>
            <a:ext cx="8491538" cy="2530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355" tIns="33677" rIns="67355" bIns="33677">
            <a:spAutoFit/>
          </a:bodyPr>
          <a:lstStyle>
            <a:lvl1pPr marL="800100" indent="-8001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1pPr>
            <a:lvl2pPr marL="742950" indent="-28575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2pPr>
            <a:lvl3pPr marL="11430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3pPr>
            <a:lvl4pPr marL="16002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4pPr>
            <a:lvl5pPr marL="20574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5pPr>
            <a:lvl6pPr marL="25146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6pPr>
            <a:lvl7pPr marL="29718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7pPr>
            <a:lvl8pPr marL="34290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8pPr>
            <a:lvl9pPr marL="38862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9pPr>
          </a:lstStyle>
          <a:p>
            <a:pPr>
              <a:defRPr/>
            </a:pPr>
            <a:endParaRPr lang="es-ES_tradnl" dirty="0">
              <a:solidFill>
                <a:srgbClr val="EBB700"/>
              </a:solidFill>
              <a:latin typeface="Berlin Sans FB Demi" pitchFamily="34" charset="0"/>
            </a:endParaRPr>
          </a:p>
          <a:p>
            <a:pPr>
              <a:defRPr/>
            </a:pPr>
            <a:r>
              <a:rPr lang="es-ES_tradnl" dirty="0" smtClean="0">
                <a:solidFill>
                  <a:schemeClr val="accent1"/>
                </a:solidFill>
                <a:latin typeface="Berlin Sans FB Demi" pitchFamily="34" charset="0"/>
              </a:rPr>
              <a:t>DISTRIBUCIÓN Y UNIDADES TERMINALES</a:t>
            </a:r>
            <a:endParaRPr lang="es-ES_tradnl" dirty="0">
              <a:solidFill>
                <a:schemeClr val="accent1"/>
              </a:solidFill>
              <a:latin typeface="Berlin Sans FB Demi" pitchFamily="34" charset="0"/>
            </a:endParaRPr>
          </a:p>
          <a:p>
            <a:pPr>
              <a:defRPr/>
            </a:pPr>
            <a:endParaRPr lang="es-ES_tradnl" dirty="0" smtClean="0">
              <a:solidFill>
                <a:srgbClr val="EBB700"/>
              </a:solidFill>
              <a:latin typeface="Berlin Sans FB Demi" pitchFamily="34" charset="0"/>
            </a:endParaRPr>
          </a:p>
          <a:p>
            <a:pPr>
              <a:defRPr/>
            </a:pPr>
            <a:endParaRPr lang="es-ES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indent="-446088">
              <a:buFont typeface="Botanical" pitchFamily="2" charset="2"/>
              <a:buChar char="r"/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Instalación de cortinas de aire</a:t>
            </a:r>
          </a:p>
          <a:p>
            <a:pPr indent="-446088">
              <a:buFont typeface="Botanical" pitchFamily="2" charset="2"/>
              <a:buChar char="r"/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Paneles en radiadores</a:t>
            </a:r>
          </a:p>
          <a:p>
            <a:pPr indent="-446088">
              <a:buFont typeface="Botanical" pitchFamily="2" charset="2"/>
              <a:buChar char="r"/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Válvulas de control en unidades terminales</a:t>
            </a:r>
          </a:p>
          <a:p>
            <a:pPr indent="-446088">
              <a:buFont typeface="Botanical" pitchFamily="2" charset="2"/>
              <a:buChar char="r"/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Aislamiento térmico de bombas, intercambiadores</a:t>
            </a:r>
          </a:p>
          <a:p>
            <a:pPr indent="-446088">
              <a:buFont typeface="Botanical" pitchFamily="2" charset="2"/>
              <a:buChar char="r"/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Instalación de variadores de frecuencia</a:t>
            </a:r>
          </a:p>
          <a:p>
            <a:pPr indent="-446088">
              <a:buFont typeface="Botanical" pitchFamily="2" charset="2"/>
              <a:buChar char="r"/>
              <a:defRPr/>
            </a:pPr>
            <a:r>
              <a:rPr lang="es-ES" dirty="0" smtClean="0">
                <a:solidFill>
                  <a:srgbClr val="747678"/>
                </a:solidFill>
                <a:latin typeface="Berlin Sans FB Demi" pitchFamily="34" charset="0"/>
              </a:rPr>
              <a:t>Control sectorizado de horarios</a:t>
            </a:r>
            <a:endParaRPr lang="es-ES_tradnl" dirty="0" smtClean="0">
              <a:solidFill>
                <a:srgbClr val="EBB700"/>
              </a:solidFill>
              <a:latin typeface="Berlin Sans FB Dem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88" y="2924089"/>
            <a:ext cx="3153940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Medidas de Ahorro y</a:t>
            </a:r>
            <a:b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</a:b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Eficiencia Energética</a:t>
            </a:r>
          </a:p>
        </p:txBody>
      </p:sp>
    </p:spTree>
    <p:extLst>
      <p:ext uri="{BB962C8B-B14F-4D97-AF65-F5344CB8AC3E}">
        <p14:creationId xmlns:p14="http://schemas.microsoft.com/office/powerpoint/2010/main" val="1806547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23850" y="1341438"/>
            <a:ext cx="8491538" cy="2284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355" tIns="33677" rIns="67355" bIns="33677">
            <a:spAutoFit/>
          </a:bodyPr>
          <a:lstStyle>
            <a:lvl1pPr marL="800100" indent="-8001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1pPr>
            <a:lvl2pPr marL="742950" indent="-28575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2pPr>
            <a:lvl3pPr marL="11430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3pPr>
            <a:lvl4pPr marL="16002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4pPr>
            <a:lvl5pPr marL="20574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5pPr>
            <a:lvl6pPr marL="25146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6pPr>
            <a:lvl7pPr marL="29718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7pPr>
            <a:lvl8pPr marL="34290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8pPr>
            <a:lvl9pPr marL="38862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9pPr>
          </a:lstStyle>
          <a:p>
            <a:pPr>
              <a:defRPr/>
            </a:pPr>
            <a:r>
              <a:rPr lang="es-ES" sz="1800" dirty="0" smtClean="0">
                <a:solidFill>
                  <a:schemeClr val="accent1"/>
                </a:solidFill>
                <a:latin typeface="Berlin Sans FB Demi" pitchFamily="34" charset="0"/>
                <a:sym typeface="Wingdings" pitchFamily="2" charset="2"/>
              </a:rPr>
              <a:t>Medidas de Ahorro y Eficiencia Energética </a:t>
            </a:r>
            <a:r>
              <a:rPr lang="es-ES_tradnl" sz="1800" dirty="0" smtClean="0">
                <a:solidFill>
                  <a:schemeClr val="accent1"/>
                </a:solidFill>
                <a:latin typeface="Berlin Sans FB Demi" pitchFamily="34" charset="0"/>
              </a:rPr>
              <a:t>en Iluminación</a:t>
            </a:r>
          </a:p>
          <a:p>
            <a:pPr>
              <a:buFont typeface="Botanical" pitchFamily="2" charset="2"/>
              <a:buChar char="r"/>
              <a:defRPr/>
            </a:pPr>
            <a:endParaRPr lang="es-ES" sz="1800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indent="-354013">
              <a:buFont typeface="Botanical" pitchFamily="2" charset="2"/>
              <a:buChar char="r"/>
              <a:defRPr/>
            </a:pPr>
            <a:r>
              <a:rPr lang="es-ES" sz="1800" dirty="0" smtClean="0">
                <a:solidFill>
                  <a:srgbClr val="747678"/>
                </a:solidFill>
                <a:latin typeface="Berlin Sans FB Demi" pitchFamily="34" charset="0"/>
              </a:rPr>
              <a:t>Sustitución de lámparas incandescentes por fluorescentes compactas</a:t>
            </a:r>
          </a:p>
          <a:p>
            <a:pPr indent="-354013">
              <a:buFont typeface="Botanical" pitchFamily="2" charset="2"/>
              <a:buChar char="r"/>
              <a:defRPr/>
            </a:pPr>
            <a:r>
              <a:rPr lang="es-ES" sz="1800" dirty="0" smtClean="0">
                <a:solidFill>
                  <a:srgbClr val="747678"/>
                </a:solidFill>
                <a:latin typeface="Berlin Sans FB Demi" pitchFamily="34" charset="0"/>
              </a:rPr>
              <a:t>Sustitución de fluorescentes convencionales por fluorescentes “eco”</a:t>
            </a:r>
          </a:p>
          <a:p>
            <a:pPr indent="-354013">
              <a:buFont typeface="Botanical" pitchFamily="2" charset="2"/>
              <a:buChar char="r"/>
              <a:defRPr/>
            </a:pPr>
            <a:r>
              <a:rPr lang="es-ES" sz="1800" dirty="0" smtClean="0">
                <a:solidFill>
                  <a:srgbClr val="747678"/>
                </a:solidFill>
                <a:latin typeface="Berlin Sans FB Demi" pitchFamily="34" charset="0"/>
              </a:rPr>
              <a:t>Sustitución de halógenos convencionales por halógenos de bajo consumo</a:t>
            </a:r>
          </a:p>
          <a:p>
            <a:pPr indent="-354013">
              <a:buFont typeface="Botanical" pitchFamily="2" charset="2"/>
              <a:buChar char="r"/>
              <a:defRPr/>
            </a:pPr>
            <a:r>
              <a:rPr lang="es-ES" sz="1800" dirty="0" smtClean="0">
                <a:solidFill>
                  <a:srgbClr val="747678"/>
                </a:solidFill>
                <a:latin typeface="Berlin Sans FB Demi" pitchFamily="34" charset="0"/>
              </a:rPr>
              <a:t>Cambio a tecnología LED</a:t>
            </a:r>
          </a:p>
          <a:p>
            <a:pPr indent="-354013">
              <a:buFont typeface="Botanical" pitchFamily="2" charset="2"/>
              <a:buChar char="r"/>
              <a:defRPr/>
            </a:pPr>
            <a:r>
              <a:rPr lang="es-ES" sz="1800" dirty="0" smtClean="0">
                <a:solidFill>
                  <a:srgbClr val="747678"/>
                </a:solidFill>
                <a:latin typeface="Berlin Sans FB Demi" pitchFamily="34" charset="0"/>
              </a:rPr>
              <a:t>Redistribución lumínica</a:t>
            </a:r>
          </a:p>
          <a:p>
            <a:pPr>
              <a:buFont typeface="Botanical" pitchFamily="2" charset="2"/>
              <a:buChar char="r"/>
              <a:defRPr/>
            </a:pPr>
            <a:endParaRPr lang="es-ES" sz="1800" dirty="0" smtClean="0">
              <a:solidFill>
                <a:srgbClr val="747678"/>
              </a:solidFill>
              <a:latin typeface="Berlin Sans FB Demi" pitchFamily="34" charset="0"/>
            </a:endParaRP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"/>
          <a:stretch>
            <a:fillRect/>
          </a:stretch>
        </p:blipFill>
        <p:spPr bwMode="auto">
          <a:xfrm>
            <a:off x="3075781" y="3846438"/>
            <a:ext cx="2987675" cy="237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04" y="3725863"/>
            <a:ext cx="2525713" cy="2586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http://www.mondoarc.com/siteimage/scale/0/0/3322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2667000" cy="2000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Medidas de Ahorro y</a:t>
            </a:r>
            <a:b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</a:b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Eficiencia Energética</a:t>
            </a:r>
          </a:p>
        </p:txBody>
      </p:sp>
    </p:spTree>
    <p:extLst>
      <p:ext uri="{BB962C8B-B14F-4D97-AF65-F5344CB8AC3E}">
        <p14:creationId xmlns:p14="http://schemas.microsoft.com/office/powerpoint/2010/main" val="2990655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23850" y="1341438"/>
            <a:ext cx="8491538" cy="2530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355" tIns="33677" rIns="67355" bIns="33677">
            <a:spAutoFit/>
          </a:bodyPr>
          <a:lstStyle>
            <a:lvl1pPr marL="800100" indent="-8001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1pPr>
            <a:lvl2pPr marL="1136650" indent="-8001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2pPr>
            <a:lvl3pPr marL="1473200" indent="-157163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3pPr>
            <a:lvl4pPr marL="16002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4pPr>
            <a:lvl5pPr marL="2057400" indent="-228600" defTabSz="673100"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5pPr>
            <a:lvl6pPr marL="25146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6pPr>
            <a:lvl7pPr marL="29718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7pPr>
            <a:lvl8pPr marL="34290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8pPr>
            <a:lvl9pPr marL="3886200" indent="-228600" defTabSz="6731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Botanical" pitchFamily="2" charset="2"/>
              <a:defRPr sz="1600" b="1">
                <a:solidFill>
                  <a:schemeClr val="tx1"/>
                </a:solidFill>
                <a:latin typeface="Tahoma" pitchFamily="34" charset="0"/>
                <a:ea typeface="ヒラギノ角ゴ ProN W3" pitchFamily="-65" charset="-128"/>
              </a:defRPr>
            </a:lvl9pPr>
          </a:lstStyle>
          <a:p>
            <a:pPr>
              <a:defRPr/>
            </a:pPr>
            <a:r>
              <a:rPr lang="es-ES" sz="2000" dirty="0" smtClean="0">
                <a:solidFill>
                  <a:schemeClr val="accent1"/>
                </a:solidFill>
                <a:latin typeface="Berlin Sans FB Demi" pitchFamily="34" charset="0"/>
                <a:sym typeface="Wingdings" pitchFamily="2" charset="2"/>
              </a:rPr>
              <a:t>Otras Medidas de Ahorro y Eficiencia Energética</a:t>
            </a:r>
          </a:p>
          <a:p>
            <a:pPr>
              <a:defRPr/>
            </a:pPr>
            <a:endParaRPr lang="es-ES_tradnl" sz="2000" dirty="0" smtClean="0">
              <a:solidFill>
                <a:srgbClr val="EBB700"/>
              </a:solidFill>
              <a:latin typeface="Berlin Sans FB Demi" pitchFamily="34" charset="0"/>
            </a:endParaRPr>
          </a:p>
          <a:p>
            <a:pPr indent="-446088">
              <a:buFont typeface="Botanical" pitchFamily="2" charset="2"/>
              <a:buChar char="r"/>
              <a:defRPr/>
            </a:pPr>
            <a:r>
              <a:rPr lang="es-ES" sz="2000" dirty="0" smtClean="0">
                <a:solidFill>
                  <a:srgbClr val="747678"/>
                </a:solidFill>
                <a:latin typeface="Berlin Sans FB Demi" pitchFamily="34" charset="0"/>
              </a:rPr>
              <a:t>Instalación de cogeneración</a:t>
            </a:r>
          </a:p>
          <a:p>
            <a:pPr indent="-446088">
              <a:buFont typeface="Botanical" pitchFamily="2" charset="2"/>
              <a:buChar char="r"/>
              <a:defRPr/>
            </a:pPr>
            <a:r>
              <a:rPr lang="en-US" sz="2000" dirty="0" err="1" smtClean="0">
                <a:solidFill>
                  <a:srgbClr val="747678"/>
                </a:solidFill>
                <a:latin typeface="Berlin Sans FB Demi" pitchFamily="34" charset="0"/>
              </a:rPr>
              <a:t>Generación</a:t>
            </a:r>
            <a:r>
              <a:rPr lang="en-US" sz="2000" dirty="0" smtClean="0">
                <a:solidFill>
                  <a:srgbClr val="747678"/>
                </a:solidFill>
                <a:latin typeface="Berlin Sans FB Demi" pitchFamily="34" charset="0"/>
              </a:rPr>
              <a:t> </a:t>
            </a:r>
            <a:r>
              <a:rPr lang="en-US" sz="2000" dirty="0" err="1" smtClean="0">
                <a:solidFill>
                  <a:srgbClr val="747678"/>
                </a:solidFill>
                <a:latin typeface="Berlin Sans FB Demi" pitchFamily="34" charset="0"/>
              </a:rPr>
              <a:t>distribuida</a:t>
            </a:r>
            <a:endParaRPr lang="en-US" sz="2000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indent="-446088">
              <a:buFont typeface="Botanical" pitchFamily="2" charset="2"/>
              <a:buChar char="r"/>
              <a:defRPr/>
            </a:pPr>
            <a:r>
              <a:rPr lang="en-US" sz="2000" dirty="0" err="1" smtClean="0">
                <a:solidFill>
                  <a:srgbClr val="747678"/>
                </a:solidFill>
                <a:latin typeface="Berlin Sans FB Demi" pitchFamily="34" charset="0"/>
              </a:rPr>
              <a:t>Energía</a:t>
            </a:r>
            <a:r>
              <a:rPr lang="en-US" sz="2000" dirty="0" smtClean="0">
                <a:solidFill>
                  <a:srgbClr val="747678"/>
                </a:solidFill>
                <a:latin typeface="Berlin Sans FB Demi" pitchFamily="34" charset="0"/>
              </a:rPr>
              <a:t> </a:t>
            </a:r>
            <a:r>
              <a:rPr lang="en-US" sz="2000" dirty="0" err="1" smtClean="0">
                <a:solidFill>
                  <a:srgbClr val="747678"/>
                </a:solidFill>
                <a:latin typeface="Berlin Sans FB Demi" pitchFamily="34" charset="0"/>
              </a:rPr>
              <a:t>geotérmica</a:t>
            </a:r>
            <a:endParaRPr lang="es-ES" sz="2000" dirty="0" smtClean="0">
              <a:solidFill>
                <a:srgbClr val="747678"/>
              </a:solidFill>
              <a:latin typeface="Berlin Sans FB Demi" pitchFamily="34" charset="0"/>
            </a:endParaRPr>
          </a:p>
          <a:p>
            <a:pPr indent="-446088">
              <a:buFont typeface="Botanical" pitchFamily="2" charset="2"/>
              <a:buChar char="r"/>
              <a:defRPr/>
            </a:pPr>
            <a:r>
              <a:rPr lang="es-ES" sz="2000" dirty="0" smtClean="0">
                <a:solidFill>
                  <a:srgbClr val="747678"/>
                </a:solidFill>
                <a:latin typeface="Berlin Sans FB Demi" pitchFamily="34" charset="0"/>
              </a:rPr>
              <a:t>Instalación solar fotovoltaica</a:t>
            </a:r>
          </a:p>
          <a:p>
            <a:pPr indent="-446088">
              <a:buFont typeface="Botanical" pitchFamily="2" charset="2"/>
              <a:buChar char="r"/>
              <a:defRPr/>
            </a:pPr>
            <a:r>
              <a:rPr lang="es-ES" sz="2000" dirty="0" smtClean="0">
                <a:solidFill>
                  <a:srgbClr val="747678"/>
                </a:solidFill>
                <a:latin typeface="Berlin Sans FB Demi" pitchFamily="34" charset="0"/>
              </a:rPr>
              <a:t>Instalación solar térmica</a:t>
            </a:r>
          </a:p>
          <a:p>
            <a:pPr indent="-446088">
              <a:buFont typeface="Botanical" pitchFamily="2" charset="2"/>
              <a:buChar char="r"/>
              <a:defRPr/>
            </a:pPr>
            <a:r>
              <a:rPr lang="es-ES" sz="2000" dirty="0" smtClean="0">
                <a:solidFill>
                  <a:srgbClr val="747678"/>
                </a:solidFill>
                <a:latin typeface="Berlin Sans FB Demi" pitchFamily="34" charset="0"/>
              </a:rPr>
              <a:t>Instalación de biomasa para suministro de energía térmica</a:t>
            </a:r>
          </a:p>
        </p:txBody>
      </p:sp>
      <p:pic>
        <p:nvPicPr>
          <p:cNvPr id="3072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4"/>
            <a:ext cx="3574578" cy="2676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Medidas de Ahorro y</a:t>
            </a:r>
            <a:b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</a:b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Eficiencia Energética</a:t>
            </a:r>
          </a:p>
        </p:txBody>
      </p:sp>
    </p:spTree>
    <p:extLst>
      <p:ext uri="{BB962C8B-B14F-4D97-AF65-F5344CB8AC3E}">
        <p14:creationId xmlns:p14="http://schemas.microsoft.com/office/powerpoint/2010/main" val="2011258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9363" y="2517775"/>
            <a:ext cx="7894637" cy="782638"/>
          </a:xfrm>
          <a:solidFill>
            <a:srgbClr val="FFFFFF"/>
          </a:solidFill>
        </p:spPr>
        <p:txBody>
          <a:bodyPr lIns="37419" tIns="37419" rIns="37419" bIns="37419"/>
          <a:lstStyle/>
          <a:p>
            <a:pPr marL="0" indent="0" defTabSz="673100">
              <a:buFontTx/>
              <a:buNone/>
            </a:pPr>
            <a:r>
              <a:rPr lang="es-ES_tradnl" sz="330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sp>
        <p:nvSpPr>
          <p:cNvPr id="36867" name="Rectangle 6"/>
          <p:cNvSpPr>
            <a:spLocks/>
          </p:cNvSpPr>
          <p:nvPr/>
        </p:nvSpPr>
        <p:spPr bwMode="auto">
          <a:xfrm>
            <a:off x="396875" y="3068638"/>
            <a:ext cx="8496300" cy="1444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36868" name="Rectangle 7"/>
          <p:cNvSpPr>
            <a:spLocks/>
          </p:cNvSpPr>
          <p:nvPr/>
        </p:nvSpPr>
        <p:spPr bwMode="auto">
          <a:xfrm>
            <a:off x="395288" y="2420938"/>
            <a:ext cx="8496300" cy="1444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61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9363" y="2517775"/>
            <a:ext cx="7894637" cy="782638"/>
          </a:xfrm>
          <a:solidFill>
            <a:srgbClr val="FFFFFF"/>
          </a:solidFill>
        </p:spPr>
        <p:txBody>
          <a:bodyPr lIns="37419" tIns="37419" rIns="37419" bIns="37419"/>
          <a:lstStyle/>
          <a:p>
            <a:pPr marL="0" indent="0" defTabSz="673100">
              <a:lnSpc>
                <a:spcPct val="80000"/>
              </a:lnSpc>
              <a:buFontTx/>
              <a:buNone/>
            </a:pPr>
            <a:r>
              <a:rPr lang="es-ES_tradnl" sz="27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395288" y="4940300"/>
            <a:ext cx="8496300" cy="1444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395288" y="2347913"/>
            <a:ext cx="8496300" cy="1444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37893" name="Rectangle 2"/>
          <p:cNvSpPr>
            <a:spLocks noChangeArrowheads="1"/>
          </p:cNvSpPr>
          <p:nvPr/>
        </p:nvSpPr>
        <p:spPr bwMode="auto">
          <a:xfrm>
            <a:off x="1249363" y="3068638"/>
            <a:ext cx="7894637" cy="392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5F5F5F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5F5F5F"/>
                </a:solidFill>
                <a:latin typeface="Berlin Sans FB Demi" pitchFamily="34" charset="0"/>
              </a:rPr>
              <a:t>canon fijo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5F5F5F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5F5F5F"/>
                </a:solidFill>
                <a:latin typeface="Berlin Sans FB Demi" pitchFamily="34" charset="0"/>
              </a:rPr>
              <a:t>pago por consumo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5F5F5F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5F5F5F"/>
                </a:solidFill>
                <a:latin typeface="Berlin Sans FB Demi" pitchFamily="34" charset="0"/>
              </a:rPr>
              <a:t>canon fijo en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5F5F5F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5F5F5F"/>
                </a:solidFill>
                <a:latin typeface="Berlin Sans FB Demi" pitchFamily="34" charset="0"/>
              </a:rPr>
              <a:t>canon fijo en edificios +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5F5F5F"/>
                </a:solidFill>
                <a:latin typeface="Berlin Sans FB Demi" pitchFamily="34" charset="0"/>
              </a:rPr>
              <a:t>Contrato de </a:t>
            </a:r>
            <a:r>
              <a:rPr lang="es-ES_tradnl" sz="2000" i="1" u="sng">
                <a:solidFill>
                  <a:srgbClr val="5F5F5F"/>
                </a:solidFill>
                <a:latin typeface="Berlin Sans FB Demi" pitchFamily="34" charset="0"/>
              </a:rPr>
              <a:t>district heating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5F5F5F"/>
                </a:solidFill>
                <a:latin typeface="Berlin Sans FB Demi" pitchFamily="34" charset="0"/>
              </a:rPr>
              <a:t>Otros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9363" y="2517775"/>
            <a:ext cx="7894637" cy="782638"/>
          </a:xfrm>
          <a:solidFill>
            <a:srgbClr val="FFFFFF"/>
          </a:solidFill>
        </p:spPr>
        <p:txBody>
          <a:bodyPr lIns="37419" tIns="37419" rIns="37419" bIns="37419"/>
          <a:lstStyle/>
          <a:p>
            <a:pPr marL="0" indent="0" defTabSz="673100">
              <a:lnSpc>
                <a:spcPct val="80000"/>
              </a:lnSpc>
              <a:buFontTx/>
              <a:buNone/>
            </a:pPr>
            <a:r>
              <a:rPr lang="es-ES_tradnl" sz="27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sp>
        <p:nvSpPr>
          <p:cNvPr id="38915" name="Rectangle 3"/>
          <p:cNvSpPr>
            <a:spLocks/>
          </p:cNvSpPr>
          <p:nvPr/>
        </p:nvSpPr>
        <p:spPr bwMode="auto">
          <a:xfrm>
            <a:off x="395288" y="4940300"/>
            <a:ext cx="8496300" cy="1444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38916" name="Rectangle 4"/>
          <p:cNvSpPr>
            <a:spLocks/>
          </p:cNvSpPr>
          <p:nvPr/>
        </p:nvSpPr>
        <p:spPr bwMode="auto">
          <a:xfrm>
            <a:off x="395288" y="2347913"/>
            <a:ext cx="8496300" cy="1444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38917" name="Rectangle 2"/>
          <p:cNvSpPr>
            <a:spLocks noChangeArrowheads="1"/>
          </p:cNvSpPr>
          <p:nvPr/>
        </p:nvSpPr>
        <p:spPr bwMode="auto">
          <a:xfrm>
            <a:off x="1249363" y="3068638"/>
            <a:ext cx="7894637" cy="392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5F5F5F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5F5F5F"/>
                </a:solidFill>
                <a:latin typeface="Berlin Sans FB Demi" pitchFamily="34" charset="0"/>
              </a:rPr>
              <a:t>canon fijo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pago por consumo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edificios +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i="1" u="sng">
                <a:solidFill>
                  <a:srgbClr val="DDDDDD"/>
                </a:solidFill>
                <a:latin typeface="Berlin Sans FB Demi" pitchFamily="34" charset="0"/>
              </a:rPr>
              <a:t>district heating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Otros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76397" y="805657"/>
            <a:ext cx="9294812" cy="39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Contrato de canon fijo en </a:t>
            </a:r>
            <a:r>
              <a:rPr lang="es-ES" sz="2600" dirty="0" smtClean="0">
                <a:solidFill>
                  <a:srgbClr val="5F5F5F"/>
                </a:solidFill>
                <a:latin typeface="Berlin Sans FB Demi" pitchFamily="34" charset="0"/>
              </a:rPr>
              <a:t>edificios: Bilbao </a:t>
            </a:r>
            <a:r>
              <a:rPr lang="es-ES" sz="2600" dirty="0" err="1" smtClean="0">
                <a:solidFill>
                  <a:srgbClr val="5F5F5F"/>
                </a:solidFill>
                <a:latin typeface="Berlin Sans FB Demi" pitchFamily="34" charset="0"/>
              </a:rPr>
              <a:t>Kirolak</a:t>
            </a: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50825" y="1412776"/>
            <a:ext cx="8523288" cy="3822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355" tIns="33677" rIns="67355" bIns="33677">
            <a:spAutoFit/>
          </a:bodyPr>
          <a:lstStyle>
            <a:lvl1pPr marL="800100" indent="-8001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09750" indent="-8001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0000"/>
              </a:lnSpc>
              <a:buSzPct val="80000"/>
              <a:buFont typeface="Botanical" pitchFamily="2" charset="2"/>
              <a:buNone/>
            </a:pPr>
            <a:r>
              <a:rPr lang="es-ES" sz="1600" b="1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BILBAO KIROLAK es el órgano que coordina todos los polideportivos e</a:t>
            </a:r>
          </a:p>
          <a:p>
            <a:pPr>
              <a:lnSpc>
                <a:spcPct val="110000"/>
              </a:lnSpc>
              <a:buSzPct val="80000"/>
              <a:buFont typeface="Botanical" pitchFamily="2" charset="2"/>
              <a:buNone/>
            </a:pPr>
            <a:r>
              <a:rPr lang="es-ES" sz="1600" b="1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instalaciones deportivas pertenecientes al  Ayuntamiento de Bilbao:</a:t>
            </a:r>
          </a:p>
          <a:p>
            <a:pPr>
              <a:lnSpc>
                <a:spcPct val="110000"/>
              </a:lnSpc>
              <a:buSzPct val="80000"/>
              <a:buFont typeface="Botanical" pitchFamily="2" charset="2"/>
              <a:buNone/>
            </a:pPr>
            <a:endParaRPr lang="es-ES" sz="1600" b="1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lvl="3">
              <a:lnSpc>
                <a:spcPct val="110000"/>
              </a:lnSpc>
              <a:buSzPct val="80000"/>
              <a:buFont typeface="Botanical" pitchFamily="2" charset="2"/>
              <a:buChar char="r"/>
            </a:pPr>
            <a:r>
              <a:rPr lang="es-ES" sz="1600" b="1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9 Polideportivos</a:t>
            </a:r>
          </a:p>
          <a:p>
            <a:pPr lvl="3">
              <a:lnSpc>
                <a:spcPct val="110000"/>
              </a:lnSpc>
              <a:buSzPct val="80000"/>
              <a:buFont typeface="Botanical" pitchFamily="2" charset="2"/>
              <a:buChar char="r"/>
            </a:pPr>
            <a:r>
              <a:rPr lang="es-ES" sz="1600" b="1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5 Campos de fútbol</a:t>
            </a:r>
          </a:p>
          <a:p>
            <a:pPr lvl="3">
              <a:lnSpc>
                <a:spcPct val="110000"/>
              </a:lnSpc>
              <a:buSzPct val="80000"/>
              <a:buFont typeface="Botanical" pitchFamily="2" charset="2"/>
              <a:buChar char="r"/>
            </a:pPr>
            <a:r>
              <a:rPr lang="es-ES" sz="1600" b="1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10 Otras instalaciones</a:t>
            </a:r>
          </a:p>
          <a:p>
            <a:pPr>
              <a:lnSpc>
                <a:spcPct val="110000"/>
              </a:lnSpc>
              <a:buSzPct val="80000"/>
              <a:buFont typeface="Botanical" pitchFamily="2" charset="2"/>
              <a:buNone/>
            </a:pPr>
            <a:endParaRPr lang="es-ES_tradnl" sz="1600" b="1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>
              <a:lnSpc>
                <a:spcPct val="110000"/>
              </a:lnSpc>
              <a:buSzPct val="80000"/>
              <a:buFont typeface="Botanical" pitchFamily="2" charset="2"/>
              <a:buNone/>
            </a:pPr>
            <a:r>
              <a:rPr lang="es-ES_tradnl" sz="1600" b="1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Duración del contrato: </a:t>
            </a:r>
            <a:r>
              <a:rPr lang="es-ES_tradnl" sz="1600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10 años</a:t>
            </a:r>
          </a:p>
          <a:p>
            <a:pPr>
              <a:lnSpc>
                <a:spcPct val="110000"/>
              </a:lnSpc>
              <a:buSzPct val="80000"/>
              <a:buFont typeface="Botanical" pitchFamily="2" charset="2"/>
              <a:buNone/>
            </a:pPr>
            <a:endParaRPr lang="es-ES_tradnl" sz="1600" b="1" u="sng" dirty="0">
              <a:solidFill>
                <a:srgbClr val="FFCC00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>
              <a:lnSpc>
                <a:spcPct val="110000"/>
              </a:lnSpc>
              <a:buSzPct val="80000"/>
              <a:buFont typeface="Botanical" pitchFamily="2" charset="2"/>
              <a:buNone/>
            </a:pPr>
            <a:r>
              <a:rPr lang="es-ES_tradnl" sz="1600" b="1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</a:rPr>
              <a:t>Modalidad: </a:t>
            </a:r>
            <a:r>
              <a:rPr lang="es-ES_tradnl" sz="1600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Canon fijo</a:t>
            </a:r>
          </a:p>
          <a:p>
            <a:pPr>
              <a:lnSpc>
                <a:spcPct val="110000"/>
              </a:lnSpc>
              <a:buSzPct val="80000"/>
              <a:buFont typeface="Botanical" pitchFamily="2" charset="2"/>
              <a:buNone/>
            </a:pPr>
            <a:endParaRPr lang="es-ES_tradnl" sz="1600" b="1" u="sng" dirty="0">
              <a:solidFill>
                <a:srgbClr val="FFCC00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>
              <a:lnSpc>
                <a:spcPct val="110000"/>
              </a:lnSpc>
              <a:buSzPct val="80000"/>
              <a:buFont typeface="Botanical" pitchFamily="2" charset="2"/>
              <a:buNone/>
            </a:pPr>
            <a:endParaRPr lang="es-ES" sz="1600" b="1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>
              <a:lnSpc>
                <a:spcPct val="110000"/>
              </a:lnSpc>
              <a:buSzPct val="80000"/>
              <a:buFont typeface="Botanical" pitchFamily="2" charset="2"/>
              <a:buNone/>
            </a:pPr>
            <a:endParaRPr lang="es-ES_tradnl" sz="1600" b="1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>
              <a:lnSpc>
                <a:spcPct val="110000"/>
              </a:lnSpc>
              <a:buSzPct val="80000"/>
              <a:buFont typeface="Botanical" pitchFamily="2" charset="2"/>
              <a:buAutoNum type="alphaLcPeriod"/>
            </a:pPr>
            <a:endParaRPr lang="es-ES_tradnl" sz="1600" b="1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pic>
        <p:nvPicPr>
          <p:cNvPr id="39940" name="Picture 4" descr="logobk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42" y="5235476"/>
            <a:ext cx="19367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2132856"/>
            <a:ext cx="3789362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25391" r="11604" b="28342"/>
          <a:stretch>
            <a:fillRect/>
          </a:stretch>
        </p:blipFill>
        <p:spPr bwMode="auto">
          <a:xfrm>
            <a:off x="3779912" y="5015446"/>
            <a:ext cx="3255962" cy="156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373109" y="1588293"/>
            <a:ext cx="8208962" cy="49085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266700" indent="-177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buClr>
                <a:schemeClr val="tx2"/>
              </a:buClr>
              <a:buFont typeface="Wingdings" pitchFamily="2" charset="2"/>
              <a:buChar char="q"/>
            </a:pP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Representa un </a:t>
            </a:r>
            <a:r>
              <a:rPr lang="es-ES" sz="24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25%</a:t>
            </a: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de ahorro frente a las estimaciones de BK</a:t>
            </a: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q"/>
            </a:pPr>
            <a:endParaRPr lang="es-ES" b="1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q"/>
            </a:pP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Disminución </a:t>
            </a:r>
            <a:r>
              <a:rPr lang="es-ES" sz="24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27%</a:t>
            </a: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de consumo de gas</a:t>
            </a: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q"/>
            </a:pPr>
            <a:endParaRPr lang="es-ES" b="1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q"/>
            </a:pP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Disminución de </a:t>
            </a:r>
            <a:r>
              <a:rPr lang="es-ES" sz="24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7%</a:t>
            </a: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de consumo de electricidad</a:t>
            </a: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q"/>
            </a:pPr>
            <a:endParaRPr lang="es-ES" b="1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q"/>
            </a:pP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Ahorro de emisiones de CO2; </a:t>
            </a:r>
            <a:r>
              <a:rPr lang="es-ES" sz="24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2.000t/año</a:t>
            </a:r>
          </a:p>
          <a:p>
            <a:pPr algn="just" eaLnBrk="1" hangingPunct="1">
              <a:buClr>
                <a:srgbClr val="3A7884"/>
              </a:buClr>
              <a:buFont typeface="Wingdings" pitchFamily="2" charset="2"/>
              <a:buNone/>
            </a:pPr>
            <a:endParaRPr lang="es-ES" sz="2400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 eaLnBrk="1" hangingPunct="1">
              <a:buClr>
                <a:srgbClr val="3A7884"/>
              </a:buClr>
              <a:buFont typeface="Wingdings" pitchFamily="2" charset="2"/>
              <a:buNone/>
            </a:pPr>
            <a:endParaRPr lang="es-ES" sz="1600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 eaLnBrk="1" hangingPunct="1">
              <a:buClr>
                <a:srgbClr val="3A7884"/>
              </a:buClr>
              <a:buFont typeface="Wingdings" pitchFamily="2" charset="2"/>
              <a:buNone/>
            </a:pP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Además:</a:t>
            </a:r>
          </a:p>
          <a:p>
            <a:pPr algn="just" eaLnBrk="1" hangingPunct="1">
              <a:buClr>
                <a:srgbClr val="3A7884"/>
              </a:buClr>
              <a:buFont typeface="Wingdings" pitchFamily="2" charset="2"/>
              <a:buNone/>
            </a:pP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q"/>
            </a:pP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Garantiza</a:t>
            </a: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e incrementa las </a:t>
            </a: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condiciones de confort</a:t>
            </a: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de los usuarios</a:t>
            </a: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q"/>
            </a:pPr>
            <a:endParaRPr lang="es-ES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 eaLnBrk="1" hangingPunct="1">
              <a:buClr>
                <a:schemeClr val="tx2"/>
              </a:buClr>
              <a:buFont typeface="Wingdings" pitchFamily="2" charset="2"/>
              <a:buChar char="q"/>
            </a:pP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Reduce lo costes internos</a:t>
            </a: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para BK por simplificar la gestión</a:t>
            </a:r>
          </a:p>
          <a:p>
            <a:pPr algn="just" eaLnBrk="1" hangingPunct="1">
              <a:buClr>
                <a:srgbClr val="3A7884"/>
              </a:buClr>
              <a:buFont typeface="Wingdings" pitchFamily="2" charset="2"/>
              <a:buNone/>
            </a:pPr>
            <a:endParaRPr lang="es-ES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 eaLnBrk="1" hangingPunct="1">
              <a:buClr>
                <a:srgbClr val="3A7884"/>
              </a:buClr>
              <a:buFont typeface="Wingdings" pitchFamily="2" charset="2"/>
              <a:buNone/>
            </a:pPr>
            <a:endParaRPr lang="es-ES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394688" y="805656"/>
            <a:ext cx="92948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Contrato de canon fijo en </a:t>
            </a:r>
            <a:r>
              <a:rPr lang="es-ES" sz="2600" dirty="0" smtClean="0">
                <a:solidFill>
                  <a:srgbClr val="5F5F5F"/>
                </a:solidFill>
                <a:latin typeface="Berlin Sans FB Demi" pitchFamily="34" charset="0"/>
              </a:rPr>
              <a:t>edificios: Bilbao </a:t>
            </a:r>
            <a:r>
              <a:rPr lang="es-ES" sz="2600" dirty="0" err="1">
                <a:solidFill>
                  <a:srgbClr val="5F5F5F"/>
                </a:solidFill>
                <a:latin typeface="Berlin Sans FB Demi" pitchFamily="34" charset="0"/>
              </a:rPr>
              <a:t>Kirolak</a:t>
            </a: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  <a:p>
            <a:pPr defTabSz="673100">
              <a:spcBef>
                <a:spcPct val="20000"/>
              </a:spcBef>
            </a:pP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9363" y="2517775"/>
            <a:ext cx="7894637" cy="782638"/>
          </a:xfrm>
          <a:solidFill>
            <a:srgbClr val="FFFFFF"/>
          </a:solidFill>
        </p:spPr>
        <p:txBody>
          <a:bodyPr lIns="37419" tIns="37419" rIns="37419" bIns="37419"/>
          <a:lstStyle/>
          <a:p>
            <a:pPr marL="0" indent="0" defTabSz="673100">
              <a:lnSpc>
                <a:spcPct val="80000"/>
              </a:lnSpc>
              <a:buFontTx/>
              <a:buNone/>
            </a:pPr>
            <a:r>
              <a:rPr lang="es-ES_tradnl" sz="27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395288" y="4940300"/>
            <a:ext cx="8496300" cy="1444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41988" name="Rectangle 4"/>
          <p:cNvSpPr>
            <a:spLocks/>
          </p:cNvSpPr>
          <p:nvPr/>
        </p:nvSpPr>
        <p:spPr bwMode="auto">
          <a:xfrm>
            <a:off x="395288" y="2347913"/>
            <a:ext cx="8496300" cy="1444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41989" name="Rectangle 2"/>
          <p:cNvSpPr>
            <a:spLocks noChangeArrowheads="1"/>
          </p:cNvSpPr>
          <p:nvPr/>
        </p:nvSpPr>
        <p:spPr bwMode="auto">
          <a:xfrm>
            <a:off x="1249363" y="3068638"/>
            <a:ext cx="7894637" cy="392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5F5F5F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5F5F5F"/>
                </a:solidFill>
                <a:latin typeface="Berlin Sans FB Demi" pitchFamily="34" charset="0"/>
              </a:rPr>
              <a:t>pago por consumo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edificios +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i="1" u="sng">
                <a:solidFill>
                  <a:srgbClr val="DDDDDD"/>
                </a:solidFill>
                <a:latin typeface="Berlin Sans FB Demi" pitchFamily="34" charset="0"/>
              </a:rPr>
              <a:t>district heating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Otros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4000" dirty="0">
                <a:solidFill>
                  <a:srgbClr val="5F5F5F"/>
                </a:solidFill>
                <a:latin typeface="Berlin Sans FB Demi" pitchFamily="34" charset="0"/>
              </a:rPr>
              <a:t>Introducción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083753" y="1306614"/>
            <a:ext cx="2952742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_tradnl" sz="1800" b="1" dirty="0" smtClean="0">
                <a:solidFill>
                  <a:schemeClr val="accent1"/>
                </a:solidFill>
                <a:latin typeface="Berlin Sans FB Demi" pitchFamily="34" charset="0"/>
              </a:rPr>
              <a:t>En 11 años el precio de la energía eléctrica se ha incrementado un </a:t>
            </a:r>
            <a:r>
              <a:rPr lang="es-ES_tradnl" b="1" dirty="0" smtClean="0">
                <a:solidFill>
                  <a:schemeClr val="accent1"/>
                </a:solidFill>
                <a:latin typeface="Berlin Sans FB Demi" pitchFamily="34" charset="0"/>
              </a:rPr>
              <a:t>81 %</a:t>
            </a:r>
            <a:endParaRPr lang="en-US" b="1" dirty="0" smtClean="0">
              <a:solidFill>
                <a:schemeClr val="accent1"/>
              </a:solidFill>
              <a:latin typeface="Berlin Sans FB Demi" pitchFamily="34" charset="0"/>
            </a:endParaRPr>
          </a:p>
        </p:txBody>
      </p:sp>
      <p:sp>
        <p:nvSpPr>
          <p:cNvPr id="64532" name="Text Box 9"/>
          <p:cNvSpPr txBox="1">
            <a:spLocks noChangeArrowheads="1"/>
          </p:cNvSpPr>
          <p:nvPr/>
        </p:nvSpPr>
        <p:spPr bwMode="auto">
          <a:xfrm>
            <a:off x="34925" y="4945063"/>
            <a:ext cx="91090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s-ES_tradnl" sz="20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 El coste de la energía</a:t>
            </a:r>
            <a:r>
              <a:rPr lang="es-ES_tradnl" sz="2000" dirty="0">
                <a:solidFill>
                  <a:schemeClr val="accent1"/>
                </a:solidFill>
                <a:latin typeface="Berlin Sans FB Demi" pitchFamily="34" charset="0"/>
                <a:ea typeface="ＭＳ Ｐゴシック" pitchFamily="34" charset="-128"/>
              </a:rPr>
              <a:t> </a:t>
            </a:r>
            <a:r>
              <a:rPr lang="es-ES_tradnl" sz="2000" dirty="0">
                <a:solidFill>
                  <a:srgbClr val="5F5F5F"/>
                </a:solidFill>
                <a:latin typeface="Berlin Sans FB Demi" pitchFamily="34" charset="0"/>
                <a:ea typeface="ＭＳ Ｐゴシック" pitchFamily="34" charset="-128"/>
              </a:rPr>
              <a:t>en alumbrado público de </a:t>
            </a:r>
            <a:r>
              <a:rPr lang="es-ES_tradnl" sz="20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una población de 140.000 habitantes</a:t>
            </a:r>
            <a:r>
              <a:rPr lang="es-ES_tradnl" sz="2000" dirty="0">
                <a:solidFill>
                  <a:schemeClr val="accent1"/>
                </a:solidFill>
                <a:latin typeface="Berlin Sans FB Demi" pitchFamily="34" charset="0"/>
                <a:ea typeface="ＭＳ Ｐゴシック" pitchFamily="34" charset="-128"/>
              </a:rPr>
              <a:t> </a:t>
            </a:r>
            <a:r>
              <a:rPr lang="es-ES_tradnl" sz="2000" dirty="0">
                <a:solidFill>
                  <a:srgbClr val="5F5F5F"/>
                </a:solidFill>
                <a:latin typeface="Berlin Sans FB Demi" pitchFamily="34" charset="0"/>
                <a:ea typeface="ＭＳ Ｐゴシック" pitchFamily="34" charset="-128"/>
              </a:rPr>
              <a:t>(Marbella, Tarragona, León) en el año 2000 era </a:t>
            </a:r>
            <a:r>
              <a:rPr lang="es-ES_tradnl" sz="2000" dirty="0" smtClean="0">
                <a:solidFill>
                  <a:srgbClr val="5F5F5F"/>
                </a:solidFill>
                <a:latin typeface="Berlin Sans FB Demi" pitchFamily="34" charset="0"/>
                <a:ea typeface="ＭＳ Ｐゴシック" pitchFamily="34" charset="-128"/>
              </a:rPr>
              <a:t>de aproximadamente </a:t>
            </a:r>
            <a:r>
              <a:rPr lang="es-ES_tradnl" sz="20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1,1 M€</a:t>
            </a:r>
            <a:endParaRPr lang="en-US" sz="2000" b="1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sp>
        <p:nvSpPr>
          <p:cNvPr id="11271" name="Text Box 20"/>
          <p:cNvSpPr txBox="1">
            <a:spLocks noChangeArrowheads="1"/>
          </p:cNvSpPr>
          <p:nvPr/>
        </p:nvSpPr>
        <p:spPr bwMode="auto">
          <a:xfrm>
            <a:off x="5454650" y="3752850"/>
            <a:ext cx="25368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b="1">
                <a:solidFill>
                  <a:srgbClr val="5F5F5F"/>
                </a:solidFill>
                <a:latin typeface="Berlin Sans FB Demi" pitchFamily="34" charset="0"/>
                <a:ea typeface="ＭＳ Ｐゴシック" pitchFamily="34" charset="-128"/>
              </a:rPr>
              <a:t>0,074 €/kWh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_tradnl" b="1">
                <a:solidFill>
                  <a:srgbClr val="5F5F5F"/>
                </a:solidFill>
                <a:latin typeface="Berlin Sans FB Demi" pitchFamily="34" charset="0"/>
                <a:ea typeface="ＭＳ Ｐゴシック" pitchFamily="34" charset="-128"/>
              </a:rPr>
              <a:t>1,3459 €/kW·mes</a:t>
            </a:r>
            <a:endParaRPr lang="en-US" b="1">
              <a:solidFill>
                <a:srgbClr val="5F5F5F"/>
              </a:solidFill>
              <a:latin typeface="Berlin Sans FB Demi" pitchFamily="34" charset="0"/>
              <a:ea typeface="ＭＳ Ｐゴシック" pitchFamily="34" charset="-128"/>
            </a:endParaRPr>
          </a:p>
        </p:txBody>
      </p:sp>
      <p:sp>
        <p:nvSpPr>
          <p:cNvPr id="64536" name="Text Box 9"/>
          <p:cNvSpPr txBox="1">
            <a:spLocks noChangeArrowheads="1"/>
          </p:cNvSpPr>
          <p:nvPr/>
        </p:nvSpPr>
        <p:spPr bwMode="auto">
          <a:xfrm>
            <a:off x="35370" y="5960726"/>
            <a:ext cx="9001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s-ES_tradnl" sz="2000" dirty="0">
                <a:solidFill>
                  <a:schemeClr val="accent1"/>
                </a:solidFill>
                <a:latin typeface="Berlin Sans FB Demi" pitchFamily="34" charset="0"/>
                <a:ea typeface="ＭＳ Ｐゴシック" pitchFamily="34" charset="-128"/>
              </a:rPr>
              <a:t>  </a:t>
            </a:r>
            <a:r>
              <a:rPr lang="es-ES_tradnl" sz="20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Actualmente</a:t>
            </a:r>
            <a:r>
              <a:rPr lang="es-ES_tradnl" sz="2000" dirty="0">
                <a:solidFill>
                  <a:schemeClr val="accent1"/>
                </a:solidFill>
                <a:latin typeface="Berlin Sans FB Demi" pitchFamily="34" charset="0"/>
                <a:ea typeface="ＭＳ Ｐゴシック" pitchFamily="34" charset="-128"/>
              </a:rPr>
              <a:t> </a:t>
            </a:r>
            <a:r>
              <a:rPr lang="es-ES_tradnl" sz="2000" dirty="0">
                <a:solidFill>
                  <a:srgbClr val="5F5F5F"/>
                </a:solidFill>
                <a:latin typeface="Berlin Sans FB Demi" pitchFamily="34" charset="0"/>
                <a:ea typeface="ＭＳ Ｐゴシック" pitchFamily="34" charset="-128"/>
              </a:rPr>
              <a:t>el coste del alumbrado público de la misma población asciende a </a:t>
            </a:r>
            <a:r>
              <a:rPr lang="es-ES_tradnl" sz="20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2 M€</a:t>
            </a:r>
            <a:endParaRPr lang="en-US" sz="2000" b="1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sp>
        <p:nvSpPr>
          <p:cNvPr id="11273" name="22 Rectángulo"/>
          <p:cNvSpPr>
            <a:spLocks noChangeArrowheads="1"/>
          </p:cNvSpPr>
          <p:nvPr/>
        </p:nvSpPr>
        <p:spPr bwMode="auto">
          <a:xfrm>
            <a:off x="7307263" y="2752725"/>
            <a:ext cx="1709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b="1">
                <a:solidFill>
                  <a:srgbClr val="5F5F5F"/>
                </a:solidFill>
                <a:latin typeface="Berlin Sans FB Demi" pitchFamily="34" charset="0"/>
                <a:ea typeface="ＭＳ Ｐゴシック" pitchFamily="34" charset="-128"/>
              </a:rPr>
              <a:t>0,135 €/kWh</a:t>
            </a:r>
          </a:p>
          <a:p>
            <a:r>
              <a:rPr lang="es-ES_tradnl" b="1">
                <a:solidFill>
                  <a:srgbClr val="5F5F5F"/>
                </a:solidFill>
                <a:latin typeface="Berlin Sans FB Demi" pitchFamily="34" charset="0"/>
                <a:ea typeface="ＭＳ Ｐゴシック" pitchFamily="34" charset="-128"/>
              </a:rPr>
              <a:t>1,719 €/kW·mes</a:t>
            </a:r>
            <a:endParaRPr lang="en-GB">
              <a:solidFill>
                <a:srgbClr val="5F5F5F"/>
              </a:solidFill>
              <a:latin typeface="Berlin Sans FB Demi" pitchFamily="34" charset="0"/>
              <a:ea typeface="ＭＳ Ｐゴシック" pitchFamily="34" charset="-128"/>
            </a:endParaRPr>
          </a:p>
        </p:txBody>
      </p:sp>
      <p:sp>
        <p:nvSpPr>
          <p:cNvPr id="24" name="23 Flecha derecha"/>
          <p:cNvSpPr/>
          <p:nvPr/>
        </p:nvSpPr>
        <p:spPr>
          <a:xfrm rot="19529503">
            <a:off x="6206381" y="2983144"/>
            <a:ext cx="1022558" cy="673271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GB" sz="1800" smtClean="0">
              <a:solidFill>
                <a:srgbClr val="FFFFFF"/>
              </a:solidFill>
              <a:latin typeface="Berlin Sans FB Demi" pitchFamily="34" charset="0"/>
            </a:endParaRPr>
          </a:p>
        </p:txBody>
      </p:sp>
      <p:pic>
        <p:nvPicPr>
          <p:cNvPr id="11275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06513"/>
            <a:ext cx="5427663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Text Box 10"/>
          <p:cNvSpPr txBox="1">
            <a:spLocks noChangeArrowheads="1"/>
          </p:cNvSpPr>
          <p:nvPr/>
        </p:nvSpPr>
        <p:spPr bwMode="auto">
          <a:xfrm>
            <a:off x="4611688" y="4445000"/>
            <a:ext cx="11430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700">
                <a:latin typeface="Berlin Sans FB Demi" pitchFamily="34" charset="0"/>
                <a:ea typeface="ＭＳ Ｐゴシック" pitchFamily="34" charset="-128"/>
              </a:rPr>
              <a:t>Fuente: Eurostat</a:t>
            </a:r>
            <a:endParaRPr lang="en-US" sz="700">
              <a:latin typeface="Berlin Sans FB Dem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4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2" grpId="0"/>
      <p:bldP spid="645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684213" y="3501008"/>
            <a:ext cx="7877175" cy="30375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1388"/>
              </a:spcAft>
              <a:buClr>
                <a:srgbClr val="9A8A7C"/>
              </a:buClr>
              <a:buSzPct val="116000"/>
            </a:pPr>
            <a:r>
              <a:rPr lang="es-ES_tradnl" sz="2400" b="1" dirty="0">
                <a:solidFill>
                  <a:schemeClr val="accent1"/>
                </a:solidFill>
                <a:latin typeface="Berlin Sans FB Demi" pitchFamily="34" charset="0"/>
                <a:ea typeface="ヒラギノ角ゴ Pro W3" charset="-128"/>
              </a:rPr>
              <a:t>Cliente: </a:t>
            </a:r>
            <a:r>
              <a:rPr lang="es-ES_tradnl" sz="2400" dirty="0">
                <a:solidFill>
                  <a:srgbClr val="747678"/>
                </a:solidFill>
                <a:latin typeface="Berlin Sans FB Demi" pitchFamily="34" charset="0"/>
                <a:ea typeface="ヒラギノ角ゴ Pro W3" charset="-128"/>
              </a:rPr>
              <a:t>Hospital Regional Universitario Carlos Haya de Málaga</a:t>
            </a:r>
          </a:p>
          <a:p>
            <a:pPr eaLnBrk="1" hangingPunct="1">
              <a:lnSpc>
                <a:spcPct val="93000"/>
              </a:lnSpc>
              <a:spcAft>
                <a:spcPts val="1388"/>
              </a:spcAft>
              <a:buClr>
                <a:srgbClr val="9A8A7C"/>
              </a:buClr>
              <a:buSzPct val="116000"/>
            </a:pPr>
            <a:r>
              <a:rPr lang="es-ES_tradnl" sz="2400" b="1" dirty="0">
                <a:solidFill>
                  <a:schemeClr val="accent1"/>
                </a:solidFill>
                <a:latin typeface="Berlin Sans FB Demi" pitchFamily="34" charset="0"/>
                <a:ea typeface="ヒラギノ角ゴ Pro W3" charset="-128"/>
              </a:rPr>
              <a:t>Producción: </a:t>
            </a:r>
            <a:r>
              <a:rPr lang="es-ES_tradnl" sz="2400" dirty="0">
                <a:solidFill>
                  <a:srgbClr val="747678"/>
                </a:solidFill>
                <a:latin typeface="Berlin Sans FB Demi" pitchFamily="34" charset="0"/>
                <a:ea typeface="ヒラギノ角ゴ Pro W3" charset="-128"/>
              </a:rPr>
              <a:t>22GWh energía eléctrica y 11,55GWh </a:t>
            </a:r>
            <a:r>
              <a:rPr lang="es-ES_tradnl" sz="2400" dirty="0" smtClean="0">
                <a:solidFill>
                  <a:srgbClr val="747678"/>
                </a:solidFill>
                <a:latin typeface="Berlin Sans FB Demi" pitchFamily="34" charset="0"/>
                <a:ea typeface="ヒラギノ角ゴ Pro W3" charset="-128"/>
              </a:rPr>
              <a:t>energía </a:t>
            </a:r>
            <a:r>
              <a:rPr lang="es-ES_tradnl" sz="2400" dirty="0">
                <a:solidFill>
                  <a:srgbClr val="747678"/>
                </a:solidFill>
                <a:latin typeface="Berlin Sans FB Demi" pitchFamily="34" charset="0"/>
                <a:ea typeface="ヒラギノ角ゴ Pro W3" charset="-128"/>
              </a:rPr>
              <a:t>térmica</a:t>
            </a:r>
          </a:p>
          <a:p>
            <a:pPr eaLnBrk="1" hangingPunct="1">
              <a:lnSpc>
                <a:spcPct val="93000"/>
              </a:lnSpc>
              <a:spcAft>
                <a:spcPts val="1388"/>
              </a:spcAft>
              <a:buClr>
                <a:srgbClr val="9A8A7C"/>
              </a:buClr>
              <a:buSzPct val="116000"/>
            </a:pPr>
            <a:r>
              <a:rPr lang="es-ES_tradnl" sz="2400" b="1" dirty="0">
                <a:solidFill>
                  <a:schemeClr val="accent1"/>
                </a:solidFill>
                <a:latin typeface="Berlin Sans FB Demi" pitchFamily="34" charset="0"/>
                <a:ea typeface="ヒラギノ角ゴ Pro W3" charset="-128"/>
              </a:rPr>
              <a:t>Ahorros logrados: </a:t>
            </a:r>
            <a:r>
              <a:rPr lang="es-ES_tradnl" sz="2400" dirty="0">
                <a:solidFill>
                  <a:srgbClr val="747678"/>
                </a:solidFill>
                <a:latin typeface="Berlin Sans FB Demi" pitchFamily="34" charset="0"/>
                <a:ea typeface="ヒラギノ角ゴ Pro W3" charset="-128"/>
              </a:rPr>
              <a:t>24,65% energía primaria y 50,2% CO2 emisiones de CO2</a:t>
            </a:r>
          </a:p>
          <a:p>
            <a:pPr eaLnBrk="1" hangingPunct="1">
              <a:lnSpc>
                <a:spcPct val="93000"/>
              </a:lnSpc>
              <a:spcAft>
                <a:spcPts val="1388"/>
              </a:spcAft>
              <a:buClr>
                <a:srgbClr val="9A8A7C"/>
              </a:buClr>
              <a:buSzPct val="116000"/>
            </a:pPr>
            <a:r>
              <a:rPr lang="es-ES_tradnl" sz="2400" b="1" dirty="0">
                <a:solidFill>
                  <a:schemeClr val="accent1"/>
                </a:solidFill>
                <a:latin typeface="Berlin Sans FB Demi" pitchFamily="34" charset="0"/>
                <a:ea typeface="ヒラギノ角ゴ Pro W3" charset="-128"/>
              </a:rPr>
              <a:t>Duración: </a:t>
            </a:r>
            <a:r>
              <a:rPr lang="es-ES_tradnl" sz="2400" dirty="0">
                <a:solidFill>
                  <a:srgbClr val="747678"/>
                </a:solidFill>
                <a:latin typeface="Berlin Sans FB Demi" pitchFamily="34" charset="0"/>
                <a:ea typeface="ヒラギノ角ゴ Pro W3" charset="-128"/>
              </a:rPr>
              <a:t>10 años</a:t>
            </a:r>
          </a:p>
        </p:txBody>
      </p:sp>
      <p:pic>
        <p:nvPicPr>
          <p:cNvPr id="43011" name="Picture 5" descr="IMG_3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1708150"/>
            <a:ext cx="19939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 descr="plaza_pabell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700213"/>
            <a:ext cx="152876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2"/>
          <p:cNvSpPr>
            <a:spLocks noChangeArrowheads="1"/>
          </p:cNvSpPr>
          <p:nvPr/>
        </p:nvSpPr>
        <p:spPr bwMode="auto">
          <a:xfrm>
            <a:off x="395288" y="836712"/>
            <a:ext cx="92948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Contrato de pago por consumo en </a:t>
            </a:r>
            <a:r>
              <a:rPr lang="es-ES" sz="2600" dirty="0" smtClean="0">
                <a:solidFill>
                  <a:srgbClr val="5F5F5F"/>
                </a:solidFill>
                <a:latin typeface="Berlin Sans FB Demi" pitchFamily="34" charset="0"/>
              </a:rPr>
              <a:t>edificios: Hospital</a:t>
            </a: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9363" y="2517775"/>
            <a:ext cx="7894637" cy="782638"/>
          </a:xfrm>
          <a:solidFill>
            <a:srgbClr val="FFFFFF"/>
          </a:solidFill>
        </p:spPr>
        <p:txBody>
          <a:bodyPr lIns="37419" tIns="37419" rIns="37419" bIns="37419"/>
          <a:lstStyle/>
          <a:p>
            <a:pPr marL="0" indent="0" defTabSz="673100">
              <a:lnSpc>
                <a:spcPct val="80000"/>
              </a:lnSpc>
              <a:buFontTx/>
              <a:buNone/>
            </a:pPr>
            <a:r>
              <a:rPr lang="es-ES_tradnl" sz="27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sp>
        <p:nvSpPr>
          <p:cNvPr id="44035" name="Rectangle 3"/>
          <p:cNvSpPr>
            <a:spLocks/>
          </p:cNvSpPr>
          <p:nvPr/>
        </p:nvSpPr>
        <p:spPr bwMode="auto">
          <a:xfrm>
            <a:off x="395288" y="4940300"/>
            <a:ext cx="8496300" cy="1444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395288" y="2347913"/>
            <a:ext cx="8496300" cy="1444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44037" name="Rectangle 2"/>
          <p:cNvSpPr>
            <a:spLocks noChangeArrowheads="1"/>
          </p:cNvSpPr>
          <p:nvPr/>
        </p:nvSpPr>
        <p:spPr bwMode="auto">
          <a:xfrm>
            <a:off x="1249363" y="3068638"/>
            <a:ext cx="7894637" cy="392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pago por consumo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5F5F5F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5F5F5F"/>
                </a:solidFill>
                <a:latin typeface="Berlin Sans FB Demi" pitchFamily="34" charset="0"/>
              </a:rPr>
              <a:t>canon fijo en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edificios +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i="1" u="sng">
                <a:solidFill>
                  <a:srgbClr val="DDDDDD"/>
                </a:solidFill>
                <a:latin typeface="Berlin Sans FB Demi" pitchFamily="34" charset="0"/>
              </a:rPr>
              <a:t>district heating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Otros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82588" y="3340100"/>
            <a:ext cx="3600450" cy="1165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Modalidad de Contrato (LCSP)                      </a:t>
            </a:r>
            <a:r>
              <a:rPr lang="es-ES_tradnl" b="1" u="sng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CPP Diálogo Competitivo</a:t>
            </a:r>
          </a:p>
          <a:p>
            <a:pPr eaLnBrk="1" hangingPunct="1"/>
            <a:endParaRPr lang="es-ES_tradnl" b="1" u="sng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eaLnBrk="1" hangingPunct="1"/>
            <a:r>
              <a:rPr lang="es-ES_tradnl">
                <a:solidFill>
                  <a:srgbClr val="5F5F5F"/>
                </a:solidFill>
                <a:latin typeface="Berlin Sans FB Demi" pitchFamily="34" charset="0"/>
              </a:rPr>
              <a:t>Puntos de luz: 3.277 uds.</a:t>
            </a:r>
            <a:endParaRPr lang="es-ES_tradnl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280579" name="Text Box 2"/>
          <p:cNvSpPr txBox="1">
            <a:spLocks noChangeArrowheads="1"/>
          </p:cNvSpPr>
          <p:nvPr/>
        </p:nvSpPr>
        <p:spPr bwMode="auto">
          <a:xfrm>
            <a:off x="539750" y="5013325"/>
            <a:ext cx="7777163" cy="145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FF0000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Prestación 1: Energía</a:t>
            </a:r>
          </a:p>
          <a:p>
            <a:pPr eaLnBrk="1" hangingPunct="1"/>
            <a:r>
              <a:rPr lang="es-ES_tradnl">
                <a:solidFill>
                  <a:schemeClr val="folHlink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Prestación 2: Mantenimiento</a:t>
            </a:r>
          </a:p>
          <a:p>
            <a:pPr eaLnBrk="1" hangingPunct="1"/>
            <a:r>
              <a:rPr lang="es-ES_tradnl">
                <a:solidFill>
                  <a:srgbClr val="0000FF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Prestación 3: Garantía Total</a:t>
            </a:r>
          </a:p>
          <a:p>
            <a:pPr eaLnBrk="1" hangingPunct="1"/>
            <a:r>
              <a:rPr lang="es-ES_tradnl">
                <a:solidFill>
                  <a:srgbClr val="336699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Prestación 4 – P5: Inversiones Obligatorias y Voluntarias</a:t>
            </a:r>
          </a:p>
          <a:p>
            <a:pPr eaLnBrk="1" hangingPunct="1"/>
            <a:r>
              <a:rPr lang="es-ES_tradnl">
                <a:solidFill>
                  <a:srgbClr val="0000FF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		        </a:t>
            </a:r>
            <a:endParaRPr lang="es-ES_tradnl">
              <a:solidFill>
                <a:srgbClr val="0000FF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1193800" y="1641475"/>
          <a:ext cx="3244850" cy="165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061" name="Text Box 2"/>
          <p:cNvSpPr txBox="1">
            <a:spLocks noChangeArrowheads="1"/>
          </p:cNvSpPr>
          <p:nvPr/>
        </p:nvSpPr>
        <p:spPr bwMode="auto">
          <a:xfrm>
            <a:off x="971550" y="1388110"/>
            <a:ext cx="7777163" cy="377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2000" b="1" u="sng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TÉRMINOS DEL CONTRATO SOTO DEL REAL:</a:t>
            </a:r>
          </a:p>
        </p:txBody>
      </p:sp>
      <p:sp>
        <p:nvSpPr>
          <p:cNvPr id="280582" name="Text Box 2"/>
          <p:cNvSpPr txBox="1">
            <a:spLocks noChangeArrowheads="1"/>
          </p:cNvSpPr>
          <p:nvPr/>
        </p:nvSpPr>
        <p:spPr bwMode="auto">
          <a:xfrm>
            <a:off x="5400675" y="2133600"/>
            <a:ext cx="3743325" cy="198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Duración: 20 años</a:t>
            </a:r>
          </a:p>
          <a:p>
            <a:pPr eaLnBrk="1" hangingPunct="1"/>
            <a:endParaRPr lang="es-ES_tradnl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eaLnBrk="1" hangingPunct="1"/>
            <a:r>
              <a:rPr lang="es-ES_tradnl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Presupuesto anual: 391.002,20 </a:t>
            </a:r>
            <a:r>
              <a:rPr lang="es-ES_tradnl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€ </a:t>
            </a:r>
          </a:p>
          <a:p>
            <a:pPr eaLnBrk="1" hangingPunct="1"/>
            <a:endParaRPr lang="es-ES_tradnl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eaLnBrk="1" hangingPunct="1"/>
            <a:r>
              <a:rPr lang="es-ES_tradnl">
                <a:solidFill>
                  <a:srgbClr val="5F5F5F"/>
                </a:solidFill>
                <a:latin typeface="Berlin Sans FB Demi" pitchFamily="34" charset="0"/>
                <a:sym typeface="Gill Sans" pitchFamily="34" charset="0"/>
              </a:rPr>
              <a:t>Fecha de arranque: 01 de marzo de 2012 </a:t>
            </a:r>
          </a:p>
          <a:p>
            <a:pPr eaLnBrk="1" hangingPunct="1"/>
            <a:endParaRPr lang="es-ES_tradnl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sp>
        <p:nvSpPr>
          <p:cNvPr id="280583" name="Text Box 2"/>
          <p:cNvSpPr txBox="1">
            <a:spLocks noChangeArrowheads="1"/>
          </p:cNvSpPr>
          <p:nvPr/>
        </p:nvSpPr>
        <p:spPr bwMode="auto">
          <a:xfrm>
            <a:off x="539750" y="4581525"/>
            <a:ext cx="4176713" cy="298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1500" b="1" u="sng">
                <a:solidFill>
                  <a:srgbClr val="EBB700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DISTRIBUCIÓN PRESTACIONES:</a:t>
            </a:r>
          </a:p>
        </p:txBody>
      </p:sp>
      <p:sp>
        <p:nvSpPr>
          <p:cNvPr id="280584" name="AutoShape 8"/>
          <p:cNvSpPr>
            <a:spLocks noChangeArrowheads="1"/>
          </p:cNvSpPr>
          <p:nvPr/>
        </p:nvSpPr>
        <p:spPr bwMode="auto">
          <a:xfrm>
            <a:off x="3851275" y="2708275"/>
            <a:ext cx="1296988" cy="504825"/>
          </a:xfrm>
          <a:prstGeom prst="rightArrow">
            <a:avLst>
              <a:gd name="adj1" fmla="val 50000"/>
              <a:gd name="adj2" fmla="val 6423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45065" name="Rectangle 2"/>
          <p:cNvSpPr>
            <a:spLocks noChangeArrowheads="1"/>
          </p:cNvSpPr>
          <p:nvPr/>
        </p:nvSpPr>
        <p:spPr bwMode="auto">
          <a:xfrm>
            <a:off x="395288" y="794386"/>
            <a:ext cx="92948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Contrato de canon fijo en Alumbrado </a:t>
            </a:r>
            <a:r>
              <a:rPr lang="es-ES" sz="2600" dirty="0" smtClean="0">
                <a:solidFill>
                  <a:srgbClr val="5F5F5F"/>
                </a:solidFill>
                <a:latin typeface="Berlin Sans FB Demi" pitchFamily="34" charset="0"/>
              </a:rPr>
              <a:t>Público: Soto del Real</a:t>
            </a: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0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9" grpId="0" animBg="1"/>
      <p:bldGraphic spid="2" grpId="0">
        <p:bldAsOne/>
      </p:bldGraphic>
      <p:bldP spid="280582" grpId="0" animBg="1"/>
      <p:bldP spid="280583" grpId="0" animBg="1"/>
      <p:bldP spid="28058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827088" y="1340768"/>
            <a:ext cx="7777163" cy="35920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sz="2000" b="1" u="sng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PRESTACIÓN P1:</a:t>
            </a:r>
          </a:p>
          <a:p>
            <a:pPr algn="just">
              <a:lnSpc>
                <a:spcPct val="110000"/>
              </a:lnSpc>
              <a:buSzPct val="80000"/>
              <a:buFont typeface="Botanical" pitchFamily="2" charset="2"/>
              <a:buNone/>
            </a:pPr>
            <a:endParaRPr lang="es-ES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>
              <a:lnSpc>
                <a:spcPct val="110000"/>
              </a:lnSpc>
              <a:buSzPct val="80000"/>
              <a:buFont typeface="Botanical" pitchFamily="2" charset="2"/>
              <a:buNone/>
            </a:pPr>
            <a:r>
              <a:rPr lang="es-ES" sz="1600" b="1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El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</a:rPr>
              <a:t> consumo previo </a:t>
            </a:r>
            <a:r>
              <a:rPr lang="es-ES" sz="1600" b="1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del sistema de Alumbrado Exterior es de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</a:rPr>
              <a:t> 1.982.472 </a:t>
            </a:r>
            <a:r>
              <a:rPr lang="es-ES" dirty="0" err="1">
                <a:solidFill>
                  <a:srgbClr val="5F5F5F"/>
                </a:solidFill>
                <a:latin typeface="Berlin Sans FB Demi" pitchFamily="34" charset="0"/>
              </a:rPr>
              <a:t>kWh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</a:rPr>
              <a:t> </a:t>
            </a:r>
            <a:r>
              <a:rPr lang="es-ES" sz="1600" b="1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anuales según los datos aportados por la Auditoría Energética</a:t>
            </a:r>
          </a:p>
          <a:p>
            <a:pPr algn="just">
              <a:lnSpc>
                <a:spcPct val="110000"/>
              </a:lnSpc>
              <a:buSzPct val="80000"/>
              <a:buFont typeface="Botanical" pitchFamily="2" charset="2"/>
              <a:buNone/>
            </a:pPr>
            <a:endParaRPr lang="es-ES" sz="1600" b="1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>
              <a:lnSpc>
                <a:spcPct val="110000"/>
              </a:lnSpc>
              <a:buSzPct val="80000"/>
              <a:buFont typeface="Botanical" pitchFamily="2" charset="2"/>
              <a:buNone/>
            </a:pPr>
            <a:r>
              <a:rPr lang="es-ES" sz="1600" b="1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La prestación P1 incluye el suministro de energía eléctrico de</a:t>
            </a:r>
            <a:r>
              <a:rPr lang="es-ES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 todos los puntos de consumo </a:t>
            </a:r>
            <a:r>
              <a:rPr lang="es-ES" sz="1600" b="1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del Alumbrado Exterior de Soto del Real</a:t>
            </a:r>
          </a:p>
          <a:p>
            <a:pPr algn="just">
              <a:lnSpc>
                <a:spcPct val="110000"/>
              </a:lnSpc>
              <a:buSzPct val="80000"/>
              <a:buFont typeface="Botanical" pitchFamily="2" charset="2"/>
              <a:buNone/>
            </a:pPr>
            <a:endParaRPr lang="es-ES_tradnl" sz="1600" b="1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>
              <a:lnSpc>
                <a:spcPct val="110000"/>
              </a:lnSpc>
              <a:buSzPct val="80000"/>
              <a:buFont typeface="Botanical" pitchFamily="2" charset="2"/>
              <a:buNone/>
            </a:pPr>
            <a:r>
              <a:rPr lang="es-ES_tradnl" sz="1600" b="1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Adecuación de</a:t>
            </a:r>
            <a:r>
              <a:rPr lang="es-ES_tradnl" dirty="0">
                <a:solidFill>
                  <a:srgbClr val="5F5F5F"/>
                </a:solidFill>
                <a:latin typeface="Berlin Sans FB Demi" pitchFamily="34" charset="0"/>
              </a:rPr>
              <a:t> potencias contratadas y negociación </a:t>
            </a:r>
            <a:r>
              <a:rPr lang="es-ES_tradnl" sz="1600" b="1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con Compañía suministradora.</a:t>
            </a:r>
          </a:p>
          <a:p>
            <a:pPr algn="just">
              <a:lnSpc>
                <a:spcPct val="110000"/>
              </a:lnSpc>
              <a:buSzPct val="80000"/>
              <a:buFont typeface="Botanical" pitchFamily="2" charset="2"/>
              <a:buNone/>
            </a:pPr>
            <a:endParaRPr lang="es-ES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>
              <a:lnSpc>
                <a:spcPct val="110000"/>
              </a:lnSpc>
              <a:buSzPct val="80000"/>
              <a:buFont typeface="Botanical" pitchFamily="2" charset="2"/>
              <a:buNone/>
            </a:pPr>
            <a:endParaRPr lang="es-ES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0" y="1773238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355" tIns="33677" rIns="67355" bIns="33677">
            <a:spAutoFit/>
          </a:bodyPr>
          <a:lstStyle>
            <a:lvl1pPr marL="342900" indent="-3429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0725" indent="-188913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lnSpc>
                <a:spcPct val="110000"/>
              </a:lnSpc>
              <a:buClr>
                <a:srgbClr val="EBB700"/>
              </a:buClr>
              <a:buSzPct val="80000"/>
              <a:buFontTx/>
              <a:buChar char="•"/>
            </a:pPr>
            <a:endParaRPr lang="es-ES" sz="1600" b="1">
              <a:solidFill>
                <a:srgbClr val="EBB700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lvl="1">
              <a:lnSpc>
                <a:spcPct val="110000"/>
              </a:lnSpc>
              <a:buClr>
                <a:srgbClr val="EBB700"/>
              </a:buClr>
              <a:buSzPct val="80000"/>
            </a:pPr>
            <a:endParaRPr lang="es-ES" sz="1600" b="1">
              <a:solidFill>
                <a:srgbClr val="EBB700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pic>
        <p:nvPicPr>
          <p:cNvPr id="46084" name="Picture 4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4292600"/>
            <a:ext cx="3390900" cy="247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5" name="Text Box 2"/>
          <p:cNvSpPr txBox="1">
            <a:spLocks noChangeArrowheads="1"/>
          </p:cNvSpPr>
          <p:nvPr/>
        </p:nvSpPr>
        <p:spPr bwMode="auto">
          <a:xfrm>
            <a:off x="827088" y="4733925"/>
            <a:ext cx="4465637" cy="1252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0000"/>
              </a:lnSpc>
              <a:buSzPct val="80000"/>
              <a:buFont typeface="Botanical" pitchFamily="2" charset="2"/>
              <a:buNone/>
            </a:pP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El</a:t>
            </a: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ahorro energético 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global respecto al consumo inicial de la prestación P1 aportado por la auditoría es de</a:t>
            </a: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1.577.892kWh anuales, u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n</a:t>
            </a:r>
            <a:r>
              <a:rPr lang="es-ES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 </a:t>
            </a:r>
            <a:r>
              <a:rPr lang="es-ES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80% del consumo actual.</a:t>
            </a:r>
          </a:p>
        </p:txBody>
      </p:sp>
      <p:sp>
        <p:nvSpPr>
          <p:cNvPr id="46086" name="Rectangle 2"/>
          <p:cNvSpPr>
            <a:spLocks noChangeArrowheads="1"/>
          </p:cNvSpPr>
          <p:nvPr/>
        </p:nvSpPr>
        <p:spPr bwMode="auto">
          <a:xfrm>
            <a:off x="395288" y="692696"/>
            <a:ext cx="92948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Contrato de canon fijo en Alumbrado </a:t>
            </a:r>
            <a:r>
              <a:rPr lang="es-ES" sz="2600" dirty="0" smtClean="0">
                <a:solidFill>
                  <a:srgbClr val="5F5F5F"/>
                </a:solidFill>
                <a:latin typeface="Berlin Sans FB Demi" pitchFamily="34" charset="0"/>
              </a:rPr>
              <a:t>Público: </a:t>
            </a: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Soto del Real</a:t>
            </a: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ext Box 2"/>
          <p:cNvSpPr txBox="1">
            <a:spLocks noChangeArrowheads="1"/>
          </p:cNvSpPr>
          <p:nvPr/>
        </p:nvSpPr>
        <p:spPr bwMode="auto">
          <a:xfrm>
            <a:off x="784225" y="4365104"/>
            <a:ext cx="7777163" cy="16065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sz="2000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PRESTACIÓN P3:</a:t>
            </a:r>
          </a:p>
          <a:p>
            <a:pPr algn="just" eaLnBrk="1" hangingPunct="1"/>
            <a:endParaRPr lang="es-ES_tradnl" sz="1600" b="1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 eaLnBrk="1" hangingPunct="1"/>
            <a:endParaRPr lang="es-ES_tradnl" sz="1600" b="1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 eaLnBrk="1" hangingPunct="1"/>
            <a:r>
              <a:rPr lang="es-ES_tradnl" sz="1600" b="1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Prestación P3: Se denominan </a:t>
            </a:r>
            <a:r>
              <a:rPr lang="es-ES" sz="1600" b="1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actuaciones de garantía total</a:t>
            </a:r>
            <a:r>
              <a:rPr lang="es-ES_tradnl" sz="1600" b="1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 aquellas actividades en las que se realizan operaciones de reparación, sustitución o modificación de algunos de los elementos objeto del contrato, por fin de vida útil u obsolescencia.</a:t>
            </a:r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784225" y="1700808"/>
            <a:ext cx="7777163" cy="21240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277938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sz="2000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PRESTACIÓN P2:</a:t>
            </a:r>
          </a:p>
          <a:p>
            <a:pPr algn="just" eaLnBrk="1" hangingPunct="1"/>
            <a:endParaRPr lang="es-ES_tradnl" sz="1600" b="1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 eaLnBrk="1" hangingPunct="1"/>
            <a:endParaRPr lang="es-ES_tradnl" sz="1600" b="1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 eaLnBrk="1" hangingPunct="1"/>
            <a:r>
              <a:rPr lang="es-ES_tradnl" sz="1600" b="1" dirty="0">
                <a:solidFill>
                  <a:srgbClr val="5F5F5F"/>
                </a:solidFill>
                <a:latin typeface="Berlin Sans FB Demi" pitchFamily="34" charset="0"/>
                <a:ea typeface="ヒラギノ角ゴ ProN W3" pitchFamily="-65" charset="-128"/>
              </a:rPr>
              <a:t>La prestación P2 tiene como finalidad la continuidad del funcionamiento de las instalaciones de alumbrado público, previniendo posibles averías y realizando los trabajos, inspecciones, reparaciones, sustituciones y mejoras necesarias para el mantenimiento del nivel técnico de los equipos, así como la calidad del alumbrado.</a:t>
            </a:r>
          </a:p>
          <a:p>
            <a:pPr lvl="1">
              <a:lnSpc>
                <a:spcPct val="110000"/>
              </a:lnSpc>
              <a:buClr>
                <a:srgbClr val="EBB700"/>
              </a:buClr>
              <a:buSzPct val="80000"/>
              <a:buFontTx/>
              <a:buChar char="•"/>
            </a:pPr>
            <a:endParaRPr lang="es-ES" sz="1600" b="1" dirty="0">
              <a:solidFill>
                <a:srgbClr val="5F5F5F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sp>
        <p:nvSpPr>
          <p:cNvPr id="47108" name="Rectangle 2"/>
          <p:cNvSpPr>
            <a:spLocks noChangeArrowheads="1"/>
          </p:cNvSpPr>
          <p:nvPr/>
        </p:nvSpPr>
        <p:spPr bwMode="auto">
          <a:xfrm>
            <a:off x="402392" y="836712"/>
            <a:ext cx="92948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Contrato de canon fijo en Alumbrado </a:t>
            </a:r>
            <a:r>
              <a:rPr lang="es-ES" sz="2600" dirty="0" smtClean="0">
                <a:solidFill>
                  <a:srgbClr val="5F5F5F"/>
                </a:solidFill>
                <a:latin typeface="Berlin Sans FB Demi" pitchFamily="34" charset="0"/>
              </a:rPr>
              <a:t>Público: </a:t>
            </a: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Soto del Real</a:t>
            </a: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789940" y="1412776"/>
            <a:ext cx="7777163" cy="8682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PRESTACIÓN P4 – P5.</a:t>
            </a:r>
          </a:p>
          <a:p>
            <a:pPr eaLnBrk="1" hangingPunct="1"/>
            <a:endParaRPr lang="es-ES" sz="1600" b="1" dirty="0">
              <a:solidFill>
                <a:srgbClr val="366665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eaLnBrk="1" hangingPunct="1"/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Sustitución de luminarias y lámparas convencionales por luminarias tipo </a:t>
            </a:r>
            <a:r>
              <a:rPr lang="es-ES" sz="1600" b="1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LED</a:t>
            </a:r>
            <a:endParaRPr lang="es-ES" sz="1600" b="1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sp>
        <p:nvSpPr>
          <p:cNvPr id="286724" name="Rectangle 4"/>
          <p:cNvSpPr>
            <a:spLocks noChangeArrowheads="1"/>
          </p:cNvSpPr>
          <p:nvPr/>
        </p:nvSpPr>
        <p:spPr bwMode="auto">
          <a:xfrm>
            <a:off x="844550" y="2693988"/>
            <a:ext cx="404495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tabLst>
                <a:tab pos="1371600" algn="l"/>
              </a:tabLst>
            </a:pPr>
            <a:endParaRPr lang="es-ES" sz="1400">
              <a:solidFill>
                <a:srgbClr val="5F5F5F"/>
              </a:solidFill>
              <a:latin typeface="Berlin Sans FB Demi" pitchFamily="34" charset="0"/>
            </a:endParaRPr>
          </a:p>
          <a:p>
            <a:pPr lvl="1" eaLnBrk="0" hangingPunct="0">
              <a:buFont typeface="Courier New" pitchFamily="49" charset="0"/>
              <a:buChar char="o"/>
              <a:tabLst>
                <a:tab pos="1371600" algn="l"/>
              </a:tabLst>
            </a:pPr>
            <a:r>
              <a:rPr lang="es-ES_tradnl" sz="1400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Tipo Clásica (Farol villa) (</a:t>
            </a:r>
            <a:r>
              <a:rPr lang="es-ES_tradnl" sz="1400" b="1" u="sng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689 unidades</a:t>
            </a:r>
            <a:r>
              <a:rPr lang="es-ES_tradnl" sz="1400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es-ES" sz="1400">
              <a:solidFill>
                <a:srgbClr val="5F5F5F"/>
              </a:solidFill>
              <a:latin typeface="Berlin Sans FB Demi" pitchFamily="34" charset="0"/>
            </a:endParaRPr>
          </a:p>
          <a:p>
            <a:pPr eaLnBrk="0" hangingPunct="0">
              <a:tabLst>
                <a:tab pos="1371600" algn="l"/>
              </a:tabLst>
            </a:pPr>
            <a:endParaRPr lang="es-ES" sz="140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-635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-635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286727" name="Rectangle 7"/>
          <p:cNvSpPr>
            <a:spLocks noChangeArrowheads="1"/>
          </p:cNvSpPr>
          <p:nvPr/>
        </p:nvSpPr>
        <p:spPr bwMode="auto">
          <a:xfrm>
            <a:off x="844550" y="3713163"/>
            <a:ext cx="3235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lvl="1">
              <a:buFont typeface="Courier New" pitchFamily="49" charset="0"/>
              <a:buChar char="o"/>
            </a:pPr>
            <a:r>
              <a:rPr lang="es-ES_tradnl" sz="1400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Tipo Decorativa (</a:t>
            </a:r>
            <a:r>
              <a:rPr lang="es-ES_tradnl" sz="1400" b="1" u="sng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541 unidades</a:t>
            </a:r>
            <a:r>
              <a:rPr lang="es-ES_tradnl" sz="1400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es-ES" sz="1400">
              <a:solidFill>
                <a:srgbClr val="5F5F5F"/>
              </a:solidFill>
              <a:latin typeface="Berlin Sans FB Demi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endParaRPr lang="es-ES" sz="1400">
              <a:solidFill>
                <a:srgbClr val="5F5F5F"/>
              </a:solidFill>
              <a:latin typeface="Berlin Sans FB Dem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-635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-635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286730" name="Rectangle 10"/>
          <p:cNvSpPr>
            <a:spLocks noChangeArrowheads="1"/>
          </p:cNvSpPr>
          <p:nvPr/>
        </p:nvSpPr>
        <p:spPr bwMode="auto">
          <a:xfrm>
            <a:off x="844550" y="4433888"/>
            <a:ext cx="2895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lvl="1">
              <a:buFont typeface="Courier New" pitchFamily="49" charset="0"/>
              <a:buChar char="o"/>
            </a:pPr>
            <a:r>
              <a:rPr lang="es-ES_tradnl" sz="1400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Tipo Globo (</a:t>
            </a:r>
            <a:r>
              <a:rPr lang="es-ES_tradnl" sz="1400" b="1" u="sng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1.616unidades</a:t>
            </a:r>
            <a:r>
              <a:rPr lang="es-ES_tradnl" sz="1400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es-ES" sz="1400">
              <a:solidFill>
                <a:srgbClr val="5F5F5F"/>
              </a:solidFill>
              <a:latin typeface="Berlin Sans FB Demi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endParaRPr lang="es-ES" sz="1400">
              <a:solidFill>
                <a:srgbClr val="5F5F5F"/>
              </a:solidFill>
              <a:latin typeface="Berlin Sans FB Dem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-635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068638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286733" name="Rectangle 13"/>
          <p:cNvSpPr>
            <a:spLocks noChangeArrowheads="1"/>
          </p:cNvSpPr>
          <p:nvPr/>
        </p:nvSpPr>
        <p:spPr bwMode="auto">
          <a:xfrm>
            <a:off x="844550" y="5226050"/>
            <a:ext cx="2844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lvl="1">
              <a:buFont typeface="Courier New" pitchFamily="49" charset="0"/>
              <a:buChar char="o"/>
            </a:pPr>
            <a:r>
              <a:rPr lang="es-ES_tradnl" sz="1400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Tipo Vial (</a:t>
            </a:r>
            <a:r>
              <a:rPr lang="es-ES_tradnl" sz="1400" b="1" u="sng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406 unidades</a:t>
            </a:r>
            <a:r>
              <a:rPr lang="es-ES_tradnl" sz="1400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es-ES" sz="1400">
              <a:solidFill>
                <a:srgbClr val="5F5F5F"/>
              </a:solidFill>
              <a:latin typeface="Berlin Sans FB Demi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endParaRPr lang="es-ES" sz="1400">
              <a:solidFill>
                <a:srgbClr val="5F5F5F"/>
              </a:solidFill>
              <a:latin typeface="Berlin Sans FB Dem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-635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-635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286736" name="Rectangle 16"/>
          <p:cNvSpPr>
            <a:spLocks noChangeArrowheads="1"/>
          </p:cNvSpPr>
          <p:nvPr/>
        </p:nvSpPr>
        <p:spPr bwMode="auto">
          <a:xfrm>
            <a:off x="844550" y="5946775"/>
            <a:ext cx="29051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lvl="1">
              <a:buFont typeface="Courier New" pitchFamily="49" charset="0"/>
              <a:buChar char="o"/>
            </a:pPr>
            <a:r>
              <a:rPr lang="es-ES" sz="1400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Tipo Baliza (</a:t>
            </a:r>
            <a:r>
              <a:rPr lang="es-ES" sz="1400" b="1" u="sng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25 unidades</a:t>
            </a:r>
            <a:r>
              <a:rPr lang="es-ES" sz="1400">
                <a:solidFill>
                  <a:srgbClr val="5F5F5F"/>
                </a:solidFill>
                <a:latin typeface="Berlin Sans FB Demi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eaLnBrk="0" hangingPunct="0"/>
            <a:endParaRPr lang="es-ES" sz="1400">
              <a:solidFill>
                <a:srgbClr val="5F5F5F"/>
              </a:solidFill>
              <a:latin typeface="Berlin Sans FB Demi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86737" name="Picture 1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6" r="28596" b="12109"/>
          <a:stretch>
            <a:fillRect/>
          </a:stretch>
        </p:blipFill>
        <p:spPr>
          <a:xfrm>
            <a:off x="6084888" y="2424113"/>
            <a:ext cx="1820862" cy="1196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38" name="Picture 1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0" r="24509" b="11404"/>
          <a:stretch>
            <a:fillRect/>
          </a:stretch>
        </p:blipFill>
        <p:spPr>
          <a:xfrm>
            <a:off x="5867400" y="3698875"/>
            <a:ext cx="2233613" cy="996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39" name="Picture 1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1" r="28523" b="10997"/>
          <a:stretch>
            <a:fillRect/>
          </a:stretch>
        </p:blipFill>
        <p:spPr>
          <a:xfrm>
            <a:off x="6156325" y="4695825"/>
            <a:ext cx="2238375" cy="938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0" name="Picture 2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r="22130"/>
          <a:stretch>
            <a:fillRect/>
          </a:stretch>
        </p:blipFill>
        <p:spPr>
          <a:xfrm>
            <a:off x="5557838" y="5661025"/>
            <a:ext cx="3003550" cy="1095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49" name="Rectangle 2"/>
          <p:cNvSpPr>
            <a:spLocks noChangeArrowheads="1"/>
          </p:cNvSpPr>
          <p:nvPr/>
        </p:nvSpPr>
        <p:spPr bwMode="auto">
          <a:xfrm>
            <a:off x="395288" y="805656"/>
            <a:ext cx="92948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Contrato de canon fijo en Alumbrado </a:t>
            </a:r>
            <a:r>
              <a:rPr lang="es-ES" sz="2600" dirty="0" smtClean="0">
                <a:solidFill>
                  <a:srgbClr val="5F5F5F"/>
                </a:solidFill>
                <a:latin typeface="Berlin Sans FB Demi" pitchFamily="34" charset="0"/>
              </a:rPr>
              <a:t>Público: </a:t>
            </a: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Soto del Real</a:t>
            </a: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86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86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86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86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86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86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86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86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86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G_6865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22" y="1556792"/>
            <a:ext cx="4461526" cy="2665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395288" y="976313"/>
            <a:ext cx="92948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Contrato de canon fijo en Alumbrado Público: Soto del Real</a:t>
            </a: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  <a:p>
            <a:pPr defTabSz="673100">
              <a:spcBef>
                <a:spcPct val="20000"/>
              </a:spcBef>
            </a:pP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pic>
        <p:nvPicPr>
          <p:cNvPr id="5" name="Picture 2" descr="IMG_68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94" y="2999396"/>
            <a:ext cx="3942656" cy="230748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G_68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808" y="4153137"/>
            <a:ext cx="4261208" cy="264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9363" y="2517775"/>
            <a:ext cx="7894637" cy="782638"/>
          </a:xfrm>
          <a:solidFill>
            <a:srgbClr val="FFFFFF"/>
          </a:solidFill>
        </p:spPr>
        <p:txBody>
          <a:bodyPr lIns="37419" tIns="37419" rIns="37419" bIns="37419"/>
          <a:lstStyle/>
          <a:p>
            <a:pPr marL="0" indent="0" defTabSz="673100">
              <a:lnSpc>
                <a:spcPct val="80000"/>
              </a:lnSpc>
              <a:buFontTx/>
              <a:buNone/>
            </a:pPr>
            <a:r>
              <a:rPr lang="es-ES_tradnl" sz="27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sp>
        <p:nvSpPr>
          <p:cNvPr id="52227" name="Rectangle 3"/>
          <p:cNvSpPr>
            <a:spLocks/>
          </p:cNvSpPr>
          <p:nvPr/>
        </p:nvSpPr>
        <p:spPr bwMode="auto">
          <a:xfrm>
            <a:off x="395288" y="4940300"/>
            <a:ext cx="8496300" cy="1444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52228" name="Rectangle 4"/>
          <p:cNvSpPr>
            <a:spLocks/>
          </p:cNvSpPr>
          <p:nvPr/>
        </p:nvSpPr>
        <p:spPr bwMode="auto">
          <a:xfrm>
            <a:off x="395288" y="2347913"/>
            <a:ext cx="8496300" cy="1444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52229" name="Rectangle 2"/>
          <p:cNvSpPr>
            <a:spLocks noChangeArrowheads="1"/>
          </p:cNvSpPr>
          <p:nvPr/>
        </p:nvSpPr>
        <p:spPr bwMode="auto">
          <a:xfrm>
            <a:off x="1249363" y="3068638"/>
            <a:ext cx="7894637" cy="392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pago por consumo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5F5F5F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5F5F5F"/>
                </a:solidFill>
                <a:latin typeface="Berlin Sans FB Demi" pitchFamily="34" charset="0"/>
              </a:rPr>
              <a:t>canon fijo en edificios +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i="1" u="sng">
                <a:solidFill>
                  <a:srgbClr val="DDDDDD"/>
                </a:solidFill>
                <a:latin typeface="Berlin Sans FB Demi" pitchFamily="34" charset="0"/>
              </a:rPr>
              <a:t>district heating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Otros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Content Placeholder 1"/>
          <p:cNvSpPr txBox="1">
            <a:spLocks/>
          </p:cNvSpPr>
          <p:nvPr/>
        </p:nvSpPr>
        <p:spPr bwMode="auto">
          <a:xfrm>
            <a:off x="250825" y="1330325"/>
            <a:ext cx="8424863" cy="551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4" tIns="45686" rIns="91374" bIns="45686"/>
          <a:lstStyle>
            <a:lvl1pPr marL="88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88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5445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1" algn="just" eaLnBrk="1" hangingPunct="1">
              <a:defRPr/>
            </a:pPr>
            <a:r>
              <a:rPr lang="en-GB" sz="5400" b="1" dirty="0" err="1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Torrejón</a:t>
            </a:r>
            <a:r>
              <a:rPr lang="en-GB" sz="5400" b="1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 de </a:t>
            </a:r>
            <a:r>
              <a:rPr lang="en-GB" sz="5400" b="1" dirty="0" err="1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Ardóz</a:t>
            </a:r>
            <a:endParaRPr lang="en-GB" sz="5400" b="1" dirty="0" smtClean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lvl="1" algn="just" eaLnBrk="1" hangingPunct="1">
              <a:defRPr/>
            </a:pPr>
            <a:r>
              <a:rPr lang="en-GB" sz="5400" b="1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49 </a:t>
            </a:r>
            <a:r>
              <a:rPr lang="es-ES" sz="5400" b="1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Edificios</a:t>
            </a:r>
            <a:r>
              <a:rPr lang="en-GB" sz="5400" b="1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 </a:t>
            </a:r>
          </a:p>
          <a:p>
            <a:pPr lvl="1" algn="just" eaLnBrk="1" hangingPunct="1">
              <a:defRPr/>
            </a:pPr>
            <a:endParaRPr lang="es-ES" sz="2400" u="sng" dirty="0" smtClean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lvl="1" algn="just" eaLnBrk="1" hangingPunct="1">
              <a:defRPr/>
            </a:pPr>
            <a:endParaRPr lang="es-ES" sz="2400" dirty="0" smtClean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lvl="1" algn="just" eaLnBrk="1" hangingPunct="1">
              <a:defRPr/>
            </a:pPr>
            <a:endParaRPr lang="es-ES" sz="2400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lvl="1" algn="just" eaLnBrk="1" hangingPunct="1">
              <a:defRPr/>
            </a:pPr>
            <a:r>
              <a:rPr lang="es-ES" sz="2400" dirty="0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Centros culturares</a:t>
            </a:r>
          </a:p>
          <a:p>
            <a:pPr lvl="1" algn="just" eaLnBrk="1" hangingPunct="1">
              <a:defRPr/>
            </a:pPr>
            <a:r>
              <a:rPr lang="es-ES" sz="2400" dirty="0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Colegios</a:t>
            </a:r>
          </a:p>
          <a:p>
            <a:pPr lvl="1" algn="just" eaLnBrk="1" hangingPunct="1">
              <a:defRPr/>
            </a:pPr>
            <a:r>
              <a:rPr lang="es-ES" sz="2400" dirty="0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Centros deportivos</a:t>
            </a:r>
          </a:p>
          <a:p>
            <a:pPr lvl="1" algn="just" eaLnBrk="1" hangingPunct="1">
              <a:defRPr/>
            </a:pPr>
            <a:r>
              <a:rPr lang="es-ES" sz="2400" dirty="0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Edificios administrativos</a:t>
            </a:r>
          </a:p>
          <a:p>
            <a:pPr lvl="1" algn="just" eaLnBrk="1" hangingPunct="1">
              <a:defRPr/>
            </a:pPr>
            <a:r>
              <a:rPr lang="es-ES" sz="2400" dirty="0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Centros sociales</a:t>
            </a:r>
          </a:p>
          <a:p>
            <a:pPr marL="546100" lvl="1" indent="-457200" algn="just" eaLnBrk="1" hangingPunct="1">
              <a:buFontTx/>
              <a:buAutoNum type="alphaLcParenR"/>
              <a:defRPr/>
            </a:pPr>
            <a:endParaRPr lang="es-ES" sz="2400" u="sng" dirty="0" smtClean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lvl="1" algn="just" eaLnBrk="1" hangingPunct="1">
              <a:defRPr/>
            </a:pPr>
            <a:endParaRPr lang="es-ES" sz="2400" b="1" u="sng" dirty="0" smtClean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pic>
        <p:nvPicPr>
          <p:cNvPr id="5325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1360298"/>
            <a:ext cx="2117725" cy="1370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AutoShape 5" descr="https://www.colegiocaminoreal.com/v_portal/inc/imagen.asp?f=IMG_5969_FOTO_DEFINITIVA_7148_9073.jpg&amp;w=674&amp;c=apartados"/>
          <p:cNvSpPr>
            <a:spLocks noChangeAspect="1" noChangeArrowheads="1"/>
          </p:cNvSpPr>
          <p:nvPr/>
        </p:nvSpPr>
        <p:spPr bwMode="auto">
          <a:xfrm>
            <a:off x="144463" y="-2049463"/>
            <a:ext cx="6419850" cy="427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>
              <a:latin typeface="Berlin Sans FB Demi" pitchFamily="34" charset="0"/>
            </a:endParaRPr>
          </a:p>
        </p:txBody>
      </p:sp>
      <p:pic>
        <p:nvPicPr>
          <p:cNvPr id="53253" name="Picture 8" descr="http://4.bp.blogspot.com/-da9d7jUe4xs/Tnp7AoRhtsI/AAAAAAAAEho/mHd739bUq1I/s1600/Ayuntamiento+de+Torrejon+de+Ardo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4658410"/>
            <a:ext cx="2555875" cy="1916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2984401"/>
            <a:ext cx="2006600" cy="1465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10" descr="http://www.grupoortiz.com/uploads/galerias/Proyectos%20nacionales/Construccion/obracivil/parking/torrejondeardo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080" y="3560236"/>
            <a:ext cx="2495550" cy="1157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Rectangle 2"/>
          <p:cNvSpPr>
            <a:spLocks noChangeArrowheads="1"/>
          </p:cNvSpPr>
          <p:nvPr/>
        </p:nvSpPr>
        <p:spPr bwMode="auto">
          <a:xfrm>
            <a:off x="220449" y="939006"/>
            <a:ext cx="929481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400" dirty="0">
                <a:solidFill>
                  <a:srgbClr val="5F5F5F"/>
                </a:solidFill>
                <a:latin typeface="Berlin Sans FB Demi" pitchFamily="34" charset="0"/>
              </a:rPr>
              <a:t>Canon fijo en Edificios y Alumbrado Público: </a:t>
            </a:r>
            <a:r>
              <a:rPr lang="es-ES" sz="2400" dirty="0" smtClean="0">
                <a:solidFill>
                  <a:srgbClr val="5F5F5F"/>
                </a:solidFill>
                <a:latin typeface="Berlin Sans FB Demi" pitchFamily="34" charset="0"/>
              </a:rPr>
              <a:t>Torrejón de </a:t>
            </a:r>
            <a:r>
              <a:rPr lang="es-ES" sz="2400" dirty="0" err="1" smtClean="0">
                <a:solidFill>
                  <a:srgbClr val="5F5F5F"/>
                </a:solidFill>
                <a:latin typeface="Berlin Sans FB Demi" pitchFamily="34" charset="0"/>
              </a:rPr>
              <a:t>Ardóz</a:t>
            </a:r>
            <a:endParaRPr lang="es-ES_tradnl" sz="24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Content Placeholder 1"/>
          <p:cNvSpPr txBox="1">
            <a:spLocks/>
          </p:cNvSpPr>
          <p:nvPr/>
        </p:nvSpPr>
        <p:spPr bwMode="auto">
          <a:xfrm>
            <a:off x="3891381" y="2040731"/>
            <a:ext cx="8424862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4" tIns="45686" rIns="91374" bIns="45686"/>
          <a:lstStyle>
            <a:lvl1pPr marL="88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88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5445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1" algn="just" eaLnBrk="1" hangingPunct="1">
              <a:defRPr/>
            </a:pPr>
            <a:r>
              <a:rPr lang="es-ES" sz="4000" b="1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Alumbrado público</a:t>
            </a:r>
          </a:p>
          <a:p>
            <a:pPr lvl="1" algn="just" eaLnBrk="1" hangingPunct="1">
              <a:defRPr/>
            </a:pPr>
            <a:endParaRPr lang="es-ES" sz="2400" u="sng" dirty="0" smtClean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lvl="1" algn="just" eaLnBrk="1" hangingPunct="1">
              <a:defRPr/>
            </a:pPr>
            <a:r>
              <a:rPr lang="es-ES" sz="2800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192 centros de mando</a:t>
            </a:r>
          </a:p>
          <a:p>
            <a:pPr lvl="1" algn="just" eaLnBrk="1" hangingPunct="1">
              <a:defRPr/>
            </a:pPr>
            <a:r>
              <a:rPr lang="es-ES" sz="2800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14.000 puntos de luz</a:t>
            </a:r>
          </a:p>
          <a:p>
            <a:pPr lvl="1" algn="just" eaLnBrk="1" hangingPunct="1">
              <a:defRPr/>
            </a:pPr>
            <a:r>
              <a:rPr lang="es-ES" sz="2000" dirty="0" err="1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Mupis</a:t>
            </a:r>
            <a:endParaRPr lang="es-ES" sz="2000" dirty="0" smtClean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lvl="1" algn="just" eaLnBrk="1" hangingPunct="1">
              <a:defRPr/>
            </a:pPr>
            <a:r>
              <a:rPr lang="es-ES" sz="2000" dirty="0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Marquesinas de transporte</a:t>
            </a:r>
          </a:p>
          <a:p>
            <a:pPr lvl="1" algn="just" eaLnBrk="1" hangingPunct="1">
              <a:defRPr/>
            </a:pPr>
            <a:r>
              <a:rPr lang="es-ES" sz="2000" dirty="0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Cámaras </a:t>
            </a:r>
            <a:r>
              <a:rPr lang="es-ES" sz="2000" dirty="0" err="1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Wifi</a:t>
            </a:r>
            <a:endParaRPr lang="es-ES" sz="2000" dirty="0" smtClean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lvl="1" algn="just" eaLnBrk="1" hangingPunct="1">
              <a:defRPr/>
            </a:pPr>
            <a:r>
              <a:rPr lang="es-ES" sz="2000" dirty="0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272 Contenedores soterrados</a:t>
            </a:r>
          </a:p>
          <a:p>
            <a:pPr lvl="1" algn="just" eaLnBrk="1" hangingPunct="1">
              <a:defRPr/>
            </a:pPr>
            <a:r>
              <a:rPr lang="es-ES" sz="2000" dirty="0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Bombeos</a:t>
            </a:r>
          </a:p>
          <a:p>
            <a:pPr lvl="1" algn="just" eaLnBrk="1" hangingPunct="1">
              <a:defRPr/>
            </a:pPr>
            <a:r>
              <a:rPr lang="es-ES" sz="2000" dirty="0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102 fuentes ornamentales</a:t>
            </a:r>
          </a:p>
          <a:p>
            <a:pPr lvl="1" algn="just" eaLnBrk="1" hangingPunct="1">
              <a:defRPr/>
            </a:pPr>
            <a:r>
              <a:rPr lang="es-ES" sz="2000" dirty="0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54 cruces </a:t>
            </a:r>
            <a:r>
              <a:rPr lang="es-ES" sz="2000" dirty="0" err="1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semáforicos</a:t>
            </a:r>
            <a:endParaRPr lang="es-ES" sz="2000" dirty="0" smtClean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  <a:p>
            <a:pPr lvl="1" algn="just" eaLnBrk="1" hangingPunct="1">
              <a:defRPr/>
            </a:pPr>
            <a:r>
              <a:rPr lang="es-ES" sz="2000" dirty="0" smtClean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4 Centros de transformación</a:t>
            </a:r>
            <a:endParaRPr lang="en-GB" sz="4800" b="1" dirty="0" smtClean="0">
              <a:solidFill>
                <a:srgbClr val="EBB700"/>
              </a:solidFill>
              <a:latin typeface="Berlin Sans FB Demi" pitchFamily="34" charset="0"/>
              <a:ea typeface="ヒラギノ角ゴ ProN W3" pitchFamily="-65" charset="-128"/>
              <a:sym typeface="Gill Sans" pitchFamily="34" charset="0"/>
            </a:endParaRPr>
          </a:p>
        </p:txBody>
      </p:sp>
      <p:sp>
        <p:nvSpPr>
          <p:cNvPr id="54275" name="AutoShape 5" descr="https://www.colegiocaminoreal.com/v_portal/inc/imagen.asp?f=IMG_5969_FOTO_DEFINITIVA_7148_9073.jpg&amp;w=674&amp;c=apartados"/>
          <p:cNvSpPr>
            <a:spLocks noChangeAspect="1" noChangeArrowheads="1"/>
          </p:cNvSpPr>
          <p:nvPr/>
        </p:nvSpPr>
        <p:spPr bwMode="auto">
          <a:xfrm>
            <a:off x="144463" y="-2049463"/>
            <a:ext cx="6419850" cy="427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>
              <a:latin typeface="Berlin Sans FB Demi" pitchFamily="34" charset="0"/>
            </a:endParaRPr>
          </a:p>
        </p:txBody>
      </p:sp>
      <p:pic>
        <p:nvPicPr>
          <p:cNvPr id="54276" name="Picture 2" descr="R:\Amey\E. management\Energías\Ayto. de Torrejón\fotos torrejón\IMG_78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800"/>
            <a:ext cx="2377322" cy="15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30" y="4581128"/>
            <a:ext cx="1799803" cy="1793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59" y="3001109"/>
            <a:ext cx="2681904" cy="2139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8222" y="957988"/>
            <a:ext cx="929481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400" dirty="0">
                <a:solidFill>
                  <a:srgbClr val="5F5F5F"/>
                </a:solidFill>
                <a:latin typeface="Berlin Sans FB Demi" pitchFamily="34" charset="0"/>
              </a:rPr>
              <a:t>Canon fijo en Edificios y Alumbrado Público: </a:t>
            </a:r>
            <a:r>
              <a:rPr lang="es-ES" sz="2400" dirty="0" smtClean="0">
                <a:solidFill>
                  <a:srgbClr val="5F5F5F"/>
                </a:solidFill>
                <a:latin typeface="Berlin Sans FB Demi" pitchFamily="34" charset="0"/>
              </a:rPr>
              <a:t>Torrejón de </a:t>
            </a:r>
            <a:r>
              <a:rPr lang="es-ES" sz="2400" dirty="0" err="1" smtClean="0">
                <a:solidFill>
                  <a:srgbClr val="5F5F5F"/>
                </a:solidFill>
                <a:latin typeface="Berlin Sans FB Demi" pitchFamily="34" charset="0"/>
              </a:rPr>
              <a:t>Ardóz</a:t>
            </a:r>
            <a:endParaRPr lang="es-ES_tradnl" sz="24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4000" dirty="0">
                <a:solidFill>
                  <a:srgbClr val="5F5F5F"/>
                </a:solidFill>
                <a:latin typeface="Berlin Sans FB Demi" pitchFamily="34" charset="0"/>
              </a:rPr>
              <a:t>Introducción</a:t>
            </a:r>
          </a:p>
        </p:txBody>
      </p:sp>
      <p:pic>
        <p:nvPicPr>
          <p:cNvPr id="12291" name="Picture 18" descr="Certificado de instalación de gas natural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4537075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9" name="Picture 16" descr="o_agua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878263"/>
            <a:ext cx="4532313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000638" y="1314430"/>
            <a:ext cx="2571768" cy="8925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chemeClr val="accent1"/>
                </a:solidFill>
                <a:latin typeface="Berlin Sans FB Demi" pitchFamily="34" charset="0"/>
              </a:rPr>
              <a:t>En 11 años el precio del gas natural se ha incrementado un </a:t>
            </a:r>
            <a:r>
              <a:rPr lang="es-ES_tradnl" sz="1800" b="1" dirty="0" smtClean="0">
                <a:solidFill>
                  <a:schemeClr val="accent1"/>
                </a:solidFill>
                <a:latin typeface="Berlin Sans FB Demi" pitchFamily="34" charset="0"/>
              </a:rPr>
              <a:t>56 %</a:t>
            </a:r>
            <a:endParaRPr lang="en-US" sz="1800" b="1" dirty="0" smtClean="0">
              <a:solidFill>
                <a:schemeClr val="accent1"/>
              </a:solidFill>
              <a:latin typeface="Berlin Sans FB Demi" pitchFamily="34" charset="0"/>
            </a:endParaRPr>
          </a:p>
        </p:txBody>
      </p:sp>
      <p:sp>
        <p:nvSpPr>
          <p:cNvPr id="12296" name="Text Box 20"/>
          <p:cNvSpPr txBox="1">
            <a:spLocks noChangeArrowheads="1"/>
          </p:cNvSpPr>
          <p:nvPr/>
        </p:nvSpPr>
        <p:spPr bwMode="auto">
          <a:xfrm>
            <a:off x="6604000" y="2565400"/>
            <a:ext cx="1928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sz="2000" b="1">
                <a:solidFill>
                  <a:srgbClr val="398389"/>
                </a:solidFill>
                <a:latin typeface="Berlin Sans FB Demi" pitchFamily="34" charset="0"/>
                <a:ea typeface="ＭＳ Ｐゴシック" pitchFamily="34" charset="-128"/>
              </a:rPr>
              <a:t>0,0237 €/kWh</a:t>
            </a:r>
          </a:p>
        </p:txBody>
      </p:sp>
      <p:sp>
        <p:nvSpPr>
          <p:cNvPr id="12297" name="21 Rectángulo"/>
          <p:cNvSpPr>
            <a:spLocks noChangeArrowheads="1"/>
          </p:cNvSpPr>
          <p:nvPr/>
        </p:nvSpPr>
        <p:spPr bwMode="auto">
          <a:xfrm>
            <a:off x="7554913" y="1430338"/>
            <a:ext cx="1622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b="1">
                <a:solidFill>
                  <a:srgbClr val="398389"/>
                </a:solidFill>
                <a:latin typeface="Berlin Sans FB Demi" pitchFamily="34" charset="0"/>
                <a:ea typeface="ＭＳ Ｐゴシック" pitchFamily="34" charset="-128"/>
              </a:rPr>
              <a:t>0,0372 €/kWh</a:t>
            </a:r>
          </a:p>
        </p:txBody>
      </p:sp>
      <p:grpSp>
        <p:nvGrpSpPr>
          <p:cNvPr id="12298" name="22 Flecha derecha"/>
          <p:cNvGrpSpPr>
            <a:grpSpLocks/>
          </p:cNvGrpSpPr>
          <p:nvPr/>
        </p:nvGrpSpPr>
        <p:grpSpPr bwMode="auto">
          <a:xfrm>
            <a:off x="7554913" y="1838325"/>
            <a:ext cx="731837" cy="768350"/>
            <a:chOff x="4470" y="1148"/>
            <a:chExt cx="461" cy="484"/>
          </a:xfrm>
        </p:grpSpPr>
        <p:pic>
          <p:nvPicPr>
            <p:cNvPr id="12308" name="22 Flecha derecha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0" y="1148"/>
              <a:ext cx="461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9" name="Text Box 30"/>
            <p:cNvSpPr txBox="1">
              <a:spLocks noChangeArrowheads="1"/>
            </p:cNvSpPr>
            <p:nvPr/>
          </p:nvSpPr>
          <p:spPr bwMode="auto">
            <a:xfrm rot="-2879729">
              <a:off x="4484" y="1313"/>
              <a:ext cx="43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en-GB">
                <a:solidFill>
                  <a:schemeClr val="bg2"/>
                </a:solidFill>
                <a:latin typeface="Berlin Sans FB Demi" pitchFamily="34" charset="0"/>
                <a:ea typeface="ＭＳ Ｐゴシック" pitchFamily="34" charset="-128"/>
              </a:endParaRPr>
            </a:p>
          </p:txBody>
        </p:sp>
      </p:grpSp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1251791606"/>
              </p:ext>
            </p:extLst>
          </p:nvPr>
        </p:nvGraphicFramePr>
        <p:xfrm>
          <a:off x="5299854" y="4248156"/>
          <a:ext cx="3587672" cy="1071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5" name="24 CuadroTexto"/>
          <p:cNvSpPr txBox="1"/>
          <p:nvPr/>
        </p:nvSpPr>
        <p:spPr>
          <a:xfrm>
            <a:off x="6607189" y="3222623"/>
            <a:ext cx="1143008" cy="338554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1600" b="1" dirty="0">
                <a:latin typeface="Berlin Sans FB Demi" pitchFamily="34" charset="0"/>
                <a:ea typeface="Tahoma" pitchFamily="34" charset="0"/>
                <a:cs typeface="Tahoma" pitchFamily="34" charset="0"/>
              </a:rPr>
              <a:t>FUTURO</a:t>
            </a:r>
          </a:p>
        </p:txBody>
      </p:sp>
      <p:sp>
        <p:nvSpPr>
          <p:cNvPr id="128033" name="25 CuadroTexto"/>
          <p:cNvSpPr txBox="1">
            <a:spLocks noChangeArrowheads="1"/>
          </p:cNvSpPr>
          <p:nvPr/>
        </p:nvSpPr>
        <p:spPr bwMode="auto">
          <a:xfrm>
            <a:off x="5383213" y="3709988"/>
            <a:ext cx="3509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400" dirty="0">
                <a:solidFill>
                  <a:srgbClr val="5F5F5F"/>
                </a:solidFill>
                <a:latin typeface="Berlin Sans FB Demi" pitchFamily="34" charset="0"/>
                <a:ea typeface="ＭＳ Ｐゴシック" pitchFamily="34" charset="-128"/>
              </a:rPr>
              <a:t>De seguir con esta tendencia alcista, en 2020 los precios de la energía serían de: </a:t>
            </a:r>
          </a:p>
        </p:txBody>
      </p:sp>
      <p:sp>
        <p:nvSpPr>
          <p:cNvPr id="128034" name="26 CuadroTexto"/>
          <p:cNvSpPr txBox="1">
            <a:spLocks noChangeArrowheads="1"/>
          </p:cNvSpPr>
          <p:nvPr/>
        </p:nvSpPr>
        <p:spPr bwMode="auto">
          <a:xfrm>
            <a:off x="5292725" y="5456238"/>
            <a:ext cx="37433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4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El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  <a:ea typeface="ＭＳ Ｐゴシック" pitchFamily="34" charset="-128"/>
              </a:rPr>
              <a:t> </a:t>
            </a:r>
            <a:r>
              <a:rPr lang="es-ES" sz="14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coste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  <a:ea typeface="ＭＳ Ｐゴシック" pitchFamily="34" charset="-128"/>
              </a:rPr>
              <a:t> </a:t>
            </a:r>
            <a:r>
              <a:rPr lang="es-ES" sz="14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del alumbrado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  <a:ea typeface="ＭＳ Ｐゴシック" pitchFamily="34" charset="-128"/>
              </a:rPr>
              <a:t> </a:t>
            </a:r>
            <a:r>
              <a:rPr lang="es-ES" sz="1400" dirty="0">
                <a:solidFill>
                  <a:srgbClr val="5F5F5F"/>
                </a:solidFill>
                <a:latin typeface="Berlin Sans FB Demi" pitchFamily="34" charset="0"/>
                <a:ea typeface="ＭＳ Ｐゴシック" pitchFamily="34" charset="-128"/>
              </a:rPr>
              <a:t>público para el </a:t>
            </a:r>
            <a:r>
              <a:rPr lang="es-ES" sz="14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Ayuntamiento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  <a:ea typeface="ＭＳ Ｐゴシック" pitchFamily="34" charset="-128"/>
              </a:rPr>
              <a:t> </a:t>
            </a:r>
            <a:r>
              <a:rPr lang="es-ES" sz="1400" dirty="0">
                <a:solidFill>
                  <a:srgbClr val="5F5F5F"/>
                </a:solidFill>
                <a:latin typeface="Berlin Sans FB Demi" pitchFamily="34" charset="0"/>
                <a:ea typeface="ＭＳ Ｐゴシック" pitchFamily="34" charset="-128"/>
              </a:rPr>
              <a:t>del ejemplo </a:t>
            </a:r>
            <a:r>
              <a:rPr lang="es-ES" sz="14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anterior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  <a:ea typeface="ＭＳ Ｐゴシック" pitchFamily="34" charset="-128"/>
              </a:rPr>
              <a:t> </a:t>
            </a:r>
            <a:r>
              <a:rPr lang="es-ES" sz="1400" dirty="0">
                <a:solidFill>
                  <a:srgbClr val="5F5F5F"/>
                </a:solidFill>
                <a:latin typeface="Berlin Sans FB Demi" pitchFamily="34" charset="0"/>
                <a:ea typeface="ＭＳ Ｐゴシック" pitchFamily="34" charset="-128"/>
              </a:rPr>
              <a:t>de 140.000 habitantes </a:t>
            </a:r>
            <a:r>
              <a:rPr lang="es-ES" sz="14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pasaría de ser 2 M€ en la actualidad a 3,1 M€ en 2020.</a:t>
            </a:r>
          </a:p>
        </p:txBody>
      </p:sp>
      <p:sp>
        <p:nvSpPr>
          <p:cNvPr id="128036" name="Rectangle 36"/>
          <p:cNvSpPr>
            <a:spLocks noChangeArrowheads="1"/>
          </p:cNvSpPr>
          <p:nvPr/>
        </p:nvSpPr>
        <p:spPr bwMode="auto">
          <a:xfrm>
            <a:off x="5148263" y="3086100"/>
            <a:ext cx="3887787" cy="3582988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 sz="2000">
              <a:latin typeface="Berlin Sans FB Demi" pitchFamily="34" charset="0"/>
              <a:ea typeface="ＭＳ Ｐゴシック" pitchFamily="34" charset="-128"/>
            </a:endParaRPr>
          </a:p>
        </p:txBody>
      </p:sp>
      <p:pic>
        <p:nvPicPr>
          <p:cNvPr id="12304" name="Picture 4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"/>
          <a:stretch>
            <a:fillRect/>
          </a:stretch>
        </p:blipFill>
        <p:spPr bwMode="auto">
          <a:xfrm>
            <a:off x="250825" y="1223963"/>
            <a:ext cx="3960813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Text Box 8"/>
          <p:cNvSpPr txBox="1">
            <a:spLocks noChangeArrowheads="1"/>
          </p:cNvSpPr>
          <p:nvPr/>
        </p:nvSpPr>
        <p:spPr bwMode="auto">
          <a:xfrm>
            <a:off x="3406775" y="3332163"/>
            <a:ext cx="10747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700">
                <a:latin typeface="Berlin Sans FB Demi" pitchFamily="34" charset="0"/>
                <a:ea typeface="ＭＳ Ｐゴシック" pitchFamily="34" charset="-128"/>
              </a:rPr>
              <a:t>Fuente: Eurostat</a:t>
            </a:r>
            <a:endParaRPr lang="en-US" sz="700">
              <a:latin typeface="Berlin Sans FB Demi" pitchFamily="34" charset="0"/>
              <a:ea typeface="ＭＳ Ｐゴシック" pitchFamily="34" charset="-128"/>
            </a:endParaRPr>
          </a:p>
        </p:txBody>
      </p:sp>
      <p:pic>
        <p:nvPicPr>
          <p:cNvPr id="128042" name="Picture 4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33800"/>
            <a:ext cx="40386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35" name="Text Box 8"/>
          <p:cNvSpPr txBox="1">
            <a:spLocks noChangeArrowheads="1"/>
          </p:cNvSpPr>
          <p:nvPr/>
        </p:nvSpPr>
        <p:spPr bwMode="auto">
          <a:xfrm>
            <a:off x="304800" y="5988050"/>
            <a:ext cx="85248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700">
                <a:latin typeface="Berlin Sans FB Demi" pitchFamily="34" charset="0"/>
                <a:ea typeface="ＭＳ Ｐゴシック" pitchFamily="34" charset="-128"/>
              </a:rPr>
              <a:t>Fuente: OCU</a:t>
            </a:r>
            <a:endParaRPr lang="en-US" sz="700">
              <a:latin typeface="Berlin Sans FB Dem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8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8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8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8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8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P spid="128033" grpId="0"/>
      <p:bldP spid="128034" grpId="0"/>
      <p:bldP spid="128036" grpId="0" animBg="1"/>
      <p:bldP spid="12803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201546"/>
              </p:ext>
            </p:extLst>
          </p:nvPr>
        </p:nvGraphicFramePr>
        <p:xfrm>
          <a:off x="468313" y="1916113"/>
          <a:ext cx="8280401" cy="257492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520122"/>
                <a:gridCol w="1152056"/>
                <a:gridCol w="1080052"/>
                <a:gridCol w="1944094"/>
                <a:gridCol w="1584077"/>
              </a:tblGrid>
              <a:tr h="822914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CONCEPTO</a:t>
                      </a:r>
                      <a:endParaRPr lang="es-ES" sz="1800" dirty="0">
                        <a:solidFill>
                          <a:schemeClr val="accent1"/>
                        </a:solidFill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latin typeface="Berlin Sans FB Demi" pitchFamily="34" charset="0"/>
                        </a:rPr>
                        <a:t>Línea base</a:t>
                      </a:r>
                    </a:p>
                    <a:p>
                      <a:r>
                        <a:rPr lang="es-ES" sz="1600" dirty="0" smtClean="0">
                          <a:latin typeface="Berlin Sans FB Demi" pitchFamily="34" charset="0"/>
                        </a:rPr>
                        <a:t>MWH</a:t>
                      </a:r>
                      <a:endParaRPr lang="es-ES" sz="16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latin typeface="Berlin Sans FB Demi" pitchFamily="34" charset="0"/>
                        </a:rPr>
                        <a:t>Ahorro</a:t>
                      </a:r>
                      <a:endParaRPr lang="es-ES" sz="16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latin typeface="Berlin Sans FB Demi" pitchFamily="34" charset="0"/>
                        </a:rPr>
                        <a:t>Consumo después</a:t>
                      </a:r>
                    </a:p>
                    <a:p>
                      <a:r>
                        <a:rPr lang="es-ES" sz="1600" dirty="0" smtClean="0">
                          <a:latin typeface="Berlin Sans FB Demi" pitchFamily="34" charset="0"/>
                        </a:rPr>
                        <a:t>MWH</a:t>
                      </a:r>
                      <a:endParaRPr lang="es-ES" sz="16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latin typeface="Berlin Sans FB Demi" pitchFamily="34" charset="0"/>
                        </a:rPr>
                        <a:t>Red. toneladas CO2</a:t>
                      </a:r>
                      <a:endParaRPr lang="es-ES" sz="16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</a:tr>
              <a:tr h="370659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Alumbrado</a:t>
                      </a:r>
                      <a:r>
                        <a:rPr lang="es-ES" sz="1800" baseline="0" dirty="0" smtClean="0">
                          <a:latin typeface="Berlin Sans FB Demi" pitchFamily="34" charset="0"/>
                        </a:rPr>
                        <a:t> público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8.796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60,10%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3.509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1.638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</a:tr>
              <a:tr h="370659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Electricidad Edificios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6.307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18,56%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5.136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362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</a:tr>
              <a:tr h="370659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Térmico Edificios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9.254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23,09%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7.117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435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</a:tr>
              <a:tr h="640034"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Berlin Sans FB Demi" pitchFamily="34" charset="0"/>
                        </a:rPr>
                        <a:t>Elect</a:t>
                      </a:r>
                      <a:r>
                        <a:rPr lang="es-ES" sz="1800" dirty="0" smtClean="0">
                          <a:latin typeface="Berlin Sans FB Demi" pitchFamily="34" charset="0"/>
                        </a:rPr>
                        <a:t>. Otros suministros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1.090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0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1.090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0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34" marR="91434" marT="45698" marB="45698"/>
                </a:tc>
              </a:tr>
            </a:tbl>
          </a:graphicData>
        </a:graphic>
      </p:graphicFrame>
      <p:graphicFrame>
        <p:nvGraphicFramePr>
          <p:cNvPr id="17" name="1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72805"/>
              </p:ext>
            </p:extLst>
          </p:nvPr>
        </p:nvGraphicFramePr>
        <p:xfrm>
          <a:off x="468313" y="4764088"/>
          <a:ext cx="3671887" cy="1112838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519922"/>
                <a:gridCol w="1151965"/>
              </a:tblGrid>
              <a:tr h="370946">
                <a:tc gridSpan="2"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Berlin Sans FB Demi" pitchFamily="34" charset="0"/>
                        </a:rPr>
                        <a:t>AHORRO</a:t>
                      </a:r>
                      <a:r>
                        <a:rPr lang="es-ES" sz="1800" baseline="0" dirty="0" smtClean="0">
                          <a:latin typeface="Berlin Sans FB Demi" pitchFamily="34" charset="0"/>
                        </a:rPr>
                        <a:t> TOTAL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27" marR="91427" marT="45733" marB="45733"/>
                </a:tc>
                <a:tc hMerge="1">
                  <a:txBody>
                    <a:bodyPr/>
                    <a:lstStyle/>
                    <a:p>
                      <a:endParaRPr lang="es-E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Eléctrico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27" marR="91427"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75%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27" marR="91427"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Térmico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27" marR="91427"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25%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27" marR="91427" marT="45733" marB="45733"/>
                </a:tc>
              </a:tr>
            </a:tbl>
          </a:graphicData>
        </a:graphic>
      </p:graphicFrame>
      <p:graphicFrame>
        <p:nvGraphicFramePr>
          <p:cNvPr id="22" name="2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330393"/>
              </p:ext>
            </p:extLst>
          </p:nvPr>
        </p:nvGraphicFramePr>
        <p:xfrm>
          <a:off x="5065713" y="4797425"/>
          <a:ext cx="3671887" cy="1112838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519922"/>
                <a:gridCol w="1151965"/>
              </a:tblGrid>
              <a:tr h="370946">
                <a:tc gridSpan="2"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Berlin Sans FB Demi" pitchFamily="34" charset="0"/>
                        </a:rPr>
                        <a:t>AHORRO</a:t>
                      </a:r>
                      <a:r>
                        <a:rPr lang="es-ES" sz="1800" baseline="0" dirty="0" smtClean="0">
                          <a:latin typeface="Berlin Sans FB Demi" pitchFamily="34" charset="0"/>
                        </a:rPr>
                        <a:t> TOTAL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27" marR="91427" marT="45733" marB="45733"/>
                </a:tc>
                <a:tc hMerge="1"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Alumbrado Público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27" marR="91427"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62%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27" marR="91427"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Edificios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27" marR="91427"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Berlin Sans FB Demi" pitchFamily="34" charset="0"/>
                        </a:rPr>
                        <a:t>38%</a:t>
                      </a:r>
                      <a:endParaRPr lang="es-ES" sz="1800" dirty="0">
                        <a:latin typeface="Berlin Sans FB Demi" pitchFamily="34" charset="0"/>
                      </a:endParaRPr>
                    </a:p>
                  </a:txBody>
                  <a:tcPr marL="91427" marR="91427" marT="45733" marB="45733"/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0449" y="981504"/>
            <a:ext cx="929481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400" dirty="0">
                <a:solidFill>
                  <a:srgbClr val="5F5F5F"/>
                </a:solidFill>
                <a:latin typeface="Berlin Sans FB Demi" pitchFamily="34" charset="0"/>
              </a:rPr>
              <a:t>Canon fijo en Edificios y Alumbrado Público: </a:t>
            </a:r>
            <a:r>
              <a:rPr lang="es-ES" sz="2400" dirty="0" smtClean="0">
                <a:solidFill>
                  <a:srgbClr val="5F5F5F"/>
                </a:solidFill>
                <a:latin typeface="Berlin Sans FB Demi" pitchFamily="34" charset="0"/>
              </a:rPr>
              <a:t>Torrejón de </a:t>
            </a:r>
            <a:r>
              <a:rPr lang="es-ES" sz="2400" dirty="0" err="1" smtClean="0">
                <a:solidFill>
                  <a:srgbClr val="5F5F5F"/>
                </a:solidFill>
                <a:latin typeface="Berlin Sans FB Demi" pitchFamily="34" charset="0"/>
              </a:rPr>
              <a:t>Ardóz</a:t>
            </a:r>
            <a:endParaRPr lang="es-ES_tradnl" sz="24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684213" y="1660996"/>
            <a:ext cx="8424862" cy="551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4" tIns="45686" rIns="91374" bIns="45686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8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eaLnBrk="1" hangingPunct="1"/>
            <a:r>
              <a:rPr lang="es-ES" sz="3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Ahorro energético        8,6GWh/año</a:t>
            </a:r>
          </a:p>
          <a:p>
            <a:pPr lvl="1" algn="just" eaLnBrk="1" hangingPunct="1"/>
            <a:endParaRPr lang="es-ES" sz="3600" dirty="0">
              <a:solidFill>
                <a:srgbClr val="EBB700"/>
              </a:solidFill>
              <a:latin typeface="Berlin Sans FB Demi" pitchFamily="34" charset="0"/>
              <a:ea typeface="ヒラギノ角ゴ ProN W3" pitchFamily="-65" charset="-128"/>
              <a:cs typeface="Arial" pitchFamily="34" charset="0"/>
              <a:sym typeface="Gill Sans" pitchFamily="34" charset="0"/>
            </a:endParaRPr>
          </a:p>
          <a:p>
            <a:pPr lvl="1" algn="just" eaLnBrk="1" hangingPunct="1"/>
            <a:r>
              <a:rPr lang="es-ES" sz="3600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Inversión asociada</a:t>
            </a:r>
            <a:r>
              <a:rPr lang="es-ES" sz="3600" dirty="0">
                <a:solidFill>
                  <a:srgbClr val="EBB700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       </a:t>
            </a:r>
            <a:r>
              <a:rPr lang="es-ES" sz="3600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4.850.000 €</a:t>
            </a:r>
          </a:p>
          <a:p>
            <a:pPr lvl="1" algn="just" eaLnBrk="1" hangingPunct="1"/>
            <a:endParaRPr lang="es-ES" sz="3600" dirty="0">
              <a:solidFill>
                <a:srgbClr val="EBB700"/>
              </a:solidFill>
              <a:latin typeface="Berlin Sans FB Demi" pitchFamily="34" charset="0"/>
              <a:ea typeface="ヒラギノ角ゴ ProN W3" pitchFamily="-65" charset="-128"/>
              <a:cs typeface="Arial" pitchFamily="34" charset="0"/>
              <a:sym typeface="Gill Sans" pitchFamily="34" charset="0"/>
            </a:endParaRPr>
          </a:p>
          <a:p>
            <a:pPr lvl="1" algn="just" eaLnBrk="1" hangingPunct="1"/>
            <a:r>
              <a:rPr lang="es-ES" sz="36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Ahorro económico     18%, 792.000 </a:t>
            </a:r>
            <a:r>
              <a:rPr lang="es-ES" sz="28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€/año </a:t>
            </a:r>
          </a:p>
          <a:p>
            <a:pPr lvl="1" algn="just" eaLnBrk="1" hangingPunct="1"/>
            <a:endParaRPr lang="es-ES" sz="3600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cs typeface="Arial" pitchFamily="34" charset="0"/>
              <a:sym typeface="Gill Sans" pitchFamily="34" charset="0"/>
            </a:endParaRPr>
          </a:p>
          <a:p>
            <a:pPr lvl="1" algn="just" eaLnBrk="1" hangingPunct="1"/>
            <a:r>
              <a:rPr lang="es-ES" sz="3600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Reducción CO2</a:t>
            </a:r>
            <a:r>
              <a:rPr lang="es-ES" sz="3600" dirty="0">
                <a:solidFill>
                  <a:srgbClr val="EBB700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        </a:t>
            </a:r>
            <a:r>
              <a:rPr lang="es-ES" sz="3600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2.440Tn/año</a:t>
            </a:r>
          </a:p>
          <a:p>
            <a:pPr lvl="1" algn="just" eaLnBrk="1" hangingPunct="1"/>
            <a:endParaRPr lang="es-ES" sz="2400" u="sng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cs typeface="Arial" pitchFamily="34" charset="0"/>
              <a:sym typeface="Gill Sans" pitchFamily="34" charset="0"/>
            </a:endParaRPr>
          </a:p>
          <a:p>
            <a:pPr lvl="1" algn="just" eaLnBrk="1" hangingPunct="1"/>
            <a:r>
              <a:rPr lang="es-ES" sz="24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Además de un sistema de </a:t>
            </a:r>
            <a:r>
              <a:rPr lang="es-ES" sz="24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ahorros compartidos </a:t>
            </a:r>
            <a:r>
              <a:rPr lang="es-ES" sz="24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a lo largo </a:t>
            </a:r>
          </a:p>
          <a:p>
            <a:pPr lvl="1" algn="just" eaLnBrk="1" hangingPunct="1"/>
            <a:r>
              <a:rPr lang="es-ES" sz="24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de la vida del contrato</a:t>
            </a:r>
          </a:p>
          <a:p>
            <a:pPr lvl="1" algn="just" eaLnBrk="1" hangingPunct="1"/>
            <a:endParaRPr lang="es-ES" sz="2400" b="1" u="sng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cs typeface="Arial" pitchFamily="34" charset="0"/>
              <a:sym typeface="Gill Sans" pitchFamily="34" charset="0"/>
            </a:endParaRPr>
          </a:p>
          <a:p>
            <a:pPr lvl="1" algn="just" eaLnBrk="1" hangingPunct="1"/>
            <a:r>
              <a:rPr lang="en-GB" sz="4800" b="1" dirty="0">
                <a:solidFill>
                  <a:srgbClr val="EBB700"/>
                </a:solidFill>
                <a:latin typeface="Berlin Sans FB Demi" pitchFamily="34" charset="0"/>
                <a:ea typeface="ヒラギノ角ゴ ProN W3" pitchFamily="-65" charset="-128"/>
                <a:cs typeface="Arial" pitchFamily="34" charset="0"/>
                <a:sym typeface="Gill Sans" pitchFamily="34" charset="0"/>
              </a:rPr>
              <a:t>	</a:t>
            </a:r>
          </a:p>
        </p:txBody>
      </p:sp>
      <p:sp>
        <p:nvSpPr>
          <p:cNvPr id="5" name="4 Cheurón"/>
          <p:cNvSpPr/>
          <p:nvPr/>
        </p:nvSpPr>
        <p:spPr>
          <a:xfrm>
            <a:off x="4845050" y="1829271"/>
            <a:ext cx="109538" cy="463550"/>
          </a:xfrm>
          <a:prstGeom prst="chevron">
            <a:avLst/>
          </a:prstGeom>
          <a:solidFill>
            <a:schemeClr val="accent2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6" name="5 Cheurón"/>
          <p:cNvSpPr/>
          <p:nvPr/>
        </p:nvSpPr>
        <p:spPr>
          <a:xfrm>
            <a:off x="4953000" y="1829271"/>
            <a:ext cx="109538" cy="463550"/>
          </a:xfrm>
          <a:prstGeom prst="chevron">
            <a:avLst/>
          </a:prstGeom>
          <a:solidFill>
            <a:schemeClr val="accent2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7" name="6 Cheurón"/>
          <p:cNvSpPr/>
          <p:nvPr/>
        </p:nvSpPr>
        <p:spPr>
          <a:xfrm>
            <a:off x="5064125" y="1829271"/>
            <a:ext cx="109538" cy="463550"/>
          </a:xfrm>
          <a:prstGeom prst="chevron">
            <a:avLst/>
          </a:prstGeom>
          <a:solidFill>
            <a:schemeClr val="accent2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5" name="14 Cheurón"/>
          <p:cNvSpPr/>
          <p:nvPr/>
        </p:nvSpPr>
        <p:spPr>
          <a:xfrm>
            <a:off x="4646613" y="3989859"/>
            <a:ext cx="109537" cy="463550"/>
          </a:xfrm>
          <a:prstGeom prst="chevron">
            <a:avLst/>
          </a:prstGeom>
          <a:solidFill>
            <a:schemeClr val="accent2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6" name="15 Cheurón"/>
          <p:cNvSpPr/>
          <p:nvPr/>
        </p:nvSpPr>
        <p:spPr>
          <a:xfrm>
            <a:off x="4749800" y="3996209"/>
            <a:ext cx="109538" cy="463550"/>
          </a:xfrm>
          <a:prstGeom prst="chevron">
            <a:avLst/>
          </a:prstGeom>
          <a:solidFill>
            <a:schemeClr val="accent2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7" name="16 Cheurón"/>
          <p:cNvSpPr/>
          <p:nvPr/>
        </p:nvSpPr>
        <p:spPr>
          <a:xfrm>
            <a:off x="4865688" y="3989859"/>
            <a:ext cx="109537" cy="463550"/>
          </a:xfrm>
          <a:prstGeom prst="chevron">
            <a:avLst/>
          </a:prstGeom>
          <a:solidFill>
            <a:schemeClr val="accent2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21" name="20 Cheurón"/>
          <p:cNvSpPr/>
          <p:nvPr/>
        </p:nvSpPr>
        <p:spPr>
          <a:xfrm>
            <a:off x="4789488" y="2908771"/>
            <a:ext cx="109537" cy="463550"/>
          </a:xfrm>
          <a:prstGeom prst="chevron">
            <a:avLst/>
          </a:prstGeom>
          <a:solidFill>
            <a:srgbClr val="747678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22" name="21 Cheurón"/>
          <p:cNvSpPr/>
          <p:nvPr/>
        </p:nvSpPr>
        <p:spPr>
          <a:xfrm>
            <a:off x="4897438" y="2908771"/>
            <a:ext cx="109537" cy="463550"/>
          </a:xfrm>
          <a:prstGeom prst="chevron">
            <a:avLst/>
          </a:prstGeom>
          <a:solidFill>
            <a:srgbClr val="747678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23" name="22 Cheurón"/>
          <p:cNvSpPr/>
          <p:nvPr/>
        </p:nvSpPr>
        <p:spPr>
          <a:xfrm>
            <a:off x="5008563" y="2908771"/>
            <a:ext cx="109537" cy="463550"/>
          </a:xfrm>
          <a:prstGeom prst="chevron">
            <a:avLst/>
          </a:prstGeom>
          <a:solidFill>
            <a:srgbClr val="747678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27" name="26 Cheurón"/>
          <p:cNvSpPr/>
          <p:nvPr/>
        </p:nvSpPr>
        <p:spPr>
          <a:xfrm>
            <a:off x="4314825" y="5063009"/>
            <a:ext cx="109538" cy="463550"/>
          </a:xfrm>
          <a:prstGeom prst="chevron">
            <a:avLst/>
          </a:prstGeom>
          <a:solidFill>
            <a:srgbClr val="747678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28" name="27 Cheurón"/>
          <p:cNvSpPr/>
          <p:nvPr/>
        </p:nvSpPr>
        <p:spPr>
          <a:xfrm>
            <a:off x="4421188" y="5069359"/>
            <a:ext cx="109537" cy="463550"/>
          </a:xfrm>
          <a:prstGeom prst="chevron">
            <a:avLst/>
          </a:prstGeom>
          <a:solidFill>
            <a:srgbClr val="747678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29" name="28 Cheurón"/>
          <p:cNvSpPr/>
          <p:nvPr/>
        </p:nvSpPr>
        <p:spPr>
          <a:xfrm>
            <a:off x="4533900" y="5063009"/>
            <a:ext cx="109538" cy="463550"/>
          </a:xfrm>
          <a:prstGeom prst="chevron">
            <a:avLst/>
          </a:prstGeom>
          <a:solidFill>
            <a:srgbClr val="747678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  <a:latin typeface="Berlin Sans FB Demi" pitchFamily="34" charset="0"/>
            </a:endParaRPr>
          </a:p>
        </p:txBody>
      </p:sp>
      <p:cxnSp>
        <p:nvCxnSpPr>
          <p:cNvPr id="31" name="30 Conector recto"/>
          <p:cNvCxnSpPr/>
          <p:nvPr/>
        </p:nvCxnSpPr>
        <p:spPr>
          <a:xfrm flipH="1">
            <a:off x="250825" y="1326034"/>
            <a:ext cx="0" cy="4824412"/>
          </a:xfrm>
          <a:prstGeom prst="line">
            <a:avLst/>
          </a:prstGeom>
          <a:ln w="349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2" name="31 Elipse"/>
          <p:cNvSpPr/>
          <p:nvPr/>
        </p:nvSpPr>
        <p:spPr>
          <a:xfrm>
            <a:off x="539750" y="1932459"/>
            <a:ext cx="165100" cy="144462"/>
          </a:xfrm>
          <a:prstGeom prst="ellipse">
            <a:avLst/>
          </a:prstGeom>
          <a:noFill/>
          <a:ln w="539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latin typeface="Berlin Sans FB Demi" pitchFamily="34" charset="0"/>
            </a:endParaRPr>
          </a:p>
        </p:txBody>
      </p:sp>
      <p:sp>
        <p:nvSpPr>
          <p:cNvPr id="33" name="32 Elipse"/>
          <p:cNvSpPr/>
          <p:nvPr/>
        </p:nvSpPr>
        <p:spPr>
          <a:xfrm>
            <a:off x="611188" y="3013546"/>
            <a:ext cx="165100" cy="144463"/>
          </a:xfrm>
          <a:prstGeom prst="ellipse">
            <a:avLst/>
          </a:prstGeom>
          <a:noFill/>
          <a:ln w="539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latin typeface="Berlin Sans FB Demi" pitchFamily="34" charset="0"/>
            </a:endParaRPr>
          </a:p>
        </p:txBody>
      </p:sp>
      <p:sp>
        <p:nvSpPr>
          <p:cNvPr id="34" name="33 Elipse"/>
          <p:cNvSpPr/>
          <p:nvPr/>
        </p:nvSpPr>
        <p:spPr>
          <a:xfrm>
            <a:off x="611188" y="4093046"/>
            <a:ext cx="165100" cy="144463"/>
          </a:xfrm>
          <a:prstGeom prst="ellipse">
            <a:avLst/>
          </a:prstGeom>
          <a:noFill/>
          <a:ln w="539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latin typeface="Berlin Sans FB Demi" pitchFamily="34" charset="0"/>
            </a:endParaRPr>
          </a:p>
        </p:txBody>
      </p:sp>
      <p:sp>
        <p:nvSpPr>
          <p:cNvPr id="35" name="34 Elipse"/>
          <p:cNvSpPr/>
          <p:nvPr/>
        </p:nvSpPr>
        <p:spPr>
          <a:xfrm>
            <a:off x="611188" y="5245571"/>
            <a:ext cx="165100" cy="144463"/>
          </a:xfrm>
          <a:prstGeom prst="ellipse">
            <a:avLst/>
          </a:prstGeom>
          <a:noFill/>
          <a:ln w="539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latin typeface="Berlin Sans FB Demi" pitchFamily="34" charset="0"/>
            </a:endParaRPr>
          </a:p>
        </p:txBody>
      </p:sp>
      <p:sp>
        <p:nvSpPr>
          <p:cNvPr id="36" name="35 Elipse"/>
          <p:cNvSpPr/>
          <p:nvPr/>
        </p:nvSpPr>
        <p:spPr>
          <a:xfrm>
            <a:off x="539750" y="6037734"/>
            <a:ext cx="165100" cy="144462"/>
          </a:xfrm>
          <a:prstGeom prst="ellipse">
            <a:avLst/>
          </a:prstGeom>
          <a:noFill/>
          <a:ln w="539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latin typeface="Berlin Sans FB Demi" pitchFamily="34" charset="0"/>
            </a:endParaRPr>
          </a:p>
        </p:txBody>
      </p:sp>
      <p:cxnSp>
        <p:nvCxnSpPr>
          <p:cNvPr id="39" name="38 Conector recto"/>
          <p:cNvCxnSpPr/>
          <p:nvPr/>
        </p:nvCxnSpPr>
        <p:spPr>
          <a:xfrm>
            <a:off x="250825" y="2005484"/>
            <a:ext cx="187325" cy="0"/>
          </a:xfrm>
          <a:prstGeom prst="line">
            <a:avLst/>
          </a:prstGeom>
          <a:ln w="349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41 Conector recto"/>
          <p:cNvCxnSpPr/>
          <p:nvPr/>
        </p:nvCxnSpPr>
        <p:spPr>
          <a:xfrm>
            <a:off x="250825" y="3084984"/>
            <a:ext cx="187325" cy="0"/>
          </a:xfrm>
          <a:prstGeom prst="line">
            <a:avLst/>
          </a:prstGeom>
          <a:ln w="349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250825" y="4164484"/>
            <a:ext cx="187325" cy="0"/>
          </a:xfrm>
          <a:prstGeom prst="line">
            <a:avLst/>
          </a:prstGeom>
          <a:ln w="349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250825" y="5317009"/>
            <a:ext cx="187325" cy="0"/>
          </a:xfrm>
          <a:prstGeom prst="line">
            <a:avLst/>
          </a:prstGeom>
          <a:ln w="349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260350" y="6140921"/>
            <a:ext cx="187325" cy="0"/>
          </a:xfrm>
          <a:prstGeom prst="line">
            <a:avLst/>
          </a:prstGeom>
          <a:ln w="349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220449" y="255265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44886" y="1017274"/>
            <a:ext cx="929481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400" dirty="0">
                <a:solidFill>
                  <a:srgbClr val="5F5F5F"/>
                </a:solidFill>
                <a:latin typeface="Berlin Sans FB Demi" pitchFamily="34" charset="0"/>
              </a:rPr>
              <a:t>Canon fijo en Edificios y Alumbrado Público: </a:t>
            </a:r>
            <a:r>
              <a:rPr lang="es-ES" sz="2400" dirty="0" smtClean="0">
                <a:solidFill>
                  <a:srgbClr val="5F5F5F"/>
                </a:solidFill>
                <a:latin typeface="Berlin Sans FB Demi" pitchFamily="34" charset="0"/>
              </a:rPr>
              <a:t>Torrejón de </a:t>
            </a:r>
            <a:r>
              <a:rPr lang="es-ES" sz="2400" dirty="0" err="1" smtClean="0">
                <a:solidFill>
                  <a:srgbClr val="5F5F5F"/>
                </a:solidFill>
                <a:latin typeface="Berlin Sans FB Demi" pitchFamily="34" charset="0"/>
              </a:rPr>
              <a:t>Ardóz</a:t>
            </a:r>
            <a:endParaRPr lang="es-ES_tradnl" sz="24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9363" y="2517775"/>
            <a:ext cx="7894637" cy="782638"/>
          </a:xfrm>
          <a:solidFill>
            <a:srgbClr val="FFFFFF"/>
          </a:solidFill>
        </p:spPr>
        <p:txBody>
          <a:bodyPr lIns="37419" tIns="37419" rIns="37419" bIns="37419"/>
          <a:lstStyle/>
          <a:p>
            <a:pPr marL="0" indent="0" defTabSz="673100">
              <a:lnSpc>
                <a:spcPct val="80000"/>
              </a:lnSpc>
              <a:buFontTx/>
              <a:buNone/>
            </a:pPr>
            <a:r>
              <a:rPr lang="es-ES_tradnl" sz="27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sp>
        <p:nvSpPr>
          <p:cNvPr id="57347" name="Rectangle 3"/>
          <p:cNvSpPr>
            <a:spLocks/>
          </p:cNvSpPr>
          <p:nvPr/>
        </p:nvSpPr>
        <p:spPr bwMode="auto">
          <a:xfrm>
            <a:off x="395288" y="4940300"/>
            <a:ext cx="8496300" cy="1444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57348" name="Rectangle 4"/>
          <p:cNvSpPr>
            <a:spLocks/>
          </p:cNvSpPr>
          <p:nvPr/>
        </p:nvSpPr>
        <p:spPr bwMode="auto">
          <a:xfrm>
            <a:off x="395288" y="2347913"/>
            <a:ext cx="8496300" cy="1444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1249363" y="3068638"/>
            <a:ext cx="7894637" cy="392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pago por consumo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edificios +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5F5F5F"/>
                </a:solidFill>
                <a:latin typeface="Berlin Sans FB Demi" pitchFamily="34" charset="0"/>
              </a:rPr>
              <a:t>Contrato de </a:t>
            </a:r>
            <a:r>
              <a:rPr lang="es-ES_tradnl" sz="2000" i="1" u="sng">
                <a:solidFill>
                  <a:srgbClr val="5F5F5F"/>
                </a:solidFill>
                <a:latin typeface="Berlin Sans FB Demi" pitchFamily="34" charset="0"/>
              </a:rPr>
              <a:t>district heating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Otros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468313" y="1495296"/>
            <a:ext cx="842486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0" hangingPunct="0">
              <a:spcBef>
                <a:spcPct val="50000"/>
              </a:spcBef>
            </a:pPr>
            <a:r>
              <a:rPr lang="es-ES" sz="1600" b="1" dirty="0" err="1">
                <a:solidFill>
                  <a:schemeClr val="accent1"/>
                </a:solidFill>
                <a:latin typeface="Berlin Sans FB Demi" pitchFamily="34" charset="0"/>
              </a:rPr>
              <a:t>Districlima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</a:rPr>
              <a:t>, S.A. explota desde 2004 la red urbana de distribución de calor y frío en Barcelona, en las zonas </a:t>
            </a:r>
            <a:r>
              <a:rPr lang="es-ES" sz="1600" b="1" dirty="0" err="1">
                <a:solidFill>
                  <a:schemeClr val="accent1"/>
                </a:solidFill>
                <a:latin typeface="Berlin Sans FB Demi" pitchFamily="34" charset="0"/>
              </a:rPr>
              <a:t>Forum</a:t>
            </a:r>
            <a:r>
              <a:rPr lang="es-ES" sz="1600" b="1" dirty="0">
                <a:solidFill>
                  <a:schemeClr val="accent1"/>
                </a:solidFill>
                <a:latin typeface="Berlin Sans FB Demi" pitchFamily="34" charset="0"/>
              </a:rPr>
              <a:t> y 22@.</a:t>
            </a:r>
            <a:r>
              <a:rPr lang="es-ES" sz="1600" dirty="0">
                <a:latin typeface="Berlin Sans FB Demi" pitchFamily="34" charset="0"/>
              </a:rPr>
              <a:t> </a:t>
            </a:r>
            <a:r>
              <a:rPr lang="es-ES" sz="1600" dirty="0">
                <a:solidFill>
                  <a:srgbClr val="5F5F5F"/>
                </a:solidFill>
                <a:latin typeface="Berlin Sans FB Demi" pitchFamily="34" charset="0"/>
              </a:rPr>
              <a:t>Se dispone de una única Central, en la que utiliza el vapor procedente de la planta de incineración de residuos urbanos (RSU) para la producción de frío y calor.</a:t>
            </a:r>
          </a:p>
          <a:p>
            <a:pPr algn="just" eaLnBrk="0" hangingPunct="0">
              <a:spcBef>
                <a:spcPct val="50000"/>
              </a:spcBef>
            </a:pPr>
            <a:r>
              <a:rPr lang="es-ES" sz="1600" dirty="0">
                <a:latin typeface="Berlin Sans FB Demi" pitchFamily="34" charset="0"/>
              </a:rPr>
              <a:t>	</a:t>
            </a:r>
          </a:p>
          <a:p>
            <a:pPr algn="just" eaLnBrk="0" hangingPunct="0">
              <a:spcBef>
                <a:spcPct val="50000"/>
              </a:spcBef>
            </a:pPr>
            <a:endParaRPr lang="es-ES" sz="1600" dirty="0">
              <a:latin typeface="Berlin Sans FB Dem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endParaRPr lang="es-ES" sz="1600" dirty="0">
              <a:latin typeface="Berlin Sans FB Dem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s-ES" sz="1400" dirty="0">
                <a:solidFill>
                  <a:srgbClr val="5F5F5F"/>
                </a:solidFill>
                <a:latin typeface="Berlin Sans FB Demi" pitchFamily="34" charset="0"/>
              </a:rPr>
              <a:t>Las principales magnitudes del proyecto son: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s-ES" sz="1400" dirty="0">
                <a:solidFill>
                  <a:srgbClr val="5F5F5F"/>
                </a:solidFill>
                <a:latin typeface="Berlin Sans FB Demi" pitchFamily="34" charset="0"/>
              </a:rPr>
              <a:t>Nº de edificios:			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</a:rPr>
              <a:t>46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s-ES" sz="1400" dirty="0">
                <a:solidFill>
                  <a:srgbClr val="5F5F5F"/>
                </a:solidFill>
                <a:latin typeface="Berlin Sans FB Demi" pitchFamily="34" charset="0"/>
              </a:rPr>
              <a:t>Superficie de techo climatizada (m2):</a:t>
            </a:r>
            <a:r>
              <a:rPr lang="es-ES" sz="1400" dirty="0">
                <a:solidFill>
                  <a:schemeClr val="tx2"/>
                </a:solidFill>
                <a:latin typeface="Berlin Sans FB Demi" pitchFamily="34" charset="0"/>
              </a:rPr>
              <a:t>	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</a:rPr>
              <a:t>≈ 488.000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s-ES" sz="1400" dirty="0">
                <a:solidFill>
                  <a:srgbClr val="5F5F5F"/>
                </a:solidFill>
                <a:latin typeface="Berlin Sans FB Demi" pitchFamily="34" charset="0"/>
              </a:rPr>
              <a:t>Potencia de calor contratada (MW):</a:t>
            </a:r>
            <a:r>
              <a:rPr lang="es-ES" sz="1400" dirty="0">
                <a:solidFill>
                  <a:schemeClr val="tx2"/>
                </a:solidFill>
                <a:latin typeface="Berlin Sans FB Demi" pitchFamily="34" charset="0"/>
              </a:rPr>
              <a:t> 	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</a:rPr>
              <a:t>35</a:t>
            </a:r>
            <a:r>
              <a:rPr lang="es-ES" sz="1400" dirty="0">
                <a:solidFill>
                  <a:schemeClr val="tx2"/>
                </a:solidFill>
                <a:latin typeface="Berlin Sans FB Demi" pitchFamily="34" charset="0"/>
              </a:rPr>
              <a:t>	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s-ES" sz="1400" dirty="0">
                <a:solidFill>
                  <a:srgbClr val="5F5F5F"/>
                </a:solidFill>
                <a:latin typeface="Berlin Sans FB Demi" pitchFamily="34" charset="0"/>
              </a:rPr>
              <a:t>Potencia de frío contratada: (MW):</a:t>
            </a:r>
            <a:r>
              <a:rPr lang="es-ES" sz="1400" dirty="0">
                <a:solidFill>
                  <a:schemeClr val="tx2"/>
                </a:solidFill>
                <a:latin typeface="Berlin Sans FB Demi" pitchFamily="34" charset="0"/>
              </a:rPr>
              <a:t> 	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</a:rPr>
              <a:t>54,7 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s-ES" sz="1400" dirty="0">
                <a:solidFill>
                  <a:srgbClr val="5F5F5F"/>
                </a:solidFill>
                <a:latin typeface="Berlin Sans FB Demi" pitchFamily="34" charset="0"/>
              </a:rPr>
              <a:t>Extensión de la red (km):</a:t>
            </a:r>
            <a:r>
              <a:rPr lang="es-ES" sz="1400" dirty="0">
                <a:solidFill>
                  <a:schemeClr val="tx2"/>
                </a:solidFill>
                <a:latin typeface="Berlin Sans FB Demi" pitchFamily="34" charset="0"/>
              </a:rPr>
              <a:t> 		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</a:rPr>
              <a:t>11,3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s-ES" sz="1400" dirty="0">
                <a:solidFill>
                  <a:srgbClr val="5F5F5F"/>
                </a:solidFill>
                <a:latin typeface="Berlin Sans FB Demi" pitchFamily="34" charset="0"/>
              </a:rPr>
              <a:t>Potencia de frío instalada (MW):</a:t>
            </a:r>
            <a:r>
              <a:rPr lang="es-ES" sz="1400" dirty="0">
                <a:solidFill>
                  <a:schemeClr val="hlink"/>
                </a:solidFill>
                <a:latin typeface="Berlin Sans FB Demi" pitchFamily="34" charset="0"/>
              </a:rPr>
              <a:t>	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</a:rPr>
              <a:t>29,2 </a:t>
            </a:r>
            <a:r>
              <a:rPr lang="es-ES" sz="1400" baseline="30000" dirty="0">
                <a:solidFill>
                  <a:schemeClr val="accent1"/>
                </a:solidFill>
                <a:latin typeface="Berlin Sans FB Demi" pitchFamily="34" charset="0"/>
              </a:rPr>
              <a:t>(1)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</a:rPr>
              <a:t> + depósito 5.000 m3 (≈ +10,4 MW)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s-ES" sz="1400" dirty="0">
                <a:solidFill>
                  <a:srgbClr val="5F5F5F"/>
                </a:solidFill>
                <a:latin typeface="Berlin Sans FB Demi" pitchFamily="34" charset="0"/>
              </a:rPr>
              <a:t>Potencia de calor instalada (MW):</a:t>
            </a:r>
            <a:r>
              <a:rPr lang="es-ES" sz="1400" dirty="0">
                <a:solidFill>
                  <a:schemeClr val="tx2"/>
                </a:solidFill>
                <a:latin typeface="Berlin Sans FB Demi" pitchFamily="34" charset="0"/>
              </a:rPr>
              <a:t>	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</a:rPr>
              <a:t>20,4 en intercambiadores + 20 caldera de gas (</a:t>
            </a:r>
            <a:r>
              <a:rPr lang="es-ES" sz="1400" dirty="0" err="1">
                <a:solidFill>
                  <a:schemeClr val="accent1"/>
                </a:solidFill>
                <a:latin typeface="Berlin Sans FB Demi" pitchFamily="34" charset="0"/>
              </a:rPr>
              <a:t>backup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</a:rPr>
              <a:t>)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s-ES" sz="1400" dirty="0">
                <a:solidFill>
                  <a:srgbClr val="5F5F5F"/>
                </a:solidFill>
                <a:latin typeface="Berlin Sans FB Demi" pitchFamily="34" charset="0"/>
              </a:rPr>
              <a:t>Inversiones totales realizadas (M€):</a:t>
            </a:r>
            <a:r>
              <a:rPr lang="es-ES" sz="1400" dirty="0">
                <a:solidFill>
                  <a:schemeClr val="tx2"/>
                </a:solidFill>
                <a:latin typeface="Berlin Sans FB Demi" pitchFamily="34" charset="0"/>
              </a:rPr>
              <a:t>	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</a:rPr>
              <a:t>28,5</a:t>
            </a:r>
          </a:p>
          <a:p>
            <a:pPr lvl="1" algn="just" eaLnBrk="0" hangingPunct="0">
              <a:spcBef>
                <a:spcPct val="50000"/>
              </a:spcBef>
            </a:pPr>
            <a:endParaRPr lang="es-ES" sz="1400" baseline="30000" dirty="0">
              <a:solidFill>
                <a:srgbClr val="FFCC00"/>
              </a:solidFill>
              <a:latin typeface="Berlin Sans FB Demi" pitchFamily="34" charset="0"/>
            </a:endParaRPr>
          </a:p>
        </p:txBody>
      </p:sp>
      <p:pic>
        <p:nvPicPr>
          <p:cNvPr id="58371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4"/>
          <a:stretch>
            <a:fillRect/>
          </a:stretch>
        </p:blipFill>
        <p:spPr>
          <a:xfrm>
            <a:off x="5369144" y="3140968"/>
            <a:ext cx="3465512" cy="2252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Text Box 7"/>
          <p:cNvSpPr txBox="1">
            <a:spLocks noChangeArrowheads="1"/>
          </p:cNvSpPr>
          <p:nvPr/>
        </p:nvSpPr>
        <p:spPr bwMode="auto">
          <a:xfrm>
            <a:off x="4859338" y="2276475"/>
            <a:ext cx="381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1400" dirty="0">
                <a:latin typeface="Berlin Sans FB Demi" pitchFamily="34" charset="0"/>
              </a:rPr>
              <a:t>El </a:t>
            </a:r>
            <a:r>
              <a:rPr lang="es-ES" sz="1400" b="1" dirty="0">
                <a:solidFill>
                  <a:schemeClr val="accent1"/>
                </a:solidFill>
                <a:latin typeface="Berlin Sans FB Demi" pitchFamily="34" charset="0"/>
              </a:rPr>
              <a:t>accionariado</a:t>
            </a:r>
            <a:r>
              <a:rPr lang="es-ES" sz="1400" dirty="0">
                <a:solidFill>
                  <a:schemeClr val="accent1"/>
                </a:solidFill>
                <a:latin typeface="Berlin Sans FB Demi" pitchFamily="34" charset="0"/>
              </a:rPr>
              <a:t> </a:t>
            </a:r>
            <a:r>
              <a:rPr lang="es-ES" sz="1400" dirty="0">
                <a:latin typeface="Berlin Sans FB Demi" pitchFamily="34" charset="0"/>
              </a:rPr>
              <a:t>esta formado por:</a:t>
            </a:r>
            <a:r>
              <a:rPr lang="es-ES" dirty="0">
                <a:latin typeface="Berlin Sans FB Demi" pitchFamily="34" charset="0"/>
              </a:rPr>
              <a:t>	</a:t>
            </a:r>
          </a:p>
        </p:txBody>
      </p:sp>
      <p:sp>
        <p:nvSpPr>
          <p:cNvPr id="58373" name="Rectangle 2"/>
          <p:cNvSpPr>
            <a:spLocks noChangeArrowheads="1"/>
          </p:cNvSpPr>
          <p:nvPr/>
        </p:nvSpPr>
        <p:spPr bwMode="auto">
          <a:xfrm>
            <a:off x="323528" y="734219"/>
            <a:ext cx="92948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Contrato de </a:t>
            </a:r>
            <a:r>
              <a:rPr lang="es-ES" sz="2600" dirty="0" err="1">
                <a:solidFill>
                  <a:srgbClr val="5F5F5F"/>
                </a:solidFill>
                <a:latin typeface="Berlin Sans FB Demi" pitchFamily="34" charset="0"/>
              </a:rPr>
              <a:t>district</a:t>
            </a: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 </a:t>
            </a:r>
            <a:r>
              <a:rPr lang="es-ES" sz="2600" dirty="0" err="1" smtClean="0">
                <a:solidFill>
                  <a:srgbClr val="5F5F5F"/>
                </a:solidFill>
                <a:latin typeface="Berlin Sans FB Demi" pitchFamily="34" charset="0"/>
              </a:rPr>
              <a:t>heating</a:t>
            </a:r>
            <a:r>
              <a:rPr lang="es-ES" sz="2600" dirty="0" smtClean="0">
                <a:solidFill>
                  <a:srgbClr val="5F5F5F"/>
                </a:solidFill>
                <a:latin typeface="Berlin Sans FB Demi" pitchFamily="34" charset="0"/>
              </a:rPr>
              <a:t>: </a:t>
            </a:r>
            <a:r>
              <a:rPr lang="es-ES" sz="2600" dirty="0" err="1" smtClean="0">
                <a:solidFill>
                  <a:srgbClr val="5F5F5F"/>
                </a:solidFill>
                <a:latin typeface="Berlin Sans FB Demi" pitchFamily="34" charset="0"/>
              </a:rPr>
              <a:t>Districlima</a:t>
            </a: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426552" y="836712"/>
            <a:ext cx="92948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Contrato de </a:t>
            </a:r>
            <a:r>
              <a:rPr lang="es-ES" sz="2600" dirty="0" err="1">
                <a:solidFill>
                  <a:srgbClr val="5F5F5F"/>
                </a:solidFill>
                <a:latin typeface="Berlin Sans FB Demi" pitchFamily="34" charset="0"/>
              </a:rPr>
              <a:t>district</a:t>
            </a:r>
            <a:r>
              <a:rPr lang="es-ES" sz="2600" dirty="0">
                <a:solidFill>
                  <a:srgbClr val="5F5F5F"/>
                </a:solidFill>
                <a:latin typeface="Berlin Sans FB Demi" pitchFamily="34" charset="0"/>
              </a:rPr>
              <a:t> </a:t>
            </a:r>
            <a:r>
              <a:rPr lang="es-ES" sz="2600" dirty="0" err="1" smtClean="0">
                <a:solidFill>
                  <a:srgbClr val="5F5F5F"/>
                </a:solidFill>
                <a:latin typeface="Berlin Sans FB Demi" pitchFamily="34" charset="0"/>
              </a:rPr>
              <a:t>heating</a:t>
            </a:r>
            <a:r>
              <a:rPr lang="es-ES" sz="2600" dirty="0" smtClean="0">
                <a:solidFill>
                  <a:srgbClr val="5F5F5F"/>
                </a:solidFill>
                <a:latin typeface="Berlin Sans FB Demi" pitchFamily="34" charset="0"/>
              </a:rPr>
              <a:t>: </a:t>
            </a:r>
            <a:r>
              <a:rPr lang="es-ES" sz="2600" dirty="0" err="1" smtClean="0">
                <a:solidFill>
                  <a:srgbClr val="5F5F5F"/>
                </a:solidFill>
                <a:latin typeface="Berlin Sans FB Demi" pitchFamily="34" charset="0"/>
              </a:rPr>
              <a:t>Districlima</a:t>
            </a: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pic>
        <p:nvPicPr>
          <p:cNvPr id="59395" name="Picture 25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848" y="2132856"/>
            <a:ext cx="5845191" cy="36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8" name="AutoShape 262"/>
          <p:cNvSpPr>
            <a:spLocks noChangeArrowheads="1"/>
          </p:cNvSpPr>
          <p:nvPr/>
        </p:nvSpPr>
        <p:spPr bwMode="auto">
          <a:xfrm>
            <a:off x="246020" y="3356992"/>
            <a:ext cx="2741804" cy="1656333"/>
          </a:xfrm>
          <a:prstGeom prst="homePlate">
            <a:avLst>
              <a:gd name="adj" fmla="val 26938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s-ES_tradnl" sz="3600" dirty="0">
                <a:solidFill>
                  <a:schemeClr val="accent1"/>
                </a:solidFill>
                <a:latin typeface="Berlin Sans FB Demi" pitchFamily="34" charset="0"/>
              </a:rPr>
              <a:t>Sistema de </a:t>
            </a:r>
          </a:p>
          <a:p>
            <a:pPr algn="ctr"/>
            <a:r>
              <a:rPr lang="es-ES_tradnl" sz="3600" dirty="0">
                <a:solidFill>
                  <a:schemeClr val="accent1"/>
                </a:solidFill>
                <a:latin typeface="Berlin Sans FB Demi" pitchFamily="34" charset="0"/>
              </a:rPr>
              <a:t>distribución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9363" y="2517775"/>
            <a:ext cx="7894637" cy="782638"/>
          </a:xfrm>
          <a:solidFill>
            <a:srgbClr val="FFFFFF"/>
          </a:solidFill>
        </p:spPr>
        <p:txBody>
          <a:bodyPr lIns="37419" tIns="37419" rIns="37419" bIns="37419"/>
          <a:lstStyle/>
          <a:p>
            <a:pPr marL="0" indent="0" defTabSz="673100">
              <a:lnSpc>
                <a:spcPct val="80000"/>
              </a:lnSpc>
              <a:buFontTx/>
              <a:buNone/>
            </a:pPr>
            <a:r>
              <a:rPr lang="es-ES_tradnl" sz="27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sp>
        <p:nvSpPr>
          <p:cNvPr id="60419" name="Rectangle 3"/>
          <p:cNvSpPr>
            <a:spLocks/>
          </p:cNvSpPr>
          <p:nvPr/>
        </p:nvSpPr>
        <p:spPr bwMode="auto">
          <a:xfrm>
            <a:off x="395288" y="4940300"/>
            <a:ext cx="8496300" cy="1444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60420" name="Rectangle 4"/>
          <p:cNvSpPr>
            <a:spLocks/>
          </p:cNvSpPr>
          <p:nvPr/>
        </p:nvSpPr>
        <p:spPr bwMode="auto">
          <a:xfrm>
            <a:off x="395288" y="2347913"/>
            <a:ext cx="8496300" cy="1444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Berlin Sans FB Demi" pitchFamily="34" charset="0"/>
            </a:endParaRPr>
          </a:p>
        </p:txBody>
      </p:sp>
      <p:sp>
        <p:nvSpPr>
          <p:cNvPr id="60421" name="Rectangle 2"/>
          <p:cNvSpPr>
            <a:spLocks noChangeArrowheads="1"/>
          </p:cNvSpPr>
          <p:nvPr/>
        </p:nvSpPr>
        <p:spPr bwMode="auto">
          <a:xfrm>
            <a:off x="1249363" y="3068638"/>
            <a:ext cx="7894637" cy="392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pago por consumo en edificios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u="sng">
                <a:solidFill>
                  <a:srgbClr val="DDDDDD"/>
                </a:solidFill>
                <a:latin typeface="Berlin Sans FB Demi" pitchFamily="34" charset="0"/>
              </a:rPr>
              <a:t>canon fijo en edificios + alumbrado público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DDDDDD"/>
                </a:solidFill>
                <a:latin typeface="Berlin Sans FB Demi" pitchFamily="34" charset="0"/>
              </a:rPr>
              <a:t>Contrato de </a:t>
            </a:r>
            <a:r>
              <a:rPr lang="es-ES_tradnl" sz="2000" i="1" u="sng">
                <a:solidFill>
                  <a:srgbClr val="DDDDDD"/>
                </a:solidFill>
                <a:latin typeface="Berlin Sans FB Demi" pitchFamily="34" charset="0"/>
              </a:rPr>
              <a:t>district heating</a:t>
            </a:r>
          </a:p>
          <a:p>
            <a:pPr defTabSz="673100">
              <a:lnSpc>
                <a:spcPct val="80000"/>
              </a:lnSpc>
              <a:spcBef>
                <a:spcPct val="20000"/>
              </a:spcBef>
            </a:pPr>
            <a:r>
              <a:rPr lang="es-ES_tradnl" sz="2000">
                <a:solidFill>
                  <a:srgbClr val="5F5F5F"/>
                </a:solidFill>
                <a:latin typeface="Berlin Sans FB Demi" pitchFamily="34" charset="0"/>
              </a:rPr>
              <a:t>Otros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303213" y="1355725"/>
            <a:ext cx="58657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3600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Prueba con LED en Calle 30</a:t>
            </a:r>
          </a:p>
        </p:txBody>
      </p:sp>
      <p:sp>
        <p:nvSpPr>
          <p:cNvPr id="62469" name="4 Título"/>
          <p:cNvSpPr>
            <a:spLocks/>
          </p:cNvSpPr>
          <p:nvPr/>
        </p:nvSpPr>
        <p:spPr bwMode="auto">
          <a:xfrm>
            <a:off x="136360" y="2751980"/>
            <a:ext cx="4392612" cy="1224544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Superficie a estudiar: 470 m2</a:t>
            </a:r>
            <a:b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</a:br>
            <a: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/>
            </a:r>
            <a:b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</a:br>
            <a: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Iluminancia con VSAP: 483 lux; excesiva</a:t>
            </a:r>
            <a:b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</a:br>
            <a: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/>
            </a:r>
            <a:b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</a:br>
            <a: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Uniformidad media de iluminancias Um50%</a:t>
            </a:r>
            <a:endParaRPr lang="es-ES" sz="1600" b="1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sp>
        <p:nvSpPr>
          <p:cNvPr id="62470" name="4 Título"/>
          <p:cNvSpPr>
            <a:spLocks/>
          </p:cNvSpPr>
          <p:nvPr/>
        </p:nvSpPr>
        <p:spPr bwMode="auto">
          <a:xfrm>
            <a:off x="4996874" y="2488251"/>
            <a:ext cx="3960812" cy="936625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Número de </a:t>
            </a:r>
            <a:r>
              <a:rPr lang="es-ES_tradnl" sz="1600" b="1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lámparas VSAP; </a:t>
            </a:r>
            <a: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75</a:t>
            </a:r>
            <a:b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</a:br>
            <a: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/>
            </a:r>
            <a:b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</a:br>
            <a:r>
              <a:rPr lang="es-ES_tradnl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Consumo diario: 514 </a:t>
            </a:r>
            <a:r>
              <a:rPr lang="es-ES_tradnl" b="1" dirty="0" err="1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kWh</a:t>
            </a:r>
            <a:endParaRPr lang="es-ES" b="1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sp>
        <p:nvSpPr>
          <p:cNvPr id="62471" name="Rectangle 2"/>
          <p:cNvSpPr>
            <a:spLocks noChangeArrowheads="1"/>
          </p:cNvSpPr>
          <p:nvPr/>
        </p:nvSpPr>
        <p:spPr bwMode="auto">
          <a:xfrm>
            <a:off x="405240" y="758032"/>
            <a:ext cx="92948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2800" dirty="0" smtClean="0">
                <a:solidFill>
                  <a:srgbClr val="5F5F5F"/>
                </a:solidFill>
                <a:latin typeface="Berlin Sans FB Demi" pitchFamily="34" charset="0"/>
              </a:rPr>
              <a:t>Otros: Túneles</a:t>
            </a: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sp>
        <p:nvSpPr>
          <p:cNvPr id="9" name="4 Título"/>
          <p:cNvSpPr>
            <a:spLocks/>
          </p:cNvSpPr>
          <p:nvPr/>
        </p:nvSpPr>
        <p:spPr bwMode="auto">
          <a:xfrm>
            <a:off x="122319" y="4478188"/>
            <a:ext cx="4392612" cy="136812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Número de luminarias: 60</a:t>
            </a:r>
            <a:b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</a:br>
            <a: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/>
            </a:r>
            <a:b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</a:br>
            <a: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Iluminancia con LED: 176 lux</a:t>
            </a:r>
            <a:b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</a:br>
            <a: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/>
            </a:r>
            <a:b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</a:br>
            <a:r>
              <a:rPr lang="es-ES_tradnl" sz="16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Uniformidad media de iluminancias Um77%</a:t>
            </a:r>
            <a:endParaRPr lang="es-ES" sz="1600" b="1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sp>
        <p:nvSpPr>
          <p:cNvPr id="10" name="4 Título"/>
          <p:cNvSpPr>
            <a:spLocks/>
          </p:cNvSpPr>
          <p:nvPr/>
        </p:nvSpPr>
        <p:spPr bwMode="auto">
          <a:xfrm>
            <a:off x="4996874" y="3742368"/>
            <a:ext cx="3997076" cy="46831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s-ES_tradnl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Consumo </a:t>
            </a:r>
            <a:r>
              <a:rPr lang="es-ES_tradnl" b="1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LED diario; </a:t>
            </a:r>
            <a:r>
              <a:rPr lang="es-ES_tradnl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59,2 </a:t>
            </a:r>
            <a:r>
              <a:rPr lang="es-ES_tradnl" b="1" dirty="0" err="1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kWh</a:t>
            </a:r>
            <a:endParaRPr lang="es-ES" b="1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3"/>
          <p:cNvSpPr txBox="1">
            <a:spLocks noChangeArrowheads="1"/>
          </p:cNvSpPr>
          <p:nvPr/>
        </p:nvSpPr>
        <p:spPr bwMode="auto">
          <a:xfrm>
            <a:off x="303213" y="1515745"/>
            <a:ext cx="34163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3600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LED en Calle 30</a:t>
            </a:r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51" y="3429000"/>
            <a:ext cx="6247211" cy="3214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5" name="Rectangle 2"/>
          <p:cNvSpPr>
            <a:spLocks noChangeArrowheads="1"/>
          </p:cNvSpPr>
          <p:nvPr/>
        </p:nvSpPr>
        <p:spPr bwMode="auto">
          <a:xfrm>
            <a:off x="395288" y="738823"/>
            <a:ext cx="92948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2800" dirty="0" smtClean="0">
                <a:solidFill>
                  <a:srgbClr val="5F5F5F"/>
                </a:solidFill>
                <a:latin typeface="Berlin Sans FB Demi" pitchFamily="34" charset="0"/>
              </a:rPr>
              <a:t>Otros: Túneles</a:t>
            </a:r>
            <a:endParaRPr lang="es-ES_tradnl" sz="2600" dirty="0">
              <a:solidFill>
                <a:srgbClr val="5F5F5F"/>
              </a:solidFill>
              <a:latin typeface="Berlin Sans FB Demi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3600" dirty="0" smtClean="0">
                <a:solidFill>
                  <a:srgbClr val="5F5F5F"/>
                </a:solidFill>
                <a:latin typeface="Berlin Sans FB Demi" pitchFamily="34" charset="0"/>
              </a:rPr>
              <a:t>Ejemplos prácticos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62076"/>
            <a:ext cx="3241055" cy="2111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0"/>
          <p:cNvSpPr txBox="1">
            <a:spLocks noChangeArrowheads="1"/>
          </p:cNvSpPr>
          <p:nvPr/>
        </p:nvSpPr>
        <p:spPr bwMode="auto">
          <a:xfrm>
            <a:off x="182245" y="5157192"/>
            <a:ext cx="871296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4800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cs typeface="Tahoma" pitchFamily="34" charset="0"/>
              </a:rPr>
              <a:t>Gracias por vuestra atención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sz="2800" b="1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cs typeface="Tahoma" pitchFamily="34" charset="0"/>
              </a:rPr>
              <a:t>David </a:t>
            </a:r>
            <a:r>
              <a:rPr lang="es-ES" sz="2800" b="1" dirty="0" smtClean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  <a:cs typeface="Tahoma" pitchFamily="34" charset="0"/>
              </a:rPr>
              <a:t>Borge Diez</a:t>
            </a:r>
            <a:endParaRPr lang="es-ES" sz="2800" b="1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  <a:cs typeface="Tahoma" pitchFamily="34" charset="0"/>
            </a:endParaRPr>
          </a:p>
        </p:txBody>
      </p:sp>
      <p:sp>
        <p:nvSpPr>
          <p:cNvPr id="2" name="AutoShape 2" descr="http://upload.wikimedia.org/wikipedia/commons/2/25/LogoUNED.jpg"/>
          <p:cNvSpPr>
            <a:spLocks noChangeAspect="1" noChangeArrowheads="1"/>
          </p:cNvSpPr>
          <p:nvPr/>
        </p:nvSpPr>
        <p:spPr bwMode="auto">
          <a:xfrm>
            <a:off x="63500" y="-136525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1450"/>
            <a:ext cx="3761606" cy="3761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542384" y="4059347"/>
            <a:ext cx="799269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673100"/>
            <a:r>
              <a:rPr lang="es-ES" sz="2800" dirty="0">
                <a:solidFill>
                  <a:srgbClr val="747678"/>
                </a:solidFill>
                <a:latin typeface="Berlin Sans FB Demi" pitchFamily="34" charset="0"/>
                <a:ea typeface="ヒラギノ角ゴ ProN W3" pitchFamily="-65" charset="-128"/>
                <a:sym typeface="Gill Sans" pitchFamily="34" charset="0"/>
              </a:rPr>
              <a:t>Clausura de los Cursos de Formación Permanente del bloque Energía y Edificación del DIEEC</a:t>
            </a:r>
            <a:endParaRPr lang="en-US" sz="2800" b="1" dirty="0">
              <a:solidFill>
                <a:srgbClr val="747678"/>
              </a:solidFill>
              <a:latin typeface="Berlin Sans FB Demi" pitchFamily="34" charset="0"/>
              <a:ea typeface="ヒラギノ角ゴ ProN W3" pitchFamily="-65" charset="-128"/>
              <a:sym typeface="Ferrovial Light" pitchFamily="-10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4000" dirty="0">
                <a:solidFill>
                  <a:srgbClr val="5F5F5F"/>
                </a:solidFill>
                <a:latin typeface="Berlin Sans FB Demi" pitchFamily="34" charset="0"/>
              </a:rPr>
              <a:t>Introducción</a:t>
            </a: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234950" y="1966913"/>
          <a:ext cx="4217988" cy="278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4455" name="Text Box 13"/>
          <p:cNvSpPr txBox="1">
            <a:spLocks noChangeArrowheads="1"/>
          </p:cNvSpPr>
          <p:nvPr/>
        </p:nvSpPr>
        <p:spPr bwMode="auto">
          <a:xfrm>
            <a:off x="107504" y="1303338"/>
            <a:ext cx="3812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2400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Deuda CCAA Millones de €</a:t>
            </a:r>
            <a:endParaRPr lang="en-US" sz="2400" b="1" u="sng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694238" y="1966913"/>
          <a:ext cx="4217987" cy="2779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07504" y="5013325"/>
            <a:ext cx="8825829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2400" dirty="0">
                <a:solidFill>
                  <a:srgbClr val="398389"/>
                </a:solidFill>
                <a:latin typeface="Berlin Sans FB Demi" pitchFamily="34" charset="0"/>
                <a:ea typeface="ＭＳ Ｐゴシック" pitchFamily="34" charset="-128"/>
              </a:rPr>
              <a:t>El Ayuntamiento sin deuda con mayor número de </a:t>
            </a:r>
            <a:r>
              <a:rPr lang="es-ES_tradnl" sz="2400" dirty="0" smtClean="0">
                <a:solidFill>
                  <a:srgbClr val="398389"/>
                </a:solidFill>
                <a:latin typeface="Berlin Sans FB Demi" pitchFamily="34" charset="0"/>
                <a:ea typeface="ＭＳ Ｐゴシック" pitchFamily="34" charset="-128"/>
              </a:rPr>
              <a:t>habitantes </a:t>
            </a:r>
            <a:r>
              <a:rPr lang="es-ES_tradnl" sz="2400" dirty="0">
                <a:solidFill>
                  <a:srgbClr val="398389"/>
                </a:solidFill>
                <a:latin typeface="Berlin Sans FB Demi" pitchFamily="34" charset="0"/>
                <a:ea typeface="ＭＳ Ｐゴシック" pitchFamily="34" charset="-128"/>
              </a:rPr>
              <a:t>es Colmenar Viejo (45.000 hab.)</a:t>
            </a:r>
          </a:p>
          <a:p>
            <a:pPr eaLnBrk="1" hangingPunct="1"/>
            <a:r>
              <a:rPr lang="es-ES_tradnl" sz="2400" dirty="0">
                <a:solidFill>
                  <a:srgbClr val="398389"/>
                </a:solidFill>
                <a:latin typeface="Berlin Sans FB Demi" pitchFamily="34" charset="0"/>
                <a:ea typeface="ＭＳ Ｐゴシック" pitchFamily="34" charset="-128"/>
              </a:rPr>
              <a:t>Las mayores deudas por habitante se dan en poblaciones pequeñas.</a:t>
            </a:r>
            <a:endParaRPr lang="en-US" sz="2400" dirty="0">
              <a:solidFill>
                <a:srgbClr val="398389"/>
              </a:solidFill>
              <a:latin typeface="Berlin Sans FB Demi" pitchFamily="34" charset="0"/>
              <a:ea typeface="ＭＳ Ｐゴシック" pitchFamily="34" charset="-128"/>
            </a:endParaRPr>
          </a:p>
        </p:txBody>
      </p:sp>
      <p:sp>
        <p:nvSpPr>
          <p:cNvPr id="274460" name="Text Box 5"/>
          <p:cNvSpPr txBox="1">
            <a:spLocks noChangeArrowheads="1"/>
          </p:cNvSpPr>
          <p:nvPr/>
        </p:nvSpPr>
        <p:spPr bwMode="auto">
          <a:xfrm>
            <a:off x="4039718" y="1311276"/>
            <a:ext cx="51042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2400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Deuda Ayuntamientos Millones de €</a:t>
            </a:r>
            <a:endParaRPr lang="en-US" sz="2400" b="1" u="sng" dirty="0">
              <a:solidFill>
                <a:schemeClr val="accent1"/>
              </a:solidFill>
              <a:latin typeface="Berlin Sans FB Demi" pitchFamily="34" charset="0"/>
              <a:ea typeface="ヒラギノ角ゴ ProN W3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74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274455" grpId="0"/>
      <p:bldGraphic spid="3" grpId="0">
        <p:bldAsOne/>
      </p:bldGraphic>
      <p:bldP spid="91140" grpId="0"/>
      <p:bldP spid="2744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250826" y="1844675"/>
            <a:ext cx="864235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ES_tradnl" sz="2800" dirty="0">
                <a:solidFill>
                  <a:srgbClr val="5F5F5F"/>
                </a:solidFill>
                <a:latin typeface="Berlin Sans FB Demi" pitchFamily="34" charset="0"/>
              </a:rPr>
              <a:t>“Empresa de servicios energéticos (ESE): persona física o jurídica que proporciona servicios energéticos o de mejora de la eficiencia energética en las instalaciones o locales de un usuario y</a:t>
            </a:r>
            <a:r>
              <a:rPr lang="es-ES_tradnl" sz="2800" dirty="0">
                <a:latin typeface="Berlin Sans FB Demi" pitchFamily="34" charset="0"/>
              </a:rPr>
              <a:t> </a:t>
            </a:r>
            <a:r>
              <a:rPr lang="es-ES_tradnl" sz="28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afronta cierto grado de riesgo económico al hacerlo. </a:t>
            </a:r>
          </a:p>
          <a:p>
            <a:pPr algn="just"/>
            <a:endParaRPr lang="es-ES_tradnl" sz="2800" b="1" dirty="0">
              <a:solidFill>
                <a:srgbClr val="EBB700"/>
              </a:solidFill>
              <a:latin typeface="Berlin Sans FB Demi" pitchFamily="34" charset="0"/>
              <a:ea typeface="ヒラギノ角ゴ ProN W3" pitchFamily="-65" charset="-128"/>
            </a:endParaRPr>
          </a:p>
          <a:p>
            <a:pPr algn="just"/>
            <a:r>
              <a:rPr lang="es-ES_tradnl" sz="28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El pago de los servicios prestados se basará</a:t>
            </a:r>
            <a:r>
              <a:rPr lang="es-ES_tradnl" sz="2800" dirty="0">
                <a:latin typeface="Berlin Sans FB Demi" pitchFamily="34" charset="0"/>
              </a:rPr>
              <a:t> </a:t>
            </a:r>
            <a:r>
              <a:rPr lang="es-ES_tradnl" sz="2800" dirty="0">
                <a:solidFill>
                  <a:srgbClr val="5F5F5F"/>
                </a:solidFill>
                <a:latin typeface="Berlin Sans FB Demi" pitchFamily="34" charset="0"/>
              </a:rPr>
              <a:t>(en parte o totalmente)</a:t>
            </a:r>
            <a:r>
              <a:rPr lang="es-ES_tradnl" sz="2800" dirty="0">
                <a:latin typeface="Berlin Sans FB Demi" pitchFamily="34" charset="0"/>
              </a:rPr>
              <a:t> </a:t>
            </a:r>
            <a:r>
              <a:rPr lang="es-ES_tradnl" sz="2800" b="1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en la obtención de mejoras de la eficiencia energética</a:t>
            </a:r>
            <a:r>
              <a:rPr lang="es-ES_tradnl" sz="2800" dirty="0">
                <a:latin typeface="Berlin Sans FB Demi" pitchFamily="34" charset="0"/>
              </a:rPr>
              <a:t> </a:t>
            </a:r>
            <a:r>
              <a:rPr lang="es-ES_tradnl" sz="2800" dirty="0">
                <a:solidFill>
                  <a:srgbClr val="5F5F5F"/>
                </a:solidFill>
                <a:latin typeface="Berlin Sans FB Demi" pitchFamily="34" charset="0"/>
              </a:rPr>
              <a:t>y en el cumplimiento de los demás requisitos de rendimiento convenidos (Artículo 3.i Directiva 2006/32/CE).”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250825" y="188913"/>
            <a:ext cx="345598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4000" dirty="0">
                <a:solidFill>
                  <a:srgbClr val="5F5F5F"/>
                </a:solidFill>
                <a:latin typeface="Berlin Sans FB Demi" pitchFamily="34" charset="0"/>
              </a:rPr>
              <a:t>Introducción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50825" y="198438"/>
            <a:ext cx="85518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/>
          <a:lstStyle/>
          <a:p>
            <a:pPr defTabSz="673100">
              <a:spcBef>
                <a:spcPct val="20000"/>
              </a:spcBef>
            </a:pPr>
            <a:r>
              <a:rPr lang="es-ES_tradnl" sz="4000" dirty="0">
                <a:solidFill>
                  <a:srgbClr val="5F5F5F"/>
                </a:solidFill>
                <a:latin typeface="Berlin Sans FB Demi" pitchFamily="34" charset="0"/>
              </a:rPr>
              <a:t>Introducción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23850" y="1125538"/>
            <a:ext cx="40322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2400" b="1" u="sng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¿DONDE PODEMOS ENCONTRARLOS?</a:t>
            </a: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755650" y="4005263"/>
            <a:ext cx="7848600" cy="0"/>
          </a:xfrm>
          <a:prstGeom prst="line">
            <a:avLst/>
          </a:prstGeom>
          <a:noFill/>
          <a:ln w="76200">
            <a:solidFill>
              <a:srgbClr val="0070C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587375" y="2924175"/>
            <a:ext cx="1200150" cy="64611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SECTOR </a:t>
            </a:r>
          </a:p>
          <a:p>
            <a:pPr algn="ctr" eaLnBrk="1" hangingPunct="1"/>
            <a:r>
              <a:rPr lang="es-ES_tradnl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PRIVADO</a:t>
            </a: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574675" y="4437063"/>
            <a:ext cx="1152525" cy="64611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SECTOR </a:t>
            </a:r>
          </a:p>
          <a:p>
            <a:pPr algn="ctr" eaLnBrk="1" hangingPunct="1"/>
            <a:r>
              <a:rPr lang="es-ES_tradnl" dirty="0">
                <a:solidFill>
                  <a:schemeClr val="accent1"/>
                </a:solidFill>
                <a:latin typeface="Berlin Sans FB Demi" pitchFamily="34" charset="0"/>
                <a:ea typeface="ヒラギノ角ゴ ProN W3" pitchFamily="-65" charset="-128"/>
              </a:rPr>
              <a:t>PUBLICO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339975" y="2636838"/>
            <a:ext cx="11525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7B21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>
                <a:solidFill>
                  <a:srgbClr val="398389"/>
                </a:solidFill>
                <a:latin typeface="Berlin Sans FB Demi" pitchFamily="34" charset="0"/>
                <a:ea typeface="ヒラギノ角ゴ ProN W3" pitchFamily="-65" charset="-128"/>
              </a:rPr>
              <a:t>FABRICAS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724525" y="2349500"/>
            <a:ext cx="11525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7B21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>
                <a:solidFill>
                  <a:srgbClr val="398389"/>
                </a:solidFill>
                <a:latin typeface="Berlin Sans FB Demi" pitchFamily="34" charset="0"/>
                <a:ea typeface="ヒラギノ角ゴ ProN W3" pitchFamily="-65" charset="-128"/>
              </a:rPr>
              <a:t>PARTICULARES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779838" y="2349500"/>
            <a:ext cx="10795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7B21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398389"/>
                </a:solidFill>
                <a:latin typeface="Berlin Sans FB Demi" pitchFamily="34" charset="0"/>
                <a:ea typeface="ヒラギノ角ゴ ProN W3" pitchFamily="-65" charset="-128"/>
              </a:rPr>
              <a:t>EDIFICIOS</a:t>
            </a:r>
          </a:p>
          <a:p>
            <a:pPr eaLnBrk="1" hangingPunct="1"/>
            <a:r>
              <a:rPr lang="es-ES_tradnl">
                <a:solidFill>
                  <a:srgbClr val="398389"/>
                </a:solidFill>
                <a:latin typeface="Berlin Sans FB Demi" pitchFamily="34" charset="0"/>
                <a:ea typeface="ヒラギノ角ゴ ProN W3" pitchFamily="-65" charset="-128"/>
              </a:rPr>
              <a:t>DE OFICINAS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7380288" y="2852738"/>
            <a:ext cx="11525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7B21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>
                <a:solidFill>
                  <a:srgbClr val="398389"/>
                </a:solidFill>
                <a:latin typeface="Berlin Sans FB Demi" pitchFamily="34" charset="0"/>
                <a:ea typeface="ヒラギノ角ゴ ProN W3" pitchFamily="-65" charset="-128"/>
              </a:rPr>
              <a:t>HOTELES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2124075" y="4437063"/>
            <a:ext cx="11525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7B21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>
                <a:solidFill>
                  <a:srgbClr val="398389"/>
                </a:solidFill>
                <a:latin typeface="Berlin Sans FB Demi" pitchFamily="34" charset="0"/>
                <a:ea typeface="ヒラギノ角ゴ ProN W3" pitchFamily="-65" charset="-128"/>
              </a:rPr>
              <a:t>EDIFICIOS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4356100" y="4868863"/>
            <a:ext cx="11525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7B21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398389"/>
                </a:solidFill>
                <a:latin typeface="Berlin Sans FB Demi" pitchFamily="34" charset="0"/>
                <a:ea typeface="ヒラギノ角ゴ ProN W3" pitchFamily="-65" charset="-128"/>
              </a:rPr>
              <a:t>ALUMBRADO </a:t>
            </a:r>
          </a:p>
          <a:p>
            <a:pPr eaLnBrk="1" hangingPunct="1"/>
            <a:r>
              <a:rPr lang="es-ES_tradnl">
                <a:solidFill>
                  <a:srgbClr val="398389"/>
                </a:solidFill>
                <a:latin typeface="Berlin Sans FB Demi" pitchFamily="34" charset="0"/>
                <a:ea typeface="ヒラギノ角ゴ ProN W3" pitchFamily="-65" charset="-128"/>
              </a:rPr>
              <a:t>PUBLICO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7164388" y="4508500"/>
            <a:ext cx="11525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7B21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>
                <a:solidFill>
                  <a:srgbClr val="398389"/>
                </a:solidFill>
                <a:latin typeface="Berlin Sans FB Demi" pitchFamily="34" charset="0"/>
                <a:ea typeface="ヒラギノ角ゴ ProN W3" pitchFamily="-65" charset="-128"/>
              </a:rPr>
              <a:t>ALUMBRADO </a:t>
            </a:r>
          </a:p>
          <a:p>
            <a:pPr algn="ctr" eaLnBrk="1" hangingPunct="1"/>
            <a:r>
              <a:rPr lang="es-ES_tradnl">
                <a:solidFill>
                  <a:srgbClr val="398389"/>
                </a:solidFill>
                <a:latin typeface="Berlin Sans FB Demi" pitchFamily="34" charset="0"/>
                <a:ea typeface="ヒラギノ角ゴ ProN W3" pitchFamily="-65" charset="-128"/>
              </a:rPr>
              <a:t>CARRETERAS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/>
      <p:bldP spid="26633" grpId="0"/>
      <p:bldP spid="26634" grpId="0"/>
      <p:bldP spid="26635" grpId="0"/>
      <p:bldP spid="26636" grpId="0"/>
      <p:bldP spid="26637" grpId="0"/>
      <p:bldP spid="266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9363" y="2517774"/>
            <a:ext cx="7894637" cy="983233"/>
          </a:xfrm>
          <a:solidFill>
            <a:srgbClr val="FFFFFF"/>
          </a:solidFill>
        </p:spPr>
        <p:txBody>
          <a:bodyPr lIns="37419" tIns="37419" rIns="37419" bIns="37419"/>
          <a:lstStyle/>
          <a:p>
            <a:pPr marL="0" indent="0" defTabSz="673100">
              <a:lnSpc>
                <a:spcPct val="80000"/>
              </a:lnSpc>
              <a:buFontTx/>
              <a:buNone/>
            </a:pPr>
            <a:r>
              <a:rPr lang="es-ES_tradnl" sz="4000" dirty="0" smtClean="0">
                <a:solidFill>
                  <a:srgbClr val="5F5F5F"/>
                </a:solidFill>
                <a:latin typeface="Berlin Sans FB Demi" pitchFamily="34" charset="0"/>
              </a:rPr>
              <a:t>Contratos de SSEE, modelos y funcionamiento</a:t>
            </a:r>
          </a:p>
        </p:txBody>
      </p:sp>
      <p:sp>
        <p:nvSpPr>
          <p:cNvPr id="16387" name="Rectangle 3"/>
          <p:cNvSpPr>
            <a:spLocks/>
          </p:cNvSpPr>
          <p:nvPr/>
        </p:nvSpPr>
        <p:spPr bwMode="auto">
          <a:xfrm>
            <a:off x="395288" y="3501008"/>
            <a:ext cx="8496300" cy="1444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6388" name="Rectangle 4"/>
          <p:cNvSpPr>
            <a:spLocks/>
          </p:cNvSpPr>
          <p:nvPr/>
        </p:nvSpPr>
        <p:spPr bwMode="auto">
          <a:xfrm>
            <a:off x="395288" y="2347913"/>
            <a:ext cx="8496300" cy="1444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1342</TotalTime>
  <Words>2650</Words>
  <Application>Microsoft Office PowerPoint</Application>
  <PresentationFormat>Presentación en pantalla (4:3)</PresentationFormat>
  <Paragraphs>667</Paragraphs>
  <Slides>58</Slides>
  <Notes>57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59" baseType="lpstr">
      <vt:lpstr>Transmisión de listas</vt:lpstr>
      <vt:lpstr>Presentación de PowerPoint</vt:lpstr>
      <vt:lpstr>ÍNDICE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David Borge Diez</cp:lastModifiedBy>
  <cp:revision>1</cp:revision>
  <cp:lastPrinted>2013-07-01T08:09:46Z</cp:lastPrinted>
  <dcterms:created xsi:type="dcterms:W3CDTF">2011-06-06T17:34:11Z</dcterms:created>
  <dcterms:modified xsi:type="dcterms:W3CDTF">2014-06-05T08:19:07Z</dcterms:modified>
</cp:coreProperties>
</file>