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57" r:id="rId3"/>
    <p:sldId id="282" r:id="rId4"/>
    <p:sldId id="259" r:id="rId5"/>
    <p:sldId id="277" r:id="rId6"/>
    <p:sldId id="262" r:id="rId7"/>
    <p:sldId id="267" r:id="rId8"/>
    <p:sldId id="261" r:id="rId9"/>
    <p:sldId id="264" r:id="rId10"/>
    <p:sldId id="279" r:id="rId11"/>
    <p:sldId id="260" r:id="rId12"/>
    <p:sldId id="274" r:id="rId13"/>
    <p:sldId id="273" r:id="rId14"/>
    <p:sldId id="275" r:id="rId15"/>
    <p:sldId id="276" r:id="rId16"/>
    <p:sldId id="280" r:id="rId17"/>
    <p:sldId id="281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306" y="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13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328822-8F73-4E76-BE2C-FEC62D269752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0ABB49-7627-4E69-A671-3151D3BBEED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258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Presentarme Quién soy y a</a:t>
            </a:r>
            <a:r>
              <a:rPr lang="es-ES" baseline="0" dirty="0"/>
              <a:t> qué me dedico</a:t>
            </a:r>
          </a:p>
          <a:p>
            <a:r>
              <a:rPr lang="es-ES" baseline="0" dirty="0"/>
              <a:t>Metodología: comentar que las referencias están al final</a:t>
            </a:r>
          </a:p>
          <a:p>
            <a:r>
              <a:rPr lang="es-ES" baseline="0" dirty="0"/>
              <a:t>Si hago varios videos tengo que poner una </a:t>
            </a:r>
            <a:r>
              <a:rPr lang="es-ES" baseline="0" dirty="0" err="1"/>
              <a:t>intro</a:t>
            </a:r>
            <a:r>
              <a:rPr lang="es-ES" baseline="0" dirty="0"/>
              <a:t> del video anterior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0ABB49-7627-4E69-A671-3151D3BBEED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305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0ABB49-7627-4E69-A671-3151D3BBEED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354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0ABB49-7627-4E69-A671-3151D3BBEED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210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0ABB49-7627-4E69-A671-3151D3BBEED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072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5679-ABD1-4CD2-8A01-8A2991F3274E}" type="datetimeFigureOut">
              <a:rPr lang="es-ES" smtClean="0"/>
              <a:t>21/06/2017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B442-6D80-4080-9767-A48FD86548BD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5679-ABD1-4CD2-8A01-8A2991F3274E}" type="datetimeFigureOut">
              <a:rPr lang="es-ES" smtClean="0"/>
              <a:t>21/06/2017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B442-6D80-4080-9767-A48FD86548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5679-ABD1-4CD2-8A01-8A2991F3274E}" type="datetimeFigureOut">
              <a:rPr lang="es-ES" smtClean="0"/>
              <a:t>21/06/2017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B442-6D80-4080-9767-A48FD86548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kumimoji="0" lang="es-ES" dirty="0"/>
              <a:t>Haga clic para modificar el estilo de título del patrón</a:t>
            </a:r>
            <a:endParaRPr kumimoji="0"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 eaLnBrk="1" latinLnBrk="0" hangingPunct="1"/>
            <a:r>
              <a:rPr lang="es-ES" dirty="0"/>
              <a:t>Haga clic para modificar el estilo de texto del patrón</a:t>
            </a:r>
          </a:p>
          <a:p>
            <a:pPr lvl="1" eaLnBrk="1" latinLnBrk="0" hangingPunct="1"/>
            <a:r>
              <a:rPr lang="es-ES" dirty="0"/>
              <a:t>Segundo nivel</a:t>
            </a:r>
          </a:p>
          <a:p>
            <a:pPr lvl="2" eaLnBrk="1" latinLnBrk="0" hangingPunct="1"/>
            <a:r>
              <a:rPr lang="es-ES" dirty="0"/>
              <a:t>Tercer nivel</a:t>
            </a:r>
          </a:p>
          <a:p>
            <a:pPr lvl="3" eaLnBrk="1" latinLnBrk="0" hangingPunct="1"/>
            <a:r>
              <a:rPr lang="es-ES" dirty="0"/>
              <a:t>Cuarto nivel</a:t>
            </a:r>
          </a:p>
          <a:p>
            <a:pPr lvl="4" eaLnBrk="1" latinLnBrk="0" hangingPunct="1"/>
            <a:r>
              <a:rPr lang="es-ES" dirty="0"/>
              <a:t>Quinto nivel</a:t>
            </a:r>
            <a:endParaRPr kumimoji="0" lang="en-U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5679-ABD1-4CD2-8A01-8A2991F3274E}" type="datetimeFigureOut">
              <a:rPr lang="es-ES" smtClean="0"/>
              <a:t>21/06/2017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B442-6D80-4080-9767-A48FD86548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5679-ABD1-4CD2-8A01-8A2991F3274E}" type="datetimeFigureOut">
              <a:rPr lang="es-ES" smtClean="0"/>
              <a:t>21/06/2017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B442-6D80-4080-9767-A48FD86548BD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5679-ABD1-4CD2-8A01-8A2991F3274E}" type="datetimeFigureOut">
              <a:rPr lang="es-ES" smtClean="0"/>
              <a:t>21/06/2017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B442-6D80-4080-9767-A48FD86548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5679-ABD1-4CD2-8A01-8A2991F3274E}" type="datetimeFigureOut">
              <a:rPr lang="es-ES" smtClean="0"/>
              <a:t>21/06/2017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B442-6D80-4080-9767-A48FD86548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5679-ABD1-4CD2-8A01-8A2991F3274E}" type="datetimeFigureOut">
              <a:rPr lang="es-ES" smtClean="0"/>
              <a:t>21/06/2017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B442-6D80-4080-9767-A48FD86548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5679-ABD1-4CD2-8A01-8A2991F3274E}" type="datetimeFigureOut">
              <a:rPr lang="es-ES" smtClean="0"/>
              <a:t>21/06/2017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B442-6D80-4080-9767-A48FD86548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5679-ABD1-4CD2-8A01-8A2991F3274E}" type="datetimeFigureOut">
              <a:rPr lang="es-ES" smtClean="0"/>
              <a:t>21/06/2017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3B442-6D80-4080-9767-A48FD86548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35679-ABD1-4CD2-8A01-8A2991F3274E}" type="datetimeFigureOut">
              <a:rPr lang="es-ES" smtClean="0"/>
              <a:t>21/06/2017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FF3B442-6D80-4080-9767-A48FD86548BD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1935679-ABD1-4CD2-8A01-8A2991F3274E}" type="datetimeFigureOut">
              <a:rPr lang="es-ES" smtClean="0"/>
              <a:t>21/06/2017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FF3B442-6D80-4080-9767-A48FD86548BD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06587" y="404664"/>
            <a:ext cx="7851648" cy="1396752"/>
          </a:xfrm>
        </p:spPr>
        <p:txBody>
          <a:bodyPr>
            <a:normAutofit/>
          </a:bodyPr>
          <a:lstStyle/>
          <a:p>
            <a:pPr algn="ctr"/>
            <a:r>
              <a:rPr lang="es-ES" sz="3200" dirty="0">
                <a:solidFill>
                  <a:schemeClr val="tx1"/>
                </a:solidFill>
              </a:rPr>
              <a:t>Curso de Experto Profesional</a:t>
            </a:r>
            <a:br>
              <a:rPr lang="es-ES" sz="3200" dirty="0">
                <a:solidFill>
                  <a:schemeClr val="tx1"/>
                </a:solidFill>
              </a:rPr>
            </a:br>
            <a:r>
              <a:rPr lang="es-ES" sz="3200" dirty="0">
                <a:solidFill>
                  <a:schemeClr val="tx1"/>
                </a:solidFill>
              </a:rPr>
              <a:t>Gestión de Viajes de  Empresa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28267" y="2420888"/>
            <a:ext cx="8144073" cy="1536576"/>
          </a:xfrm>
        </p:spPr>
        <p:txBody>
          <a:bodyPr>
            <a:normAutofit fontScale="70000" lnSpcReduction="20000"/>
          </a:bodyPr>
          <a:lstStyle/>
          <a:p>
            <a:pPr algn="ctr"/>
            <a:endParaRPr lang="es-ES" dirty="0"/>
          </a:p>
          <a:p>
            <a:pPr algn="ctr"/>
            <a:r>
              <a:rPr lang="es-ES" sz="6300" dirty="0"/>
              <a:t>Sistema de Métricas y </a:t>
            </a:r>
            <a:r>
              <a:rPr lang="es-ES" sz="6300" dirty="0" err="1"/>
              <a:t>KPIs</a:t>
            </a:r>
            <a:endParaRPr lang="es-ES" sz="6300" dirty="0"/>
          </a:p>
          <a:p>
            <a:pPr algn="ctr"/>
            <a:r>
              <a:rPr lang="es-ES" sz="4000" dirty="0"/>
              <a:t>Para la Gestión del Viaje Corporativo</a:t>
            </a:r>
          </a:p>
          <a:p>
            <a:endParaRPr lang="es-ES" dirty="0"/>
          </a:p>
        </p:txBody>
      </p:sp>
      <p:sp>
        <p:nvSpPr>
          <p:cNvPr id="13316" name="AutoShape 4" descr="data:image/jpeg;base64,/9j/4AAQSkZJRgABAQAAAQABAAD/2wCEAAkGBwgHBgkIBwgKCgkLDRYPDQwMDRsUFRAWIB0iIiAdHx8kKDQsJCYxJx8fLT0tMTU3Ojo6Iys/RD84QzQ5OjcBCgoKDQwNGg8PGjclHyU3Nzc3Nzc3Nzc3Nzc3Nzc3Nzc3Nzc3Nzc3Nzc3Nzc3Nzc3Nzc3Nzc3Nzc3Nzc3Nzc3N//AABEIAKAAoAMBEQACEQEDEQH/xAAcAAEAAgMBAQEAAAAAAAAAAAAABAYCBwgFAwH/xABFEAAABAMDBgkICQMFAAAAAAAAAQIDBAURBhJ0BxMUNZSyFTE2UVRVk7PRISJBYXJzkbEXMjM0VnGBoeJCYuMWwdLT4f/EABkBAQEBAQEBAAAAAAAAAAAAAAACAQQDBf/EACQRAQABAwQBBQEBAAAAAAAAAAABAgMSBBEyURMUITEzQWJh/9oADAMBAAIRAxEAPwCrTmdzdudTFCJvMUJTFvJSlMW4RERLVSnlFbbvmV3KoqnaUTh6c9czTbHPEMYT5a+zh6c9czTbHPEMYPLX2cPTnrmabY54hjB5a+zh6c9czTbHPEMYPLX2cPTnrmabY54hjB5a+zh6c9czTbHPEMYPLX2cPTnrmabY54hjB5a+zh6c9czTbHPEMYPLX2cPTnrmabY54hjB5a+zh6c9czTbHPEMYPLX2cPTnrmabY54hjB5a+zh6c9czTbHPEMYPLX2cPTnrmabY54hjB5a+zh6c9czTbHPEMYPLX2cPTnrmabY54hjB5a+zh6c9czTbHPEMYPLX2cPTnrmabY54hjB5a+zh6c9czTbHPEMYPLX2kSydzhc0gkqm8xUlUS0RkqMcMj84vWG0KouVzVHuhz7Xszxr3eKGw87nOUEagAAAAAAAAAAAAAAAAAAAAAAEuUa2gMU1vkMldvlDOfa9meNe7xQQXOcoI1AAAAAAAAAAAAAAAAAAAAAAAJco1tAYprfIZK7fKGc+17M8a93igguc5QRqAAAAAAAAAAAAAAAAAAAAAAAS5RraAxTW+QyV2+UM59r2Z417vFBBc5ygjUAAAAAAAAAAAAAAAAAAAAAAAlyjW0Bimt8hkrt8oZz7Xszxr3eKCC5zlBGoAAAAAAAAAAAAAAAAAAAAAABLlGtoDFNb5DJXb5Qzn2vZnjXu8UEFznKCNQAAAAAAAAAAAAAAAAAAAAAACXKNbQGKa3yGSu3yhnPtezPGvd4oILnOUEahsOzGS1y0EihZqmdJhyiSM80cHfu0UZcd8ubmEzMuu3poqpid1NtFKjkc8jJWb5PnCrJGdJFy/5CPiqdOPnGw8LlGFUw9ywliFWvRGKRMkwejKSVDh85erX+5NOL1jJl6WbPkifd8bdWPXZCIg2VzBMZpKFqvExmrtDIqfWVXjGxLL1rx7K002t1xDbSFLcWokoSkqmoz8hERDXjEbztDYknyQTeNh0vTGNZlxqKuazZvLL86GRF8TE5OunSzPy9H6FXfxGjYD/7BmUq9JHbz7QZKXJLJYyZnPEPlCtG5mygrt6nornDp8A3lNWlimmZ3a4FuNarHWEmtqknEMqRCwRHd0l1JqJR+kkpLjp+hesTMve1Yqr9/wAW36FXaco0bB/lGby9/SR2pVt7LKslMmIJUcmMN1nO5wmc1TzjKlLyub9xtMvC9ai3MRD6WFsiq18XFw6I9MHo7aV3jYzl6pmVKXi5gmSza8i4/Qo7+I0bB/kGZS9/SR2/F5FXySd20TZn6COBMq/rnPJ8Ayk9JHak2sshNLLPITHoQth06NRDXlQo+Y+Y/wAxUS57lmq38q+NeKXKNbQGKa3yGSu3yhnPtezPGvd4oILnOUEah0Xku5Byj2F94oRL6ln64aXyjcuZziC3EiocWo+yV7yDfYzj2mvkoTLo0nGUPLz9/k3uXfmkKUav8ebkUgGYq1T8Q8glKhYY1tVL6qjMk1+Bn8RtTNLTE1TLbFsbTw1lZQcbEtqdWpZNstJOhrVSvH6CoRnUS67lyKKd5UqQZWIibzuBlypI0yUS8ls3CizVdqfHS4VfiN2l40amKqsYhccofIedYVQx73OEub4drPxDTNbucWlFeap0Fy+VTG8xDqeEh4WUS1uHYSlqFhWqEXESUkQh9eNqY2avjss6UxTiYCSZ+GI6IddiTbUoue7cOnxG7S5Z1URPwottbUuWtmTEa5BJhDaZzRIS7nCPzjOtaFz/ALCojZzXrvkmFuyD64m2Hb3jGS9tJ+rzlAtg5ZBiCdagERekrUkyU8bd2hF/adeMTs6bt3xxu8ex+VJufzlqWRkt0Nb9SZWh/OEaiIzofmlTyF5BuzztaiK52ezlThm4iwszziSM2kpcQfMoll/6EPS/ETblzsLfKS5RraAxTW+QyV2+UM59r2Z417vFBBc5ygjUOi8l3IOUewvvFCJfUs/XDS+UblzOcQW4kVDh1H2SveQb7Gce018lCanTpOMoeXn7/Jvcu/NIUo1f4j5CuUExwhb5DajSfMvZy86tlGIc3RkL1fGGubC8spNi0fMVLmsfZDe+UPkPOsKoQ+hc4S5zlusoT37e8QuXzKOUOpJnC6bLoqEJdw32VtXqVpeSZV/cQ+tMbxs1SWRd4i12jZz/AOQrdx+k/wBa1nMDwXN42Xm5nDhX1tX6UvXTpUU5a6caphsPIPribYdveMTLp0n69PLz9xk/vXPkkZT8r1nGGu7B8tJLi0Cp+HLY+yG8cpfIWb+5LeSIh9G9wlzgPR8lLlGtoDFNb5DJXb5Qzn2vZnjXu8UEFznKCNQ6LyXcg5R7C+8UIl9Sz9cNL5RuXM5xBbiRUOHUfZK95BvsJwf97XyUJqdOk4yh5edYSb3LvzSNpRq/xHyFcoJjhC3yGVGk+Zezl51dKMQ5uhC9XxhrmwvLKTYtHzFS5rH2Q3vlD5DzrCqEPoXOEuc5brKD9+3vELl8yjlDqWZROhS+Ki7l/MMrcu1peukZ0/YQ+tM7RMtVllpUZajLaP4itnJ6uOms51H8KTiNmGbzelPrduVrdvHWlRsOSurKqZbCyD64m2Hb3jGS6dJ+vTy8/cZP71z5JGU/K9ZxhruwXLSS4tAqfhy2PshvHKXyFm/uS3kiIfRvfXLnAej5KXKNbQGKa3yGSu3yhnPtezPGvd4oILnOUEah0Xku5BSn2F94oRL6ln64Ve0+SyNndoI6ZtzaHZREuX0tqZUZpKhFx19Qb7PO5p86t91vsLZNmycqXCofOIfeXnHnjTdqdKERF6CL/cN3tbtxRG0Na5co5h+fQEG0slOwrCjdIv6TUZGRfnQq/qQ2lyauY3iGWQrlBMcIW+Qypuk+Zezl51dKPfuboQvV8Ya5sLyyk2LR8xUuax9kN75Q+Q86wqhD6FzhLnGCcS1Gw7qzolDqFKP1EojFy+XRyh1RFNNR8E8yo7zMQ0pBmk+NKip5P0MQ+vPvDUSsi8aSjuTuHuV8hqh1Vp6/OG7y450n+qbbOy71k5izBREU3EqdZJ0loQaSIrxlTyn6hUTu8LtrxzsuGQfXE2w7e8YyXtpP1d8odkH7XMQTUPGNQpwy1KM3GzVeqRcxlzDN9nRdteSIh4tjsl3AU6ZmcfMURSoc7zLbTRoK9QyqZmZ14+IN0W9PhO738qDyGbCzTOKIr6EoT6zNZDIel6Yi3LnQej5SXKNbQGKa3yGSu3yhnPtezPGvd4oILnOUEahsay2VEpBIYSV8DHEaOlRZ3Srt6qjPiuHz84nZ10anCmI2er9NRfh49t/gGK/WfygzTLHMYhhTcslbMG4ZfbOPZ0y/JN0i+NQxTVq5mPaGt4l96KfcfiXlvPOKNS3FnU1HzmKckzNU7ysFhLVlZKYRMWcEcXn2c1dJ3N3fKR1rQ+YZMbvWzd8cz7JtvLdf6vhYNng3QzhnFLrn85eqVKfVKgyI2Vev+SNtlckMx4InMFMc1ndGeS5m7129T0V9A2XlRVjVEr3aHKtw1I42WcCmxpTRt5zS712vppcIZs6atVlTts1qKca92UynTKQQKIGKhUzCGbKjV500LbLmvUOpeo/iJmHVb1M0xtPusH00lxFZ49t/gGL09XHSkW6tSVrJmxGlBnCZpjNXDdv184zrWhc42Ic9675Jidn0sFa4rIxcXEHAnF6Q0lF0nc3doZnx0PnGTDbN3x7+y5/TUX4ePbf4Bi9vWfy/F5avNO7Z7zvRWN8ndhi31cdKVbC2sztWpCIokQ8I2q8iGaMzK9zmZ/WPxMIh4Xb1Vz2/FaFPBLlGtoDFNb5DJXb5Qzn2vZnjXu8UEFznKCNQAAAAAAAAAAAAAAAAAAAAAACXKNbQGKa3yGSu3yhnPtezPGvd4oILnOUEagAAAAAAAAAAAAAAAAAAAAAAEuUa2gMU1vkMldvlDOfa9meNe7xQQXOcoI1AAAAAAAAAAAAAAAAAAAAAAAJco1tAYprfIZK7fKGc+17M8a93igguc5QRqAAAAAAAAAAAAAAAAAAAAAAAS5RraAxTW+QyV2+UM59r2Z417vFBBc5ygjUAAAAAAAAAAAAAAAAAAAAAAAlyjW0Bimt8hkrt8oZz7Xszxr3eKCC5zlBGoAAAAAAAAAAAAAAAAAAAAAABLlGtoDFNb5DJXb5QkzyDilTyZGmFiDI4x4yMmlGRlnFDIVcpnKfZC0KM6JEdioUjGro0KM6JEdioDGro0KM6JEdioDGro0KM6JEdioDGro0KM6JEdioDGro0KM6JEdioDGro0KM6JEdioDGro0KM6JEdioDGro0KM6JEdioDGro0KM6JEdioDGro0KM6JEdioDGro0KM6JEdioDGro0KM6JEdioDGro0KM6JEdioDGro0KM6JEdioDGro0KM6JEdioDGro0KM6JEdioDGro0KM6JEdioDGrpKlUHFlNYEzhXyIolszM2lF/UQyVUU1ZR7P/Z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3318" name="AutoShape 6" descr="data:image/jpeg;base64,/9j/4AAQSkZJRgABAQAAAQABAAD/2wCEAAkGBwgHBgkIBwgKCgkLDRYPDQwMDRsUFRAWIB0iIiAdHx8kKDQsJCYxJx8fLT0tMTU3Ojo6Iys/RD84QzQ5OjcBCgoKDQwNGg8PGjclHyU3Nzc3Nzc3Nzc3Nzc3Nzc3Nzc3Nzc3Nzc3Nzc3Nzc3Nzc3Nzc3Nzc3Nzc3Nzc3Nzc3N//AABEIAKAAoAMBEQACEQEDEQH/xAAcAAEAAgMBAQEAAAAAAAAAAAAABAYCBwgFAwH/xABFEAAABAMDBgkICQMFAAAAAAAAAQIDBAURBhJ0BxMUNZSyFTE2UVRVk7PRISJBYXJzkbEXMjM0VnGBoeJCYuMWwdLT4f/EABkBAQEBAQEBAAAAAAAAAAAAAAACAQQDBf/EACQRAQABAwQBBQEBAAAAAAAAAAABAgMSBBEyURMUITEzQWJh/9oADAMBAAIRAxEAPwCrTmdzdudTFCJvMUJTFvJSlMW4RERLVSnlFbbvmV3KoqnaUTh6c9czTbHPEMYT5a+zh6c9czTbHPEMYPLX2cPTnrmabY54hjB5a+zh6c9czTbHPEMYPLX2cPTnrmabY54hjB5a+zh6c9czTbHPEMYPLX2cPTnrmabY54hjB5a+zh6c9czTbHPEMYPLX2cPTnrmabY54hjB5a+zh6c9czTbHPEMYPLX2cPTnrmabY54hjB5a+zh6c9czTbHPEMYPLX2cPTnrmabY54hjB5a+zh6c9czTbHPEMYPLX2cPTnrmabY54hjB5a+zh6c9czTbHPEMYPLX2cPTnrmabY54hjB5a+zh6c9czTbHPEMYPLX2kSydzhc0gkqm8xUlUS0RkqMcMj84vWG0KouVzVHuhz7Xszxr3eKGw87nOUEagAAAAAAAAAAAAAAAAAAAAAAEuUa2gMU1vkMldvlDOfa9meNe7xQQXOcoI1AAAAAAAAAAAAAAAAAAAAAAAJco1tAYprfIZK7fKGc+17M8a93igguc5QRqAAAAAAAAAAAAAAAAAAAAAAAS5RraAxTW+QyV2+UM59r2Z417vFBBc5ygjUAAAAAAAAAAAAAAAAAAAAAAAlyjW0Bimt8hkrt8oZz7Xszxr3eKCC5zlBGoAAAAAAAAAAAAAAAAAAAAAABLlGtoDFNb5DJXb5Qzn2vZnjXu8UEFznKCNQAAAAAAAAAAAAAAAAAAAAAACXKNbQGKa3yGSu3yhnPtezPGvd4oILnOUEahsOzGS1y0EihZqmdJhyiSM80cHfu0UZcd8ubmEzMuu3poqpid1NtFKjkc8jJWb5PnCrJGdJFy/5CPiqdOPnGw8LlGFUw9ywliFWvRGKRMkwejKSVDh85erX+5NOL1jJl6WbPkifd8bdWPXZCIg2VzBMZpKFqvExmrtDIqfWVXjGxLL1rx7K002t1xDbSFLcWokoSkqmoz8hERDXjEbztDYknyQTeNh0vTGNZlxqKuazZvLL86GRF8TE5OunSzPy9H6FXfxGjYD/7BmUq9JHbz7QZKXJLJYyZnPEPlCtG5mygrt6nornDp8A3lNWlimmZ3a4FuNarHWEmtqknEMqRCwRHd0l1JqJR+kkpLjp+hesTMve1Yqr9/wAW36FXaco0bB/lGby9/SR2pVt7LKslMmIJUcmMN1nO5wmc1TzjKlLyub9xtMvC9ai3MRD6WFsiq18XFw6I9MHo7aV3jYzl6pmVKXi5gmSza8i4/Qo7+I0bB/kGZS9/SR2/F5FXySd20TZn6COBMq/rnPJ8Ayk9JHak2sshNLLPITHoQth06NRDXlQo+Y+Y/wAxUS57lmq38q+NeKXKNbQGKa3yGSu3yhnPtezPGvd4oILnOUEah0Xku5Byj2F94oRL6ln64aXyjcuZziC3EiocWo+yV7yDfYzj2mvkoTLo0nGUPLz9/k3uXfmkKUav8ebkUgGYq1T8Q8glKhYY1tVL6qjMk1+Bn8RtTNLTE1TLbFsbTw1lZQcbEtqdWpZNstJOhrVSvH6CoRnUS67lyKKd5UqQZWIibzuBlypI0yUS8ls3CizVdqfHS4VfiN2l40amKqsYhccofIedYVQx73OEub4drPxDTNbucWlFeap0Fy+VTG8xDqeEh4WUS1uHYSlqFhWqEXESUkQh9eNqY2avjss6UxTiYCSZ+GI6IddiTbUoue7cOnxG7S5Z1URPwottbUuWtmTEa5BJhDaZzRIS7nCPzjOtaFz/ALCojZzXrvkmFuyD64m2Hb3jGS9tJ+rzlAtg5ZBiCdagERekrUkyU8bd2hF/adeMTs6bt3xxu8ex+VJufzlqWRkt0Nb9SZWh/OEaiIzofmlTyF5BuzztaiK52ezlThm4iwszziSM2kpcQfMoll/6EPS/ETblzsLfKS5RraAxTW+QyV2+UM59r2Z417vFBBc5ygjUOi8l3IOUewvvFCJfUs/XDS+UblzOcQW4kVDh1H2SveQb7Gce018lCanTpOMoeXn7/Jvcu/NIUo1f4j5CuUExwhb5DajSfMvZy86tlGIc3RkL1fGGubC8spNi0fMVLmsfZDe+UPkPOsKoQ+hc4S5zlusoT37e8QuXzKOUOpJnC6bLoqEJdw32VtXqVpeSZV/cQ+tMbxs1SWRd4i12jZz/AOQrdx+k/wBa1nMDwXN42Xm5nDhX1tX6UvXTpUU5a6caphsPIPribYdveMTLp0n69PLz9xk/vXPkkZT8r1nGGu7B8tJLi0Cp+HLY+yG8cpfIWb+5LeSIh9G9wlzgPR8lLlGtoDFNb5DJXb5Qzn2vZnjXu8UEFznKCNQ6LyXcg5R7C+8UIl9Sz9cNL5RuXM5xBbiRUOHUfZK95BvsJwf97XyUJqdOk4yh5edYSb3LvzSNpRq/xHyFcoJjhC3yGVGk+Zezl51dKMQ5uhC9XxhrmwvLKTYtHzFS5rH2Q3vlD5DzrCqEPoXOEuc5brKD9+3vELl8yjlDqWZROhS+Ki7l/MMrcu1peukZ0/YQ+tM7RMtVllpUZajLaP4itnJ6uOms51H8KTiNmGbzelPrduVrdvHWlRsOSurKqZbCyD64m2Hb3jGS6dJ+vTy8/cZP71z5JGU/K9ZxhruwXLSS4tAqfhy2PshvHKXyFm/uS3kiIfRvfXLnAej5KXKNbQGKa3yGSu3yhnPtezPGvd4oILnOUEah0Xku5BSn2F94oRL6ln64Ve0+SyNndoI6ZtzaHZREuX0tqZUZpKhFx19Qb7PO5p86t91vsLZNmycqXCofOIfeXnHnjTdqdKERF6CL/cN3tbtxRG0Na5co5h+fQEG0slOwrCjdIv6TUZGRfnQq/qQ2lyauY3iGWQrlBMcIW+Qypuk+Zezl51dKPfuboQvV8Ya5sLyyk2LR8xUuax9kN75Q+Q86wqhD6FzhLnGCcS1Gw7qzolDqFKP1EojFy+XRyh1RFNNR8E8yo7zMQ0pBmk+NKip5P0MQ+vPvDUSsi8aSjuTuHuV8hqh1Vp6/OG7y450n+qbbOy71k5izBREU3EqdZJ0loQaSIrxlTyn6hUTu8LtrxzsuGQfXE2w7e8YyXtpP1d8odkH7XMQTUPGNQpwy1KM3GzVeqRcxlzDN9nRdteSIh4tjsl3AU6ZmcfMURSoc7zLbTRoK9QyqZmZ14+IN0W9PhO738qDyGbCzTOKIr6EoT6zNZDIel6Yi3LnQej5SXKNbQGKa3yGSu3yhnPtezPGvd4oILnOUEahsay2VEpBIYSV8DHEaOlRZ3Srt6qjPiuHz84nZ10anCmI2er9NRfh49t/gGK/WfygzTLHMYhhTcslbMG4ZfbOPZ0y/JN0i+NQxTVq5mPaGt4l96KfcfiXlvPOKNS3FnU1HzmKckzNU7ysFhLVlZKYRMWcEcXn2c1dJ3N3fKR1rQ+YZMbvWzd8cz7JtvLdf6vhYNng3QzhnFLrn85eqVKfVKgyI2Vev+SNtlckMx4InMFMc1ndGeS5m7129T0V9A2XlRVjVEr3aHKtw1I42WcCmxpTRt5zS712vppcIZs6atVlTts1qKca92UynTKQQKIGKhUzCGbKjV500LbLmvUOpeo/iJmHVb1M0xtPusH00lxFZ49t/gGL09XHSkW6tSVrJmxGlBnCZpjNXDdv184zrWhc42Ic9675Jidn0sFa4rIxcXEHAnF6Q0lF0nc3doZnx0PnGTDbN3x7+y5/TUX4ePbf4Bi9vWfy/F5avNO7Z7zvRWN8ndhi31cdKVbC2sztWpCIokQ8I2q8iGaMzK9zmZ/WPxMIh4Xb1Vz2/FaFPBLlGtoDFNb5DJXb5Qzn2vZnjXu8UEFznKCNQAAAAAAAAAAAAAAAAAAAAAACXKNbQGKa3yGSu3yhnPtezPGvd4oILnOUEagAAAAAAAAAAAAAAAAAAAAAAEuUa2gMU1vkMldvlDOfa9meNe7xQQXOcoI1AAAAAAAAAAAAAAAAAAAAAAAJco1tAYprfIZK7fKGc+17M8a93igguc5QRqAAAAAAAAAAAAAAAAAAAAAAAS5RraAxTW+QyV2+UM59r2Z417vFBBc5ygjUAAAAAAAAAAAAAAAAAAAAAAAlyjW0Bimt8hkrt8oZz7Xszxr3eKCC5zlBGoAAAAAAAAAAAAAAAAAAAAAABLlGtoDFNb5DJXb5QkzyDilTyZGmFiDI4x4yMmlGRlnFDIVcpnKfZC0KM6JEdioUjGro0KM6JEdioDGro0KM6JEdioDGro0KM6JEdioDGro0KM6JEdioDGro0KM6JEdioDGro0KM6JEdioDGro0KM6JEdioDGro0KM6JEdioDGro0KM6JEdioDGro0KM6JEdioDGro0KM6JEdioDGro0KM6JEdioDGro0KM6JEdioDGro0KM6JEdioDGro0KM6JEdioDGro0KM6JEdioDGro0KM6JEdioDGrpKlUHFlNYEzhXyIolszM2lF/UQyVUU1ZR7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3320" name="AutoShape 8" descr="data:image/jpeg;base64,/9j/4AAQSkZJRgABAQAAAQABAAD/2wCEAAkGBwgHBgkIBwgKCgkLDRYPDQwMDRsUFRAWIB0iIiAdHx8kKDQsJCYxJx8fLT0tMTU3Ojo6Iys/RD84QzQ5OjcBCgoKDQwNGg8PGjclHyU3Nzc3Nzc3Nzc3Nzc3Nzc3Nzc3Nzc3Nzc3Nzc3Nzc3Nzc3Nzc3Nzc3Nzc3Nzc3Nzc3N//AABEIAKAAoAMBEQACEQEDEQH/xAAcAAEAAgMBAQEAAAAAAAAAAAAABAYCBwgFAwH/xABFEAAABAMDBgkICQMFAAAAAAAAAQIDBAURBhJ0BxMUNZSyFTE2UVRVk7PRISJBYXJzkbEXMjM0VnGBoeJCYuMWwdLT4f/EABkBAQEBAQEBAAAAAAAAAAAAAAACAQQDBf/EACQRAQABAwQBBQEBAAAAAAAAAAABAgMSBBEyURMUITEzQWJh/9oADAMBAAIRAxEAPwCrTmdzdudTFCJvMUJTFvJSlMW4RERLVSnlFbbvmV3KoqnaUTh6c9czTbHPEMYT5a+zh6c9czTbHPEMYPLX2cPTnrmabY54hjB5a+zh6c9czTbHPEMYPLX2cPTnrmabY54hjB5a+zh6c9czTbHPEMYPLX2cPTnrmabY54hjB5a+zh6c9czTbHPEMYPLX2cPTnrmabY54hjB5a+zh6c9czTbHPEMYPLX2cPTnrmabY54hjB5a+zh6c9czTbHPEMYPLX2cPTnrmabY54hjB5a+zh6c9czTbHPEMYPLX2cPTnrmabY54hjB5a+zh6c9czTbHPEMYPLX2cPTnrmabY54hjB5a+zh6c9czTbHPEMYPLX2kSydzhc0gkqm8xUlUS0RkqMcMj84vWG0KouVzVHuhz7Xszxr3eKGw87nOUEagAAAAAAAAAAAAAAAAAAAAAAEuUa2gMU1vkMldvlDOfa9meNe7xQQXOcoI1AAAAAAAAAAAAAAAAAAAAAAAJco1tAYprfIZK7fKGc+17M8a93igguc5QRqAAAAAAAAAAAAAAAAAAAAAAAS5RraAxTW+QyV2+UM59r2Z417vFBBc5ygjUAAAAAAAAAAAAAAAAAAAAAAAlyjW0Bimt8hkrt8oZz7Xszxr3eKCC5zlBGoAAAAAAAAAAAAAAAAAAAAAABLlGtoDFNb5DJXb5Qzn2vZnjXu8UEFznKCNQAAAAAAAAAAAAAAAAAAAAAACXKNbQGKa3yGSu3yhnPtezPGvd4oILnOUEahsOzGS1y0EihZqmdJhyiSM80cHfu0UZcd8ubmEzMuu3poqpid1NtFKjkc8jJWb5PnCrJGdJFy/5CPiqdOPnGw8LlGFUw9ywliFWvRGKRMkwejKSVDh85erX+5NOL1jJl6WbPkifd8bdWPXZCIg2VzBMZpKFqvExmrtDIqfWVXjGxLL1rx7K002t1xDbSFLcWokoSkqmoz8hERDXjEbztDYknyQTeNh0vTGNZlxqKuazZvLL86GRF8TE5OunSzPy9H6FXfxGjYD/7BmUq9JHbz7QZKXJLJYyZnPEPlCtG5mygrt6nornDp8A3lNWlimmZ3a4FuNarHWEmtqknEMqRCwRHd0l1JqJR+kkpLjp+hesTMve1Yqr9/wAW36FXaco0bB/lGby9/SR2pVt7LKslMmIJUcmMN1nO5wmc1TzjKlLyub9xtMvC9ai3MRD6WFsiq18XFw6I9MHo7aV3jYzl6pmVKXi5gmSza8i4/Qo7+I0bB/kGZS9/SR2/F5FXySd20TZn6COBMq/rnPJ8Ayk9JHak2sshNLLPITHoQth06NRDXlQo+Y+Y/wAxUS57lmq38q+NeKXKNbQGKa3yGSu3yhnPtezPGvd4oILnOUEah0Xku5Byj2F94oRL6ln64aXyjcuZziC3EiocWo+yV7yDfYzj2mvkoTLo0nGUPLz9/k3uXfmkKUav8ebkUgGYq1T8Q8glKhYY1tVL6qjMk1+Bn8RtTNLTE1TLbFsbTw1lZQcbEtqdWpZNstJOhrVSvH6CoRnUS67lyKKd5UqQZWIibzuBlypI0yUS8ls3CizVdqfHS4VfiN2l40amKqsYhccofIedYVQx73OEub4drPxDTNbucWlFeap0Fy+VTG8xDqeEh4WUS1uHYSlqFhWqEXESUkQh9eNqY2avjss6UxTiYCSZ+GI6IddiTbUoue7cOnxG7S5Z1URPwottbUuWtmTEa5BJhDaZzRIS7nCPzjOtaFz/ALCojZzXrvkmFuyD64m2Hb3jGS9tJ+rzlAtg5ZBiCdagERekrUkyU8bd2hF/adeMTs6bt3xxu8ex+VJufzlqWRkt0Nb9SZWh/OEaiIzofmlTyF5BuzztaiK52ezlThm4iwszziSM2kpcQfMoll/6EPS/ETblzsLfKS5RraAxTW+QyV2+UM59r2Z417vFBBc5ygjUOi8l3IOUewvvFCJfUs/XDS+UblzOcQW4kVDh1H2SveQb7Gce018lCanTpOMoeXn7/Jvcu/NIUo1f4j5CuUExwhb5DajSfMvZy86tlGIc3RkL1fGGubC8spNi0fMVLmsfZDe+UPkPOsKoQ+hc4S5zlusoT37e8QuXzKOUOpJnC6bLoqEJdw32VtXqVpeSZV/cQ+tMbxs1SWRd4i12jZz/AOQrdx+k/wBa1nMDwXN42Xm5nDhX1tX6UvXTpUU5a6caphsPIPribYdveMTLp0n69PLz9xk/vXPkkZT8r1nGGu7B8tJLi0Cp+HLY+yG8cpfIWb+5LeSIh9G9wlzgPR8lLlGtoDFNb5DJXb5Qzn2vZnjXu8UEFznKCNQ6LyXcg5R7C+8UIl9Sz9cNL5RuXM5xBbiRUOHUfZK95BvsJwf97XyUJqdOk4yh5edYSb3LvzSNpRq/xHyFcoJjhC3yGVGk+Zezl51dKMQ5uhC9XxhrmwvLKTYtHzFS5rH2Q3vlD5DzrCqEPoXOEuc5brKD9+3vELl8yjlDqWZROhS+Ki7l/MMrcu1peukZ0/YQ+tM7RMtVllpUZajLaP4itnJ6uOms51H8KTiNmGbzelPrduVrdvHWlRsOSurKqZbCyD64m2Hb3jGS6dJ+vTy8/cZP71z5JGU/K9ZxhruwXLSS4tAqfhy2PshvHKXyFm/uS3kiIfRvfXLnAej5KXKNbQGKa3yGSu3yhnPtezPGvd4oILnOUEah0Xku5BSn2F94oRL6ln64Ve0+SyNndoI6ZtzaHZREuX0tqZUZpKhFx19Qb7PO5p86t91vsLZNmycqXCofOIfeXnHnjTdqdKERF6CL/cN3tbtxRG0Na5co5h+fQEG0slOwrCjdIv6TUZGRfnQq/qQ2lyauY3iGWQrlBMcIW+Qypuk+Zezl51dKPfuboQvV8Ya5sLyyk2LR8xUuax9kN75Q+Q86wqhD6FzhLnGCcS1Gw7qzolDqFKP1EojFy+XRyh1RFNNR8E8yo7zMQ0pBmk+NKip5P0MQ+vPvDUSsi8aSjuTuHuV8hqh1Vp6/OG7y450n+qbbOy71k5izBREU3EqdZJ0loQaSIrxlTyn6hUTu8LtrxzsuGQfXE2w7e8YyXtpP1d8odkH7XMQTUPGNQpwy1KM3GzVeqRcxlzDN9nRdteSIh4tjsl3AU6ZmcfMURSoc7zLbTRoK9QyqZmZ14+IN0W9PhO738qDyGbCzTOKIr6EoT6zNZDIel6Yi3LnQej5SXKNbQGKa3yGSu3yhnPtezPGvd4oILnOUEahsay2VEpBIYSV8DHEaOlRZ3Srt6qjPiuHz84nZ10anCmI2er9NRfh49t/gGK/WfygzTLHMYhhTcslbMG4ZfbOPZ0y/JN0i+NQxTVq5mPaGt4l96KfcfiXlvPOKNS3FnU1HzmKckzNU7ysFhLVlZKYRMWcEcXn2c1dJ3N3fKR1rQ+YZMbvWzd8cz7JtvLdf6vhYNng3QzhnFLrn85eqVKfVKgyI2Vev+SNtlckMx4InMFMc1ndGeS5m7129T0V9A2XlRVjVEr3aHKtw1I42WcCmxpTRt5zS712vppcIZs6atVlTts1qKca92UynTKQQKIGKhUzCGbKjV500LbLmvUOpeo/iJmHVb1M0xtPusH00lxFZ49t/gGL09XHSkW6tSVrJmxGlBnCZpjNXDdv184zrWhc42Ic9675Jidn0sFa4rIxcXEHAnF6Q0lF0nc3doZnx0PnGTDbN3x7+y5/TUX4ePbf4Bi9vWfy/F5avNO7Z7zvRWN8ndhi31cdKVbC2sztWpCIokQ8I2q8iGaMzK9zmZ/WPxMIh4Xb1Vz2/FaFPBLlGtoDFNb5DJXb5Qzn2vZnjXu8UEFznKCNQAAAAAAAAAAAAAAAAAAAAAACXKNbQGKa3yGSu3yhnPtezPGvd4oILnOUEagAAAAAAAAAAAAAAAAAAAAAAEuUa2gMU1vkMldvlDOfa9meNe7xQQXOcoI1AAAAAAAAAAAAAAAAAAAAAAAJco1tAYprfIZK7fKGc+17M8a93igguc5QRqAAAAAAAAAAAAAAAAAAAAAAAS5RraAxTW+QyV2+UM59r2Z417vFBBc5ygjUAAAAAAAAAAAAAAAAAAAAAAAlyjW0Bimt8hkrt8oZz7Xszxr3eKCC5zlBGoAAAAAAAAAAAAAAAAAAAAAABLlGtoDFNb5DJXb5QkzyDilTyZGmFiDI4x4yMmlGRlnFDIVcpnKfZC0KM6JEdioUjGro0KM6JEdioDGro0KM6JEdioDGro0KM6JEdioDGro0KM6JEdioDGro0KM6JEdioDGro0KM6JEdioDGro0KM6JEdioDGro0KM6JEdioDGro0KM6JEdioDGro0KM6JEdioDGro0KM6JEdioDGro0KM6JEdioDGro0KM6JEdioDGro0KM6JEdioDGro0KM6JEdioDGro0KM6JEdioDGro0KM6JEdioDGrpKlUHFlNYEzhXyIolszM2lF/UQyVUU1ZR7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3322" name="AutoShape 10" descr="data:image/jpeg;base64,/9j/4AAQSkZJRgABAQAAAQABAAD/2wCEAAkGBwgHBgkIBwgKCgkLDRYPDQwMDRsUFRAWIB0iIiAdHx8kKDQsJCYxJx8fLT0tMTU3Ojo6Iys/RD84QzQ5OjcBCgoKDQwNGg8PGjclHyU3Nzc3Nzc3Nzc3Nzc3Nzc3Nzc3Nzc3Nzc3Nzc3Nzc3Nzc3Nzc3Nzc3Nzc3Nzc3Nzc3N//AABEIAKAAoAMBEQACEQEDEQH/xAAcAAEAAgMBAQEAAAAAAAAAAAAABAYCBwgFAwH/xABFEAAABAMDBgkICQMFAAAAAAAAAQIDBAURBhJ0BxMUNZSyFTE2UVRVk7PRISJBYXJzkbEXMjM0VnGBoeJCYuMWwdLT4f/EABkBAQEBAQEBAAAAAAAAAAAAAAACAQQDBf/EACQRAQABAwQBBQEBAAAAAAAAAAABAgMSBBEyURMUITEzQWJh/9oADAMBAAIRAxEAPwCrTmdzdudTFCJvMUJTFvJSlMW4RERLVSnlFbbvmV3KoqnaUTh6c9czTbHPEMYT5a+zh6c9czTbHPEMYPLX2cPTnrmabY54hjB5a+zh6c9czTbHPEMYPLX2cPTnrmabY54hjB5a+zh6c9czTbHPEMYPLX2cPTnrmabY54hjB5a+zh6c9czTbHPEMYPLX2cPTnrmabY54hjB5a+zh6c9czTbHPEMYPLX2cPTnrmabY54hjB5a+zh6c9czTbHPEMYPLX2cPTnrmabY54hjB5a+zh6c9czTbHPEMYPLX2cPTnrmabY54hjB5a+zh6c9czTbHPEMYPLX2cPTnrmabY54hjB5a+zh6c9czTbHPEMYPLX2kSydzhc0gkqm8xUlUS0RkqMcMj84vWG0KouVzVHuhz7Xszxr3eKGw87nOUEagAAAAAAAAAAAAAAAAAAAAAAEuUa2gMU1vkMldvlDOfa9meNe7xQQXOcoI1AAAAAAAAAAAAAAAAAAAAAAAJco1tAYprfIZK7fKGc+17M8a93igguc5QRqAAAAAAAAAAAAAAAAAAAAAAAS5RraAxTW+QyV2+UM59r2Z417vFBBc5ygjUAAAAAAAAAAAAAAAAAAAAAAAlyjW0Bimt8hkrt8oZz7Xszxr3eKCC5zlBGoAAAAAAAAAAAAAAAAAAAAAABLlGtoDFNb5DJXb5Qzn2vZnjXu8UEFznKCNQAAAAAAAAAAAAAAAAAAAAAACXKNbQGKa3yGSu3yhnPtezPGvd4oILnOUEahsOzGS1y0EihZqmdJhyiSM80cHfu0UZcd8ubmEzMuu3poqpid1NtFKjkc8jJWb5PnCrJGdJFy/5CPiqdOPnGw8LlGFUw9ywliFWvRGKRMkwejKSVDh85erX+5NOL1jJl6WbPkifd8bdWPXZCIg2VzBMZpKFqvExmrtDIqfWVXjGxLL1rx7K002t1xDbSFLcWokoSkqmoz8hERDXjEbztDYknyQTeNh0vTGNZlxqKuazZvLL86GRF8TE5OunSzPy9H6FXfxGjYD/7BmUq9JHbz7QZKXJLJYyZnPEPlCtG5mygrt6nornDp8A3lNWlimmZ3a4FuNarHWEmtqknEMqRCwRHd0l1JqJR+kkpLjp+hesTMve1Yqr9/wAW36FXaco0bB/lGby9/SR2pVt7LKslMmIJUcmMN1nO5wmc1TzjKlLyub9xtMvC9ai3MRD6WFsiq18XFw6I9MHo7aV3jYzl6pmVKXi5gmSza8i4/Qo7+I0bB/kGZS9/SR2/F5FXySd20TZn6COBMq/rnPJ8Ayk9JHak2sshNLLPITHoQth06NRDXlQo+Y+Y/wAxUS57lmq38q+NeKXKNbQGKa3yGSu3yhnPtezPGvd4oILnOUEah0Xku5Byj2F94oRL6ln64aXyjcuZziC3EiocWo+yV7yDfYzj2mvkoTLo0nGUPLz9/k3uXfmkKUav8ebkUgGYq1T8Q8glKhYY1tVL6qjMk1+Bn8RtTNLTE1TLbFsbTw1lZQcbEtqdWpZNstJOhrVSvH6CoRnUS67lyKKd5UqQZWIibzuBlypI0yUS8ls3CizVdqfHS4VfiN2l40amKqsYhccofIedYVQx73OEub4drPxDTNbucWlFeap0Fy+VTG8xDqeEh4WUS1uHYSlqFhWqEXESUkQh9eNqY2avjss6UxTiYCSZ+GI6IddiTbUoue7cOnxG7S5Z1URPwottbUuWtmTEa5BJhDaZzRIS7nCPzjOtaFz/ALCojZzXrvkmFuyD64m2Hb3jGS9tJ+rzlAtg5ZBiCdagERekrUkyU8bd2hF/adeMTs6bt3xxu8ex+VJufzlqWRkt0Nb9SZWh/OEaiIzofmlTyF5BuzztaiK52ezlThm4iwszziSM2kpcQfMoll/6EPS/ETblzsLfKS5RraAxTW+QyV2+UM59r2Z417vFBBc5ygjUOi8l3IOUewvvFCJfUs/XDS+UblzOcQW4kVDh1H2SveQb7Gce018lCanTpOMoeXn7/Jvcu/NIUo1f4j5CuUExwhb5DajSfMvZy86tlGIc3RkL1fGGubC8spNi0fMVLmsfZDe+UPkPOsKoQ+hc4S5zlusoT37e8QuXzKOUOpJnC6bLoqEJdw32VtXqVpeSZV/cQ+tMbxs1SWRd4i12jZz/AOQrdx+k/wBa1nMDwXN42Xm5nDhX1tX6UvXTpUU5a6caphsPIPribYdveMTLp0n69PLz9xk/vXPkkZT8r1nGGu7B8tJLi0Cp+HLY+yG8cpfIWb+5LeSIh9G9wlzgPR8lLlGtoDFNb5DJXb5Qzn2vZnjXu8UEFznKCNQ6LyXcg5R7C+8UIl9Sz9cNL5RuXM5xBbiRUOHUfZK95BvsJwf97XyUJqdOk4yh5edYSb3LvzSNpRq/xHyFcoJjhC3yGVGk+Zezl51dKMQ5uhC9XxhrmwvLKTYtHzFS5rH2Q3vlD5DzrCqEPoXOEuc5brKD9+3vELl8yjlDqWZROhS+Ki7l/MMrcu1peukZ0/YQ+tM7RMtVllpUZajLaP4itnJ6uOms51H8KTiNmGbzelPrduVrdvHWlRsOSurKqZbCyD64m2Hb3jGS6dJ+vTy8/cZP71z5JGU/K9ZxhruwXLSS4tAqfhy2PshvHKXyFm/uS3kiIfRvfXLnAej5KXKNbQGKa3yGSu3yhnPtezPGvd4oILnOUEah0Xku5BSn2F94oRL6ln64Ve0+SyNndoI6ZtzaHZREuX0tqZUZpKhFx19Qb7PO5p86t91vsLZNmycqXCofOIfeXnHnjTdqdKERF6CL/cN3tbtxRG0Na5co5h+fQEG0slOwrCjdIv6TUZGRfnQq/qQ2lyauY3iGWQrlBMcIW+Qypuk+Zezl51dKPfuboQvV8Ya5sLyyk2LR8xUuax9kN75Q+Q86wqhD6FzhLnGCcS1Gw7qzolDqFKP1EojFy+XRyh1RFNNR8E8yo7zMQ0pBmk+NKip5P0MQ+vPvDUSsi8aSjuTuHuV8hqh1Vp6/OG7y450n+qbbOy71k5izBREU3EqdZJ0loQaSIrxlTyn6hUTu8LtrxzsuGQfXE2w7e8YyXtpP1d8odkH7XMQTUPGNQpwy1KM3GzVeqRcxlzDN9nRdteSIh4tjsl3AU6ZmcfMURSoc7zLbTRoK9QyqZmZ14+IN0W9PhO738qDyGbCzTOKIr6EoT6zNZDIel6Yi3LnQej5SXKNbQGKa3yGSu3yhnPtezPGvd4oILnOUEahsay2VEpBIYSV8DHEaOlRZ3Srt6qjPiuHz84nZ10anCmI2er9NRfh49t/gGK/WfygzTLHMYhhTcslbMG4ZfbOPZ0y/JN0i+NQxTVq5mPaGt4l96KfcfiXlvPOKNS3FnU1HzmKckzNU7ysFhLVlZKYRMWcEcXn2c1dJ3N3fKR1rQ+YZMbvWzd8cz7JtvLdf6vhYNng3QzhnFLrn85eqVKfVKgyI2Vev+SNtlckMx4InMFMc1ndGeS5m7129T0V9A2XlRVjVEr3aHKtw1I42WcCmxpTRt5zS712vppcIZs6atVlTts1qKca92UynTKQQKIGKhUzCGbKjV500LbLmvUOpeo/iJmHVb1M0xtPusH00lxFZ49t/gGL09XHSkW6tSVrJmxGlBnCZpjNXDdv184zrWhc42Ic9675Jidn0sFa4rIxcXEHAnF6Q0lF0nc3doZnx0PnGTDbN3x7+y5/TUX4ePbf4Bi9vWfy/F5avNO7Z7zvRWN8ndhi31cdKVbC2sztWpCIokQ8I2q8iGaMzK9zmZ/WPxMIh4Xb1Vz2/FaFPBLlGtoDFNb5DJXb5Qzn2vZnjXu8UEFznKCNQAAAAAAAAAAAAAAAAAAAAAACXKNbQGKa3yGSu3yhnPtezPGvd4oILnOUEagAAAAAAAAAAAAAAAAAAAAAAEuUa2gMU1vkMldvlDOfa9meNe7xQQXOcoI1AAAAAAAAAAAAAAAAAAAAAAAJco1tAYprfIZK7fKGc+17M8a93igguc5QRqAAAAAAAAAAAAAAAAAAAAAAAS5RraAxTW+QyV2+UM59r2Z417vFBBc5ygjUAAAAAAAAAAAAAAAAAAAAAAAlyjW0Bimt8hkrt8oZz7Xszxr3eKCC5zlBGoAAAAAAAAAAAAAAAAAAAAAABLlGtoDFNb5DJXb5QkzyDilTyZGmFiDI4x4yMmlGRlnFDIVcpnKfZC0KM6JEdioUjGro0KM6JEdioDGro0KM6JEdioDGro0KM6JEdioDGro0KM6JEdioDGro0KM6JEdioDGro0KM6JEdioDGro0KM6JEdioDGro0KM6JEdioDGro0KM6JEdioDGro0KM6JEdioDGro0KM6JEdioDGro0KM6JEdioDGro0KM6JEdioDGro0KM6JEdioDGro0KM6JEdioDGro0KM6JEdioDGro0KM6JEdioDGrpKlUHFlNYEzhXyIolszM2lF/UQyVUU1ZR7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8 Imagen" descr="índic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5241032"/>
            <a:ext cx="1296144" cy="1296144"/>
          </a:xfrm>
          <a:prstGeom prst="rect">
            <a:avLst/>
          </a:prstGeom>
        </p:spPr>
      </p:pic>
      <p:sp>
        <p:nvSpPr>
          <p:cNvPr id="10" name="2 Subtítulo"/>
          <p:cNvSpPr txBox="1">
            <a:spLocks/>
          </p:cNvSpPr>
          <p:nvPr/>
        </p:nvSpPr>
        <p:spPr>
          <a:xfrm>
            <a:off x="460375" y="3645024"/>
            <a:ext cx="7854696" cy="1536576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s-E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Margarita Algaba</a:t>
            </a:r>
          </a:p>
          <a:p>
            <a:pPr marL="0" marR="4572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s-E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9318" y="1114103"/>
            <a:ext cx="8229600" cy="576064"/>
          </a:xfrm>
        </p:spPr>
        <p:txBody>
          <a:bodyPr/>
          <a:lstStyle/>
          <a:p>
            <a:r>
              <a:rPr lang="es-ES" sz="4800" dirty="0"/>
              <a:t>Análisis de la información</a:t>
            </a:r>
            <a:endParaRPr lang="en-GB" sz="4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9318" y="1916832"/>
            <a:ext cx="8075240" cy="4536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Un dato sin contexto no se puede interpretar.</a:t>
            </a:r>
          </a:p>
          <a:p>
            <a:pPr marL="982663" lvl="1" indent="-354013">
              <a:buFont typeface="+mj-lt"/>
              <a:buAutoNum type="arabicPeriod"/>
            </a:pPr>
            <a:r>
              <a:rPr lang="es-ES" sz="2000" dirty="0"/>
              <a:t>Evolución temporal</a:t>
            </a:r>
          </a:p>
          <a:p>
            <a:pPr marL="982663" lvl="1" indent="-354013">
              <a:buFont typeface="+mj-lt"/>
              <a:buAutoNum type="arabicPeriod"/>
            </a:pPr>
            <a:r>
              <a:rPr lang="es-ES" sz="2000" dirty="0"/>
              <a:t>Comparación con el mercado</a:t>
            </a:r>
          </a:p>
          <a:p>
            <a:pPr marL="982663" lvl="1" indent="-354013">
              <a:buFont typeface="+mj-lt"/>
              <a:buAutoNum type="arabicPeriod"/>
            </a:pPr>
            <a:r>
              <a:rPr lang="es-ES" sz="2000" dirty="0"/>
              <a:t>Comparación entre distintas unidades de negocio/Departamentos / Empleados</a:t>
            </a:r>
          </a:p>
          <a:p>
            <a:pPr marL="982663" lvl="1" indent="-354013">
              <a:buFont typeface="+mj-lt"/>
              <a:buAutoNum type="arabicPeriod"/>
            </a:pPr>
            <a:r>
              <a:rPr lang="es-ES" sz="2000" dirty="0"/>
              <a:t>Comparación con otras compañías de mi sector</a:t>
            </a:r>
          </a:p>
          <a:p>
            <a:pPr marL="982663" lvl="1" indent="-354013">
              <a:buFont typeface="+mj-lt"/>
              <a:buAutoNum type="arabicPeriod"/>
            </a:pPr>
            <a:r>
              <a:rPr lang="es-ES" sz="2000" dirty="0"/>
              <a:t>Comparación frente al objetivo</a:t>
            </a:r>
          </a:p>
          <a:p>
            <a:pPr marL="895667" lvl="1" indent="0">
              <a:buNone/>
            </a:pPr>
            <a:r>
              <a:rPr lang="es-E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228479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579945"/>
            <a:ext cx="4205922" cy="552911"/>
          </a:xfrm>
        </p:spPr>
        <p:txBody>
          <a:bodyPr>
            <a:normAutofit/>
          </a:bodyPr>
          <a:lstStyle/>
          <a:p>
            <a:r>
              <a:rPr lang="es-ES" sz="2000" dirty="0"/>
              <a:t>Descripción del Gasto en Viajes </a:t>
            </a:r>
          </a:p>
          <a:p>
            <a:pPr marL="393192" lvl="1" indent="0">
              <a:buNone/>
            </a:pPr>
            <a:endParaRPr lang="es-ES" sz="1800" dirty="0">
              <a:latin typeface="+mj-lt"/>
            </a:endParaRPr>
          </a:p>
          <a:p>
            <a:pPr lvl="1"/>
            <a:endParaRPr lang="es-ES" sz="1800" dirty="0">
              <a:latin typeface="+mj-lt"/>
            </a:endParaRPr>
          </a:p>
          <a:p>
            <a:endParaRPr lang="es-ES" sz="2000" dirty="0">
              <a:latin typeface="+mj-lt"/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420656"/>
          </a:xfrm>
        </p:spPr>
        <p:txBody>
          <a:bodyPr>
            <a:noAutofit/>
          </a:bodyPr>
          <a:lstStyle/>
          <a:p>
            <a:r>
              <a:rPr lang="es-ES" sz="3200" dirty="0" err="1"/>
              <a:t>KPIs</a:t>
            </a:r>
            <a:r>
              <a:rPr lang="es-ES" sz="3200" dirty="0"/>
              <a:t>: Tipos de indicadores</a:t>
            </a:r>
          </a:p>
        </p:txBody>
      </p:sp>
      <p:pic>
        <p:nvPicPr>
          <p:cNvPr id="7" name="Picture 2" descr="http://www.aegve.org/img/logo_aegv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6080595"/>
            <a:ext cx="2088232" cy="664794"/>
          </a:xfrm>
          <a:prstGeom prst="rect">
            <a:avLst/>
          </a:prstGeom>
          <a:noFill/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2239409"/>
            <a:ext cx="7652034" cy="289024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579945"/>
            <a:ext cx="4205922" cy="552911"/>
          </a:xfrm>
        </p:spPr>
        <p:txBody>
          <a:bodyPr>
            <a:normAutofit/>
          </a:bodyPr>
          <a:lstStyle/>
          <a:p>
            <a:r>
              <a:rPr lang="es-ES" sz="2000" dirty="0"/>
              <a:t>Costes / Ahorros</a:t>
            </a:r>
          </a:p>
          <a:p>
            <a:pPr marL="393192" lvl="1" indent="0">
              <a:buNone/>
            </a:pPr>
            <a:endParaRPr lang="es-ES" sz="1800" dirty="0">
              <a:latin typeface="+mj-lt"/>
            </a:endParaRPr>
          </a:p>
          <a:p>
            <a:pPr lvl="1"/>
            <a:endParaRPr lang="es-ES" sz="1800" dirty="0">
              <a:latin typeface="+mj-lt"/>
            </a:endParaRPr>
          </a:p>
          <a:p>
            <a:endParaRPr lang="es-ES" sz="2000" dirty="0">
              <a:latin typeface="+mj-lt"/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420656"/>
          </a:xfrm>
        </p:spPr>
        <p:txBody>
          <a:bodyPr>
            <a:noAutofit/>
          </a:bodyPr>
          <a:lstStyle/>
          <a:p>
            <a:r>
              <a:rPr lang="es-ES" sz="3200" dirty="0" err="1"/>
              <a:t>KPIs</a:t>
            </a:r>
            <a:r>
              <a:rPr lang="es-ES" sz="3200" dirty="0"/>
              <a:t>: Tipos de indicadores</a:t>
            </a:r>
          </a:p>
        </p:txBody>
      </p:sp>
      <p:pic>
        <p:nvPicPr>
          <p:cNvPr id="7" name="Picture 2" descr="http://www.aegve.org/img/logo_aegv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6080595"/>
            <a:ext cx="2088232" cy="664794"/>
          </a:xfrm>
          <a:prstGeom prst="rect">
            <a:avLst/>
          </a:prstGeom>
          <a:noFill/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945" y="2348880"/>
            <a:ext cx="8002954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46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579945"/>
            <a:ext cx="4205922" cy="552911"/>
          </a:xfrm>
        </p:spPr>
        <p:txBody>
          <a:bodyPr>
            <a:normAutofit/>
          </a:bodyPr>
          <a:lstStyle/>
          <a:p>
            <a:r>
              <a:rPr lang="es-ES" sz="2000" dirty="0"/>
              <a:t>Cumplimiento de la política</a:t>
            </a:r>
          </a:p>
          <a:p>
            <a:pPr marL="393192" lvl="1" indent="0">
              <a:buNone/>
            </a:pPr>
            <a:endParaRPr lang="es-ES" sz="1800" dirty="0">
              <a:latin typeface="+mj-lt"/>
            </a:endParaRPr>
          </a:p>
          <a:p>
            <a:pPr lvl="1"/>
            <a:endParaRPr lang="es-ES" sz="1800" dirty="0">
              <a:latin typeface="+mj-lt"/>
            </a:endParaRPr>
          </a:p>
          <a:p>
            <a:endParaRPr lang="es-ES" sz="2000" dirty="0">
              <a:latin typeface="+mj-lt"/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420656"/>
          </a:xfrm>
        </p:spPr>
        <p:txBody>
          <a:bodyPr>
            <a:noAutofit/>
          </a:bodyPr>
          <a:lstStyle/>
          <a:p>
            <a:r>
              <a:rPr lang="es-ES" sz="3200" dirty="0" err="1"/>
              <a:t>KPIs</a:t>
            </a:r>
            <a:r>
              <a:rPr lang="es-ES" sz="3200" dirty="0"/>
              <a:t>: Tipos de indicadores</a:t>
            </a:r>
          </a:p>
        </p:txBody>
      </p:sp>
      <p:pic>
        <p:nvPicPr>
          <p:cNvPr id="7" name="Picture 2" descr="http://www.aegve.org/img/logo_aegv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6080595"/>
            <a:ext cx="2088232" cy="664794"/>
          </a:xfrm>
          <a:prstGeom prst="rect">
            <a:avLst/>
          </a:prstGeom>
          <a:noFill/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2239409"/>
            <a:ext cx="7747581" cy="3277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8640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579945"/>
            <a:ext cx="4205922" cy="552911"/>
          </a:xfrm>
        </p:spPr>
        <p:txBody>
          <a:bodyPr>
            <a:normAutofit/>
          </a:bodyPr>
          <a:lstStyle/>
          <a:p>
            <a:r>
              <a:rPr lang="es-ES" sz="2000" dirty="0"/>
              <a:t>Eficiencia de los procesos </a:t>
            </a:r>
          </a:p>
          <a:p>
            <a:pPr marL="393192" lvl="1" indent="0">
              <a:buNone/>
            </a:pPr>
            <a:endParaRPr lang="es-ES" sz="1800" dirty="0">
              <a:latin typeface="+mj-lt"/>
            </a:endParaRPr>
          </a:p>
          <a:p>
            <a:pPr lvl="1"/>
            <a:endParaRPr lang="es-ES" sz="1800" dirty="0">
              <a:latin typeface="+mj-lt"/>
            </a:endParaRPr>
          </a:p>
          <a:p>
            <a:endParaRPr lang="es-ES" sz="2000" dirty="0">
              <a:latin typeface="+mj-lt"/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420656"/>
          </a:xfrm>
        </p:spPr>
        <p:txBody>
          <a:bodyPr>
            <a:noAutofit/>
          </a:bodyPr>
          <a:lstStyle/>
          <a:p>
            <a:r>
              <a:rPr lang="es-ES" sz="3200" dirty="0" err="1"/>
              <a:t>KPIs</a:t>
            </a:r>
            <a:r>
              <a:rPr lang="es-ES" sz="3200" dirty="0"/>
              <a:t>: Tipos de indicadores</a:t>
            </a:r>
          </a:p>
        </p:txBody>
      </p:sp>
      <p:pic>
        <p:nvPicPr>
          <p:cNvPr id="7" name="Picture 2" descr="http://www.aegve.org/img/logo_aegv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6080595"/>
            <a:ext cx="2088232" cy="664794"/>
          </a:xfrm>
          <a:prstGeom prst="rect">
            <a:avLst/>
          </a:prstGeom>
          <a:noFill/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2348880"/>
            <a:ext cx="7638964" cy="1444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7424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1115616" y="1052736"/>
            <a:ext cx="7571184" cy="420656"/>
          </a:xfrm>
        </p:spPr>
        <p:txBody>
          <a:bodyPr>
            <a:noAutofit/>
          </a:bodyPr>
          <a:lstStyle/>
          <a:p>
            <a:r>
              <a:rPr lang="es-ES" sz="3200" dirty="0" err="1"/>
              <a:t>KPIs</a:t>
            </a:r>
            <a:r>
              <a:rPr lang="es-ES" sz="3200" dirty="0"/>
              <a:t>: Tipos de indicadores</a:t>
            </a:r>
          </a:p>
        </p:txBody>
      </p:sp>
      <p:pic>
        <p:nvPicPr>
          <p:cNvPr id="7" name="Picture 2" descr="http://www.aegve.org/img/logo_aegv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6080595"/>
            <a:ext cx="2088232" cy="664794"/>
          </a:xfrm>
          <a:prstGeom prst="rect">
            <a:avLst/>
          </a:prstGeom>
          <a:noFill/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1916832"/>
            <a:ext cx="8403852" cy="1918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8797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584" y="1052736"/>
            <a:ext cx="7871334" cy="792088"/>
          </a:xfrm>
        </p:spPr>
        <p:txBody>
          <a:bodyPr/>
          <a:lstStyle/>
          <a:p>
            <a:r>
              <a:rPr lang="es-ES" dirty="0"/>
              <a:t>Tratamiento de la información y Representación gráfica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9318" y="1988840"/>
            <a:ext cx="8075240" cy="4464496"/>
          </a:xfrm>
        </p:spPr>
        <p:txBody>
          <a:bodyPr>
            <a:normAutofit/>
          </a:bodyPr>
          <a:lstStyle/>
          <a:p>
            <a:pPr marL="1060450" lvl="1" indent="-342900">
              <a:buFont typeface="+mj-lt"/>
              <a:buAutoNum type="arabicPeriod"/>
            </a:pPr>
            <a:r>
              <a:rPr lang="es-ES" dirty="0" err="1"/>
              <a:t>Dashboard</a:t>
            </a:r>
            <a:r>
              <a:rPr lang="es-ES" dirty="0"/>
              <a:t>: Cuadro de datos de visualización rápida. </a:t>
            </a:r>
          </a:p>
          <a:p>
            <a:pPr marL="1060450" lvl="1" indent="-342900">
              <a:buFont typeface="+mj-lt"/>
              <a:buAutoNum type="arabicPeriod"/>
            </a:pPr>
            <a:r>
              <a:rPr lang="es-ES" dirty="0"/>
              <a:t>Herramientas de “</a:t>
            </a:r>
            <a:r>
              <a:rPr lang="es-ES" dirty="0" err="1"/>
              <a:t>Analytics</a:t>
            </a:r>
            <a:r>
              <a:rPr lang="es-ES" dirty="0"/>
              <a:t>”.</a:t>
            </a:r>
          </a:p>
          <a:p>
            <a:pPr marL="1060450" lvl="1" indent="-342900">
              <a:buFont typeface="+mj-lt"/>
              <a:buAutoNum type="arabicPeriod"/>
            </a:pPr>
            <a:r>
              <a:rPr lang="es-ES" dirty="0"/>
              <a:t>Power BI</a:t>
            </a:r>
          </a:p>
          <a:p>
            <a:pPr marL="1060450" lvl="1" indent="-342900">
              <a:buFont typeface="+mj-lt"/>
              <a:buAutoNum type="arabicPeriod"/>
            </a:pPr>
            <a:r>
              <a:rPr lang="es-ES" dirty="0" err="1"/>
              <a:t>Balanced</a:t>
            </a:r>
            <a:r>
              <a:rPr lang="es-ES" dirty="0"/>
              <a:t> </a:t>
            </a:r>
            <a:r>
              <a:rPr lang="es-ES" dirty="0" err="1"/>
              <a:t>Scorecards</a:t>
            </a:r>
            <a:endParaRPr lang="es-ES" dirty="0"/>
          </a:p>
          <a:p>
            <a:pPr marL="1060450" lvl="1" indent="-342900">
              <a:buFont typeface="+mj-lt"/>
              <a:buAutoNum type="arabicPeriod"/>
            </a:pPr>
            <a:r>
              <a:rPr lang="es-ES" dirty="0"/>
              <a:t>Gráficas, tablas, índices</a:t>
            </a:r>
          </a:p>
        </p:txBody>
      </p:sp>
    </p:spTree>
    <p:extLst>
      <p:ext uri="{BB962C8B-B14F-4D97-AF65-F5344CB8AC3E}">
        <p14:creationId xmlns:p14="http://schemas.microsoft.com/office/powerpoint/2010/main" val="23482874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1772816"/>
            <a:ext cx="5487384" cy="3384376"/>
          </a:xfrm>
          <a:prstGeom prst="rect">
            <a:avLst/>
          </a:prstGeom>
        </p:spPr>
      </p:pic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755576" y="836712"/>
            <a:ext cx="7871334" cy="576064"/>
          </a:xfrm>
        </p:spPr>
        <p:txBody>
          <a:bodyPr/>
          <a:lstStyle/>
          <a:p>
            <a:r>
              <a:rPr lang="es-ES" dirty="0"/>
              <a:t>Referencias y Bibliografía: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2861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751936"/>
            <a:ext cx="7834064" cy="780696"/>
          </a:xfrm>
        </p:spPr>
        <p:txBody>
          <a:bodyPr/>
          <a:lstStyle/>
          <a:p>
            <a:r>
              <a:rPr lang="es-ES" sz="4800" dirty="0"/>
              <a:t>Índice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15616" y="1734056"/>
            <a:ext cx="7128792" cy="41451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sz="2800" dirty="0">
                <a:latin typeface="+mj-lt"/>
              </a:rPr>
              <a:t>Definición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>
                <a:latin typeface="+mj-lt"/>
              </a:rPr>
              <a:t>Para qué sirve un sistema de métricas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>
                <a:latin typeface="+mj-lt"/>
              </a:rPr>
              <a:t>Etapas para la implementación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>
                <a:latin typeface="+mj-lt"/>
              </a:rPr>
              <a:t>Recomendaciones generales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>
                <a:latin typeface="+mj-lt"/>
              </a:rPr>
              <a:t>Fuentes de información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/>
              <a:t>Tipos de </a:t>
            </a:r>
            <a:r>
              <a:rPr lang="es-ES" sz="2800" dirty="0" err="1"/>
              <a:t>KPIs</a:t>
            </a:r>
            <a:endParaRPr lang="es-ES" sz="2800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sz="2800" dirty="0">
                <a:latin typeface="+mj-lt"/>
              </a:rPr>
              <a:t>Referencias</a:t>
            </a:r>
          </a:p>
          <a:p>
            <a:endParaRPr lang="es-ES" dirty="0"/>
          </a:p>
        </p:txBody>
      </p:sp>
      <p:pic>
        <p:nvPicPr>
          <p:cNvPr id="6" name="Picture 2" descr="http://www.aegve.org/img/logo_aegv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6080595"/>
            <a:ext cx="2088232" cy="6647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95536" y="1268760"/>
            <a:ext cx="8219256" cy="4389120"/>
          </a:xfrm>
        </p:spPr>
        <p:txBody>
          <a:bodyPr/>
          <a:lstStyle/>
          <a:p>
            <a:pPr marL="0" indent="0" algn="ctr">
              <a:buNone/>
            </a:pPr>
            <a:r>
              <a:rPr lang="es-ES" sz="3200" dirty="0"/>
              <a:t>“Lo que no se define no se puede medir. </a:t>
            </a:r>
          </a:p>
          <a:p>
            <a:pPr marL="0" indent="0" algn="ctr">
              <a:buNone/>
            </a:pPr>
            <a:r>
              <a:rPr lang="es-ES" sz="3200" b="1" dirty="0"/>
              <a:t>Lo que no se mide, no se puede mejorar.</a:t>
            </a:r>
          </a:p>
          <a:p>
            <a:pPr marL="0" indent="0" algn="ctr">
              <a:buNone/>
            </a:pPr>
            <a:r>
              <a:rPr lang="es-ES" sz="3200" dirty="0"/>
              <a:t> Lo que no se mejora, se degrada siempre”.</a:t>
            </a:r>
          </a:p>
          <a:p>
            <a:pPr marL="0" indent="0">
              <a:buNone/>
            </a:pPr>
            <a:endParaRPr lang="es-ES" sz="3200" dirty="0"/>
          </a:p>
          <a:p>
            <a:pPr marL="0" indent="0">
              <a:buNone/>
            </a:pPr>
            <a:endParaRPr lang="es-ES" sz="1800" dirty="0"/>
          </a:p>
          <a:p>
            <a:pPr marL="0" indent="0" algn="r">
              <a:buNone/>
            </a:pPr>
            <a:r>
              <a:rPr lang="es-ES" sz="1800" dirty="0"/>
              <a:t>William Thomson Kelvin (Lord Kelvin), </a:t>
            </a:r>
          </a:p>
          <a:p>
            <a:pPr marL="0" indent="0" algn="r">
              <a:buNone/>
            </a:pPr>
            <a:r>
              <a:rPr lang="es-ES" sz="1800" dirty="0"/>
              <a:t>físico y matemático británico </a:t>
            </a:r>
          </a:p>
          <a:p>
            <a:pPr marL="0" indent="0" algn="r">
              <a:buNone/>
            </a:pPr>
            <a:r>
              <a:rPr lang="es-ES" sz="1800" dirty="0"/>
              <a:t>(1824 – 1907)</a:t>
            </a: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2637144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836712"/>
            <a:ext cx="7797552" cy="648072"/>
          </a:xfrm>
        </p:spPr>
        <p:txBody>
          <a:bodyPr>
            <a:noAutofit/>
          </a:bodyPr>
          <a:lstStyle/>
          <a:p>
            <a:r>
              <a:rPr lang="es-ES" sz="4800" dirty="0"/>
              <a:t>Métricas de Gestión y SLA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764097"/>
            <a:ext cx="7776864" cy="4181200"/>
          </a:xfrm>
        </p:spPr>
        <p:txBody>
          <a:bodyPr>
            <a:normAutofit/>
          </a:bodyPr>
          <a:lstStyle/>
          <a:p>
            <a:r>
              <a:rPr lang="es-ES" dirty="0"/>
              <a:t>Métrica: parámetro que permite describir la cuenta de viajes de la compañía. </a:t>
            </a:r>
          </a:p>
          <a:p>
            <a:pPr lvl="2"/>
            <a:r>
              <a:rPr lang="es-ES" sz="2000" dirty="0"/>
              <a:t>Gasto total en viajes y evolución anual</a:t>
            </a:r>
          </a:p>
          <a:p>
            <a:pPr lvl="2"/>
            <a:r>
              <a:rPr lang="es-ES" sz="2000" dirty="0"/>
              <a:t>Precio medio del aéreo </a:t>
            </a:r>
          </a:p>
          <a:p>
            <a:pPr lvl="2"/>
            <a:r>
              <a:rPr lang="es-ES" sz="2000" dirty="0"/>
              <a:t>Eficiencia de los procesos (métricas de plazos de gestión)</a:t>
            </a:r>
          </a:p>
          <a:p>
            <a:pPr lvl="2"/>
            <a:r>
              <a:rPr lang="es-ES" sz="2000" dirty="0"/>
              <a:t>etc</a:t>
            </a:r>
          </a:p>
          <a:p>
            <a:r>
              <a:rPr lang="es-ES" dirty="0"/>
              <a:t>SLA: Métrica utilizada para medir la gestión de la agencia y el cumplimiento de contrato.</a:t>
            </a:r>
          </a:p>
        </p:txBody>
      </p:sp>
      <p:pic>
        <p:nvPicPr>
          <p:cNvPr id="7" name="Picture 2" descr="http://www.aegve.org/img/logo_aegv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6080595"/>
            <a:ext cx="2088232" cy="6647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909091"/>
            <a:ext cx="8496944" cy="998984"/>
          </a:xfrm>
        </p:spPr>
        <p:txBody>
          <a:bodyPr>
            <a:noAutofit/>
          </a:bodyPr>
          <a:lstStyle/>
          <a:p>
            <a:r>
              <a:rPr lang="es-ES" sz="4800" dirty="0" err="1"/>
              <a:t>KPIs</a:t>
            </a:r>
            <a:r>
              <a:rPr lang="es-ES" sz="4800" dirty="0"/>
              <a:t> </a:t>
            </a:r>
            <a:r>
              <a:rPr lang="es-ES" sz="4000" dirty="0"/>
              <a:t>= Key Performance </a:t>
            </a:r>
            <a:r>
              <a:rPr lang="es-ES" sz="4000" dirty="0" err="1"/>
              <a:t>Indicators</a:t>
            </a:r>
            <a:br>
              <a:rPr lang="es-ES" sz="3200" dirty="0"/>
            </a:br>
            <a:r>
              <a:rPr lang="es-ES" sz="2400" dirty="0"/>
              <a:t>(Indicadores estratégicos de gestión)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2276872"/>
            <a:ext cx="8013576" cy="2448272"/>
          </a:xfrm>
        </p:spPr>
        <p:txBody>
          <a:bodyPr>
            <a:normAutofit/>
          </a:bodyPr>
          <a:lstStyle/>
          <a:p>
            <a:r>
              <a:rPr lang="es-ES" dirty="0"/>
              <a:t>KPI:  parámetro estratégico sobre el que podemos </a:t>
            </a:r>
            <a:r>
              <a:rPr lang="es-ES" b="1" dirty="0"/>
              <a:t>ACTUAR </a:t>
            </a:r>
            <a:r>
              <a:rPr lang="es-ES" dirty="0"/>
              <a:t>para alcanzar el cumplimiento de los objetivos del programa de viajes.</a:t>
            </a:r>
          </a:p>
          <a:p>
            <a:pPr lvl="2"/>
            <a:r>
              <a:rPr lang="es-ES" sz="2000" dirty="0"/>
              <a:t>% del gasto controlado por Compras</a:t>
            </a:r>
          </a:p>
          <a:p>
            <a:pPr lvl="2"/>
            <a:r>
              <a:rPr lang="es-ES" sz="2000" dirty="0"/>
              <a:t>Grado de cumplimiento de la política de viajes</a:t>
            </a:r>
          </a:p>
          <a:p>
            <a:pPr lvl="2"/>
            <a:r>
              <a:rPr lang="es-ES" sz="2000" dirty="0"/>
              <a:t>etc.</a:t>
            </a:r>
          </a:p>
        </p:txBody>
      </p:sp>
      <p:pic>
        <p:nvPicPr>
          <p:cNvPr id="7" name="Picture 2" descr="http://www.aegve.org/img/logo_aegv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6080595"/>
            <a:ext cx="2088232" cy="6647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43515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986055"/>
            <a:ext cx="8424936" cy="506320"/>
          </a:xfrm>
        </p:spPr>
        <p:txBody>
          <a:bodyPr>
            <a:noAutofit/>
          </a:bodyPr>
          <a:lstStyle/>
          <a:p>
            <a:r>
              <a:rPr lang="es-ES" sz="3600" dirty="0"/>
              <a:t>Métricas y </a:t>
            </a:r>
            <a:r>
              <a:rPr lang="es-ES" sz="3600" dirty="0" err="1"/>
              <a:t>KPIs</a:t>
            </a:r>
            <a:r>
              <a:rPr lang="es-ES" sz="3600" dirty="0"/>
              <a:t>: </a:t>
            </a:r>
            <a:r>
              <a:rPr lang="es-ES" sz="4800" dirty="0"/>
              <a:t>¿Para qué sirven?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9821" y="1584463"/>
            <a:ext cx="8424936" cy="3528392"/>
          </a:xfrm>
        </p:spPr>
        <p:txBody>
          <a:bodyPr>
            <a:normAutofit/>
          </a:bodyPr>
          <a:lstStyle/>
          <a:p>
            <a:pPr marL="452438" indent="-363538"/>
            <a:r>
              <a:rPr lang="es-ES" sz="2400" dirty="0"/>
              <a:t>Descripción y visión analítica de la cuenta</a:t>
            </a:r>
          </a:p>
          <a:p>
            <a:pPr marL="452438" indent="-363538"/>
            <a:r>
              <a:rPr lang="es-ES" sz="2400" dirty="0"/>
              <a:t>Medición de objetivos SMART (*)</a:t>
            </a:r>
          </a:p>
          <a:p>
            <a:pPr marL="452438" indent="-363538"/>
            <a:r>
              <a:rPr lang="es-ES" sz="2400" dirty="0"/>
              <a:t>Comunicación a usuarios</a:t>
            </a:r>
          </a:p>
          <a:p>
            <a:pPr marL="452438" indent="-363538"/>
            <a:r>
              <a:rPr lang="es-ES" sz="2400" dirty="0"/>
              <a:t>Cumplimiento SLA (“</a:t>
            </a:r>
            <a:r>
              <a:rPr lang="es-ES" sz="2400" dirty="0" err="1"/>
              <a:t>Service</a:t>
            </a:r>
            <a:r>
              <a:rPr lang="es-ES" sz="2400" dirty="0"/>
              <a:t> </a:t>
            </a:r>
            <a:r>
              <a:rPr lang="es-ES" sz="2400" dirty="0" err="1"/>
              <a:t>level</a:t>
            </a:r>
            <a:r>
              <a:rPr lang="es-ES" sz="2400" dirty="0"/>
              <a:t> </a:t>
            </a:r>
            <a:r>
              <a:rPr lang="es-ES" sz="2400" dirty="0" err="1"/>
              <a:t>Agreements</a:t>
            </a:r>
            <a:r>
              <a:rPr lang="es-ES" sz="2400" dirty="0"/>
              <a:t>”)</a:t>
            </a:r>
          </a:p>
          <a:p>
            <a:pPr marL="452438" indent="-363538">
              <a:buNone/>
            </a:pPr>
            <a:r>
              <a:rPr lang="es-ES" sz="2400" dirty="0"/>
              <a:t>    …</a:t>
            </a:r>
            <a:endParaRPr lang="es-ES" sz="2000" b="1" dirty="0"/>
          </a:p>
          <a:p>
            <a:pPr marL="0" indent="0" algn="ctr">
              <a:buNone/>
            </a:pPr>
            <a:r>
              <a:rPr lang="es-ES" sz="2800" b="1" dirty="0"/>
              <a:t>Una métrica permite detectar problemas con rapidez.</a:t>
            </a:r>
          </a:p>
          <a:p>
            <a:pPr marL="0" indent="0" algn="ctr">
              <a:buNone/>
            </a:pPr>
            <a:r>
              <a:rPr lang="es-ES" sz="2800" b="1" dirty="0"/>
              <a:t>Los KPIS deben permitir actuar y aplicar soluciones.</a:t>
            </a:r>
          </a:p>
        </p:txBody>
      </p:sp>
      <p:pic>
        <p:nvPicPr>
          <p:cNvPr id="7" name="Picture 2" descr="http://www.aegve.org/img/logo_aegv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6080595"/>
            <a:ext cx="2088232" cy="664794"/>
          </a:xfrm>
          <a:prstGeom prst="rect">
            <a:avLst/>
          </a:prstGeom>
          <a:noFill/>
        </p:spPr>
      </p:pic>
      <p:sp>
        <p:nvSpPr>
          <p:cNvPr id="5" name="CuadroTexto 4"/>
          <p:cNvSpPr txBox="1"/>
          <p:nvPr/>
        </p:nvSpPr>
        <p:spPr>
          <a:xfrm>
            <a:off x="251520" y="5711263"/>
            <a:ext cx="55446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(*) SMART: </a:t>
            </a:r>
            <a:r>
              <a:rPr lang="es-ES" sz="1400" dirty="0" err="1"/>
              <a:t>Specific</a:t>
            </a:r>
            <a:r>
              <a:rPr lang="es-ES" sz="1400" dirty="0"/>
              <a:t>, </a:t>
            </a:r>
            <a:r>
              <a:rPr lang="es-ES" sz="1400" dirty="0" err="1"/>
              <a:t>Measurable</a:t>
            </a:r>
            <a:r>
              <a:rPr lang="es-ES" sz="1400" dirty="0"/>
              <a:t>, </a:t>
            </a:r>
            <a:r>
              <a:rPr lang="es-ES" sz="1400" dirty="0" err="1"/>
              <a:t>Achievable</a:t>
            </a:r>
            <a:r>
              <a:rPr lang="es-ES" sz="1400" dirty="0"/>
              <a:t>, </a:t>
            </a:r>
            <a:r>
              <a:rPr lang="es-ES" sz="1400" dirty="0" err="1"/>
              <a:t>Relevant</a:t>
            </a:r>
            <a:r>
              <a:rPr lang="es-ES" sz="1400" dirty="0"/>
              <a:t>, Time-</a:t>
            </a:r>
            <a:r>
              <a:rPr lang="es-ES" sz="1400" dirty="0" err="1"/>
              <a:t>bound</a:t>
            </a:r>
            <a:endParaRPr lang="es-ES" sz="1400" dirty="0"/>
          </a:p>
          <a:p>
            <a:r>
              <a:rPr lang="en-GB" sz="1400" dirty="0">
                <a:solidFill>
                  <a:srgbClr val="222222"/>
                </a:solidFill>
              </a:rPr>
              <a:t>Drucker, P., </a:t>
            </a:r>
            <a:r>
              <a:rPr lang="en-GB" sz="1400" i="1" dirty="0">
                <a:solidFill>
                  <a:srgbClr val="222222"/>
                </a:solidFill>
              </a:rPr>
              <a:t>The Practice of Management</a:t>
            </a:r>
            <a:r>
              <a:rPr lang="en-GB" sz="1400" dirty="0">
                <a:solidFill>
                  <a:srgbClr val="222222"/>
                </a:solidFill>
              </a:rPr>
              <a:t>, Harper, New York, 1954; Heinemann, London, 1955; revised </a:t>
            </a:r>
            <a:r>
              <a:rPr lang="en-GB" sz="1400" dirty="0" err="1">
                <a:solidFill>
                  <a:srgbClr val="222222"/>
                </a:solidFill>
              </a:rPr>
              <a:t>edn</a:t>
            </a:r>
            <a:r>
              <a:rPr lang="en-GB" sz="1400" dirty="0">
                <a:solidFill>
                  <a:srgbClr val="222222"/>
                </a:solidFill>
              </a:rPr>
              <a:t>, Butterworth-Heinemann, 2007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669646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267" y="764704"/>
            <a:ext cx="8229600" cy="1224136"/>
          </a:xfrm>
        </p:spPr>
        <p:txBody>
          <a:bodyPr/>
          <a:lstStyle/>
          <a:p>
            <a:r>
              <a:rPr lang="es-ES" sz="3600" dirty="0"/>
              <a:t>Sistema de Métricas y </a:t>
            </a:r>
            <a:r>
              <a:rPr lang="es-ES" sz="3600" dirty="0" err="1"/>
              <a:t>KPIs</a:t>
            </a:r>
            <a:br>
              <a:rPr lang="es-ES" sz="3600" dirty="0"/>
            </a:br>
            <a:r>
              <a:rPr lang="es-ES" sz="4400" dirty="0"/>
              <a:t>Etapas</a:t>
            </a:r>
            <a:r>
              <a:rPr lang="es-ES" sz="4800" dirty="0"/>
              <a:t> para la Implementación</a:t>
            </a:r>
            <a:endParaRPr lang="en-GB" sz="4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55576" y="2204864"/>
            <a:ext cx="7788982" cy="316835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ES" sz="2800" dirty="0"/>
              <a:t>Objetivos Corporativos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800" dirty="0"/>
              <a:t>Política de Viajes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800" dirty="0"/>
              <a:t>Objetivos del programa de viajes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800" dirty="0"/>
              <a:t>Fuentes de información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800" dirty="0"/>
              <a:t>Métricas que describen la situación actual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800" dirty="0" err="1"/>
              <a:t>KPIs</a:t>
            </a:r>
            <a:r>
              <a:rPr lang="es-ES" sz="2800" dirty="0"/>
              <a:t> (palancas del cambio)</a:t>
            </a:r>
          </a:p>
        </p:txBody>
      </p:sp>
    </p:spTree>
    <p:extLst>
      <p:ext uri="{BB962C8B-B14F-4D97-AF65-F5344CB8AC3E}">
        <p14:creationId xmlns:p14="http://schemas.microsoft.com/office/powerpoint/2010/main" val="47488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71600" y="1983811"/>
            <a:ext cx="8172400" cy="3801174"/>
          </a:xfrm>
        </p:spPr>
        <p:txBody>
          <a:bodyPr>
            <a:noAutofit/>
          </a:bodyPr>
          <a:lstStyle/>
          <a:p>
            <a:pPr marL="354013" indent="-354013">
              <a:buFont typeface="+mj-lt"/>
              <a:buAutoNum type="arabicPeriod"/>
            </a:pPr>
            <a:r>
              <a:rPr lang="es-ES" sz="2400" dirty="0"/>
              <a:t>Adaptados a cada compañía y coyuntura</a:t>
            </a:r>
          </a:p>
          <a:p>
            <a:pPr marL="354013" indent="-354013">
              <a:buFont typeface="+mj-lt"/>
              <a:buAutoNum type="arabicPeriod"/>
            </a:pPr>
            <a:r>
              <a:rPr lang="es-ES" sz="2400" dirty="0"/>
              <a:t>Contexto: Evolución temporal, Valor objetivo, </a:t>
            </a:r>
            <a:r>
              <a:rPr lang="es-ES" sz="2400" i="1" dirty="0" err="1"/>
              <a:t>Benchmark</a:t>
            </a:r>
            <a:r>
              <a:rPr lang="es-ES" sz="2400" dirty="0"/>
              <a:t>.</a:t>
            </a:r>
          </a:p>
          <a:p>
            <a:pPr marL="354013" indent="-354013">
              <a:buFont typeface="+mj-lt"/>
              <a:buAutoNum type="arabicPeriod"/>
            </a:pPr>
            <a:r>
              <a:rPr lang="es-ES" sz="2400" dirty="0"/>
              <a:t>Información de origen contrastada y ordenada. </a:t>
            </a:r>
          </a:p>
          <a:p>
            <a:pPr marL="354013" indent="-354013">
              <a:buFont typeface="+mj-lt"/>
              <a:buAutoNum type="arabicPeriod"/>
            </a:pPr>
            <a:r>
              <a:rPr lang="es-ES" sz="2400" dirty="0"/>
              <a:t>Cálculo sencillo y bien definido.</a:t>
            </a:r>
          </a:p>
          <a:p>
            <a:pPr marL="354013" indent="-354013">
              <a:buFont typeface="+mj-lt"/>
              <a:buAutoNum type="arabicPeriod"/>
            </a:pPr>
            <a:r>
              <a:rPr lang="es-ES" sz="2400" dirty="0"/>
              <a:t>Aprox. 10 indicadores.</a:t>
            </a:r>
          </a:p>
          <a:p>
            <a:pPr marL="354013" indent="-354013">
              <a:buFont typeface="+mj-lt"/>
              <a:buAutoNum type="arabicPeriod"/>
            </a:pPr>
            <a:r>
              <a:rPr lang="es-ES" sz="2400" dirty="0"/>
              <a:t>Periodicidad</a:t>
            </a:r>
          </a:p>
          <a:p>
            <a:pPr marL="354013" indent="-354013">
              <a:buFont typeface="+mj-lt"/>
              <a:buAutoNum type="arabicPeriod"/>
            </a:pPr>
            <a:r>
              <a:rPr lang="es-ES" sz="2400" dirty="0"/>
              <a:t>Decidir y Actuar</a:t>
            </a:r>
          </a:p>
        </p:txBody>
      </p:sp>
      <p:pic>
        <p:nvPicPr>
          <p:cNvPr id="7" name="Picture 2" descr="http://www.aegve.org/img/logo_aegv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6080595"/>
            <a:ext cx="2088232" cy="664794"/>
          </a:xfrm>
          <a:prstGeom prst="rect">
            <a:avLst/>
          </a:prstGeom>
          <a:noFill/>
        </p:spPr>
      </p:pic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535267" y="764704"/>
            <a:ext cx="8229600" cy="1224136"/>
          </a:xfrm>
        </p:spPr>
        <p:txBody>
          <a:bodyPr/>
          <a:lstStyle/>
          <a:p>
            <a:r>
              <a:rPr lang="es-ES" sz="3600" dirty="0"/>
              <a:t>Sistema de Métricas y </a:t>
            </a:r>
            <a:r>
              <a:rPr lang="es-ES" sz="3600" dirty="0" err="1"/>
              <a:t>KPIs</a:t>
            </a:r>
            <a:br>
              <a:rPr lang="es-ES" sz="4800" dirty="0"/>
            </a:br>
            <a:r>
              <a:rPr lang="es-ES" sz="4800" dirty="0"/>
              <a:t>Recomendaciones Generales</a:t>
            </a:r>
            <a:endParaRPr lang="en-GB" sz="4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1772816"/>
            <a:ext cx="7920880" cy="302030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ES" sz="2400" dirty="0"/>
              <a:t>Informes de gestión de agencias y informes de ahorros.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/>
              <a:t>Base de datos de facturación acumulada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/>
              <a:t>Medios de pago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/>
              <a:t>Sistema de gestión de notas de gasto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/>
              <a:t>CRM / Herramienta interna de solicitud de servicios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/>
              <a:t>Encuestas Satisfacción internas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/>
              <a:t>Estudios de </a:t>
            </a:r>
            <a:r>
              <a:rPr lang="es-ES" sz="2400" i="1" dirty="0" err="1"/>
              <a:t>Benchmark</a:t>
            </a:r>
            <a:r>
              <a:rPr lang="es-ES" sz="2400" dirty="0"/>
              <a:t>, evolución de mercado</a:t>
            </a: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611560" y="1158106"/>
            <a:ext cx="7859216" cy="420656"/>
          </a:xfrm>
        </p:spPr>
        <p:txBody>
          <a:bodyPr>
            <a:noAutofit/>
          </a:bodyPr>
          <a:lstStyle/>
          <a:p>
            <a:r>
              <a:rPr lang="es-ES" sz="4800" dirty="0" err="1"/>
              <a:t>KPIs</a:t>
            </a:r>
            <a:r>
              <a:rPr lang="es-ES" sz="4800" dirty="0"/>
              <a:t>: Fuentes de información</a:t>
            </a:r>
          </a:p>
        </p:txBody>
      </p:sp>
      <p:pic>
        <p:nvPicPr>
          <p:cNvPr id="6" name="Picture 2" descr="http://www.aegve.org/img/logo_aegv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6151474"/>
            <a:ext cx="2088232" cy="6647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474710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ersonalizado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2760</TotalTime>
  <Words>524</Words>
  <Application>Microsoft Office PowerPoint</Application>
  <PresentationFormat>Presentación en pantalla (4:3)</PresentationFormat>
  <Paragraphs>102</Paragraphs>
  <Slides>17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0" baseType="lpstr">
      <vt:lpstr>Calibri</vt:lpstr>
      <vt:lpstr>Wingdings 2</vt:lpstr>
      <vt:lpstr>Flujo</vt:lpstr>
      <vt:lpstr>Curso de Experto Profesional Gestión de Viajes de  Empresa</vt:lpstr>
      <vt:lpstr>Índice</vt:lpstr>
      <vt:lpstr>Presentación de PowerPoint</vt:lpstr>
      <vt:lpstr>Métricas de Gestión y SLA</vt:lpstr>
      <vt:lpstr>KPIs = Key Performance Indicators (Indicadores estratégicos de gestión)</vt:lpstr>
      <vt:lpstr>Métricas y KPIs: ¿Para qué sirven?</vt:lpstr>
      <vt:lpstr>Sistema de Métricas y KPIs Etapas para la Implementación</vt:lpstr>
      <vt:lpstr>Sistema de Métricas y KPIs Recomendaciones Generales</vt:lpstr>
      <vt:lpstr>KPIs: Fuentes de información</vt:lpstr>
      <vt:lpstr>Análisis de la información</vt:lpstr>
      <vt:lpstr>KPIs: Tipos de indicadores</vt:lpstr>
      <vt:lpstr>KPIs: Tipos de indicadores</vt:lpstr>
      <vt:lpstr>KPIs: Tipos de indicadores</vt:lpstr>
      <vt:lpstr>KPIs: Tipos de indicadores</vt:lpstr>
      <vt:lpstr>KPIs: Tipos de indicadores</vt:lpstr>
      <vt:lpstr>Tratamiento de la información y Representación gráfica</vt:lpstr>
      <vt:lpstr>Referencias y Bibliografía: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Uned</dc:creator>
  <cp:lastModifiedBy>Margarita Algaba Colera</cp:lastModifiedBy>
  <cp:revision>74</cp:revision>
  <dcterms:created xsi:type="dcterms:W3CDTF">2014-04-05T11:03:42Z</dcterms:created>
  <dcterms:modified xsi:type="dcterms:W3CDTF">2017-06-21T09:38:55Z</dcterms:modified>
</cp:coreProperties>
</file>