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4" r:id="rId4"/>
    <p:sldId id="265" r:id="rId5"/>
    <p:sldId id="266" r:id="rId6"/>
    <p:sldId id="267" r:id="rId7"/>
    <p:sldId id="260" r:id="rId8"/>
    <p:sldId id="262" r:id="rId9"/>
    <p:sldId id="258" r:id="rId10"/>
    <p:sldId id="259" r:id="rId11"/>
    <p:sldId id="261" r:id="rId12"/>
    <p:sldId id="263" r:id="rId13"/>
  </p:sldIdLst>
  <p:sldSz cx="9144000" cy="6858000" type="screen4x3"/>
  <p:notesSz cx="6858000" cy="9144000"/>
  <p:custDataLst>
    <p:tags r:id="rId15"/>
  </p:custDataLst>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660"/>
  </p:normalViewPr>
  <p:slideViewPr>
    <p:cSldViewPr>
      <p:cViewPr varScale="1">
        <p:scale>
          <a:sx n="111" d="100"/>
          <a:sy n="111" d="100"/>
        </p:scale>
        <p:origin x="942"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3BD93-759E-4799-9121-CDD78E1273D6}" type="datetimeFigureOut">
              <a:rPr lang="es-ES" smtClean="0"/>
              <a:t>10/07/2017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47CC07-EE31-4AB2-A9F5-62B0C65D3272}" type="slidenum">
              <a:rPr lang="es-ES" smtClean="0"/>
              <a:t>‹Nº›</a:t>
            </a:fld>
            <a:endParaRPr lang="es-ES"/>
          </a:p>
        </p:txBody>
      </p:sp>
    </p:spTree>
    <p:extLst>
      <p:ext uri="{BB962C8B-B14F-4D97-AF65-F5344CB8AC3E}">
        <p14:creationId xmlns:p14="http://schemas.microsoft.com/office/powerpoint/2010/main" val="2595771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n-GB" sz="1200" dirty="0" smtClean="0"/>
              <a:t>Indeed, apparently untouchable legal </a:t>
            </a:r>
            <a:r>
              <a:rPr lang="ar-SA" sz="1200" dirty="0" smtClean="0"/>
              <a:t>“</a:t>
            </a:r>
            <a:r>
              <a:rPr lang="en-GB" sz="1200" dirty="0" smtClean="0"/>
              <a:t>areas</a:t>
            </a:r>
            <a:r>
              <a:rPr lang="ar-SA" sz="1200" dirty="0" smtClean="0"/>
              <a:t>”</a:t>
            </a:r>
            <a:r>
              <a:rPr lang="en-GB" sz="1200" dirty="0" smtClean="0"/>
              <a:t>, such as </a:t>
            </a:r>
          </a:p>
          <a:p>
            <a:r>
              <a:rPr lang="en-GB" sz="1200" dirty="0" smtClean="0"/>
              <a:t>development tools (which determine how and when cities are "made"), have been </a:t>
            </a:r>
            <a:r>
              <a:rPr lang="ar-SA" sz="1200" dirty="0" smtClean="0"/>
              <a:t>“</a:t>
            </a:r>
            <a:r>
              <a:rPr lang="en-GB" sz="1200" dirty="0" smtClean="0"/>
              <a:t>touched</a:t>
            </a:r>
            <a:r>
              <a:rPr lang="ar-SA" sz="1200" dirty="0" smtClean="0"/>
              <a:t>” </a:t>
            </a:r>
            <a:r>
              <a:rPr lang="en-GB" sz="1200" dirty="0" smtClean="0"/>
              <a:t>by European Union courts to grant them acceptance or </a:t>
            </a:r>
            <a:r>
              <a:rPr lang="en-GB" sz="1200" dirty="0" err="1" smtClean="0"/>
              <a:t>rechannel</a:t>
            </a:r>
            <a:r>
              <a:rPr lang="en-GB" sz="1200" dirty="0" smtClean="0"/>
              <a:t> them </a:t>
            </a:r>
          </a:p>
          <a:p>
            <a:r>
              <a:rPr lang="en-GB" sz="1200" dirty="0" smtClean="0"/>
              <a:t>PPR’s ?</a:t>
            </a:r>
          </a:p>
          <a:p>
            <a:r>
              <a:rPr lang="en-GB" sz="1200" dirty="0" smtClean="0"/>
              <a:t>Not even this seemingly unyielding core of the conception of the right to develop and its consolidation through the right of land owners to build cities or through the principle of free enterprise is safe from the European Union's long reach, to the extent that it is the directives on contracts and services that prefigure, so to speak, the way that city development works will be considered and also how they are considered as a business activity in which the land owner is far from being a key element in the system.</a:t>
            </a:r>
            <a:endParaRPr lang="es-ES" sz="1200" dirty="0" smtClean="0">
              <a:effectLst/>
            </a:endParaRPr>
          </a:p>
          <a:p>
            <a:endParaRPr lang="es-ES" dirty="0"/>
          </a:p>
        </p:txBody>
      </p:sp>
      <p:sp>
        <p:nvSpPr>
          <p:cNvPr id="4" name="3 Marcador de número de diapositiva"/>
          <p:cNvSpPr>
            <a:spLocks noGrp="1"/>
          </p:cNvSpPr>
          <p:nvPr>
            <p:ph type="sldNum" sz="quarter" idx="10"/>
          </p:nvPr>
        </p:nvSpPr>
        <p:spPr/>
        <p:txBody>
          <a:bodyPr/>
          <a:lstStyle/>
          <a:p>
            <a:fld id="{6347CC07-EE31-4AB2-A9F5-62B0C65D3272}" type="slidenum">
              <a:rPr lang="es-ES" smtClean="0"/>
              <a:t>2</a:t>
            </a:fld>
            <a:endParaRPr lang="es-ES"/>
          </a:p>
        </p:txBody>
      </p:sp>
    </p:spTree>
    <p:extLst>
      <p:ext uri="{BB962C8B-B14F-4D97-AF65-F5344CB8AC3E}">
        <p14:creationId xmlns:p14="http://schemas.microsoft.com/office/powerpoint/2010/main" val="3614340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In </a:t>
            </a:r>
            <a:r>
              <a:rPr lang="es-ES" dirty="0" err="1" smtClean="0"/>
              <a:t>the</a:t>
            </a:r>
            <a:r>
              <a:rPr lang="es-ES" dirty="0" smtClean="0"/>
              <a:t> guise of </a:t>
            </a:r>
            <a:r>
              <a:rPr lang="es-ES" dirty="0" err="1" smtClean="0"/>
              <a:t>aparent</a:t>
            </a:r>
            <a:r>
              <a:rPr lang="es-ES" dirty="0" smtClean="0"/>
              <a:t> </a:t>
            </a:r>
            <a:r>
              <a:rPr lang="es-ES" dirty="0" err="1" smtClean="0"/>
              <a:t>diversity</a:t>
            </a:r>
            <a:endParaRPr lang="es-ES" dirty="0"/>
          </a:p>
        </p:txBody>
      </p:sp>
      <p:sp>
        <p:nvSpPr>
          <p:cNvPr id="4" name="3 Marcador de número de diapositiva"/>
          <p:cNvSpPr>
            <a:spLocks noGrp="1"/>
          </p:cNvSpPr>
          <p:nvPr>
            <p:ph type="sldNum" sz="quarter" idx="10"/>
          </p:nvPr>
        </p:nvSpPr>
        <p:spPr/>
        <p:txBody>
          <a:bodyPr/>
          <a:lstStyle/>
          <a:p>
            <a:fld id="{6347CC07-EE31-4AB2-A9F5-62B0C65D3272}" type="slidenum">
              <a:rPr lang="es-ES" smtClean="0"/>
              <a:t>9</a:t>
            </a:fld>
            <a:endParaRPr lang="es-ES"/>
          </a:p>
        </p:txBody>
      </p:sp>
    </p:spTree>
    <p:extLst>
      <p:ext uri="{BB962C8B-B14F-4D97-AF65-F5344CB8AC3E}">
        <p14:creationId xmlns:p14="http://schemas.microsoft.com/office/powerpoint/2010/main" val="1807487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4CCEEDE-8F0B-4011-8BEC-BD1147D8C7B2}" type="datetimeFigureOut">
              <a:rPr lang="es-ES" smtClean="0"/>
              <a:t>10/07/2017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449FE67-0001-46F1-8B48-8891EE3CC338}" type="slidenum">
              <a:rPr lang="es-ES" smtClean="0"/>
              <a:t>‹Nº›</a:t>
            </a:fld>
            <a:endParaRPr lang="es-ES"/>
          </a:p>
        </p:txBody>
      </p:sp>
    </p:spTree>
    <p:extLst>
      <p:ext uri="{BB962C8B-B14F-4D97-AF65-F5344CB8AC3E}">
        <p14:creationId xmlns:p14="http://schemas.microsoft.com/office/powerpoint/2010/main" val="2003960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4CCEEDE-8F0B-4011-8BEC-BD1147D8C7B2}" type="datetimeFigureOut">
              <a:rPr lang="es-ES" smtClean="0"/>
              <a:t>10/07/2017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449FE67-0001-46F1-8B48-8891EE3CC338}" type="slidenum">
              <a:rPr lang="es-ES" smtClean="0"/>
              <a:t>‹Nº›</a:t>
            </a:fld>
            <a:endParaRPr lang="es-ES"/>
          </a:p>
        </p:txBody>
      </p:sp>
    </p:spTree>
    <p:extLst>
      <p:ext uri="{BB962C8B-B14F-4D97-AF65-F5344CB8AC3E}">
        <p14:creationId xmlns:p14="http://schemas.microsoft.com/office/powerpoint/2010/main" val="2050458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4CCEEDE-8F0B-4011-8BEC-BD1147D8C7B2}" type="datetimeFigureOut">
              <a:rPr lang="es-ES" smtClean="0"/>
              <a:t>10/07/2017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449FE67-0001-46F1-8B48-8891EE3CC338}" type="slidenum">
              <a:rPr lang="es-ES" smtClean="0"/>
              <a:t>‹Nº›</a:t>
            </a:fld>
            <a:endParaRPr lang="es-ES"/>
          </a:p>
        </p:txBody>
      </p:sp>
    </p:spTree>
    <p:extLst>
      <p:ext uri="{BB962C8B-B14F-4D97-AF65-F5344CB8AC3E}">
        <p14:creationId xmlns:p14="http://schemas.microsoft.com/office/powerpoint/2010/main" val="320946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4CCEEDE-8F0B-4011-8BEC-BD1147D8C7B2}" type="datetimeFigureOut">
              <a:rPr lang="es-ES" smtClean="0"/>
              <a:t>10/07/2017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449FE67-0001-46F1-8B48-8891EE3CC338}" type="slidenum">
              <a:rPr lang="es-ES" smtClean="0"/>
              <a:t>‹Nº›</a:t>
            </a:fld>
            <a:endParaRPr lang="es-ES"/>
          </a:p>
        </p:txBody>
      </p:sp>
    </p:spTree>
    <p:extLst>
      <p:ext uri="{BB962C8B-B14F-4D97-AF65-F5344CB8AC3E}">
        <p14:creationId xmlns:p14="http://schemas.microsoft.com/office/powerpoint/2010/main" val="495813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4CCEEDE-8F0B-4011-8BEC-BD1147D8C7B2}" type="datetimeFigureOut">
              <a:rPr lang="es-ES" smtClean="0"/>
              <a:t>10/07/2017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449FE67-0001-46F1-8B48-8891EE3CC338}" type="slidenum">
              <a:rPr lang="es-ES" smtClean="0"/>
              <a:t>‹Nº›</a:t>
            </a:fld>
            <a:endParaRPr lang="es-ES"/>
          </a:p>
        </p:txBody>
      </p:sp>
    </p:spTree>
    <p:extLst>
      <p:ext uri="{BB962C8B-B14F-4D97-AF65-F5344CB8AC3E}">
        <p14:creationId xmlns:p14="http://schemas.microsoft.com/office/powerpoint/2010/main" val="1945468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4CCEEDE-8F0B-4011-8BEC-BD1147D8C7B2}" type="datetimeFigureOut">
              <a:rPr lang="es-ES" smtClean="0"/>
              <a:t>10/07/2017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449FE67-0001-46F1-8B48-8891EE3CC338}" type="slidenum">
              <a:rPr lang="es-ES" smtClean="0"/>
              <a:t>‹Nº›</a:t>
            </a:fld>
            <a:endParaRPr lang="es-ES"/>
          </a:p>
        </p:txBody>
      </p:sp>
    </p:spTree>
    <p:extLst>
      <p:ext uri="{BB962C8B-B14F-4D97-AF65-F5344CB8AC3E}">
        <p14:creationId xmlns:p14="http://schemas.microsoft.com/office/powerpoint/2010/main" val="3863962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4CCEEDE-8F0B-4011-8BEC-BD1147D8C7B2}" type="datetimeFigureOut">
              <a:rPr lang="es-ES" smtClean="0"/>
              <a:t>10/07/2017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449FE67-0001-46F1-8B48-8891EE3CC338}" type="slidenum">
              <a:rPr lang="es-ES" smtClean="0"/>
              <a:t>‹Nº›</a:t>
            </a:fld>
            <a:endParaRPr lang="es-ES"/>
          </a:p>
        </p:txBody>
      </p:sp>
    </p:spTree>
    <p:extLst>
      <p:ext uri="{BB962C8B-B14F-4D97-AF65-F5344CB8AC3E}">
        <p14:creationId xmlns:p14="http://schemas.microsoft.com/office/powerpoint/2010/main" val="3975455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4CCEEDE-8F0B-4011-8BEC-BD1147D8C7B2}" type="datetimeFigureOut">
              <a:rPr lang="es-ES" smtClean="0"/>
              <a:t>10/07/2017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449FE67-0001-46F1-8B48-8891EE3CC338}" type="slidenum">
              <a:rPr lang="es-ES" smtClean="0"/>
              <a:t>‹Nº›</a:t>
            </a:fld>
            <a:endParaRPr lang="es-ES"/>
          </a:p>
        </p:txBody>
      </p:sp>
    </p:spTree>
    <p:extLst>
      <p:ext uri="{BB962C8B-B14F-4D97-AF65-F5344CB8AC3E}">
        <p14:creationId xmlns:p14="http://schemas.microsoft.com/office/powerpoint/2010/main" val="1346427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4CCEEDE-8F0B-4011-8BEC-BD1147D8C7B2}" type="datetimeFigureOut">
              <a:rPr lang="es-ES" smtClean="0"/>
              <a:t>10/07/2017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449FE67-0001-46F1-8B48-8891EE3CC338}" type="slidenum">
              <a:rPr lang="es-ES" smtClean="0"/>
              <a:t>‹Nº›</a:t>
            </a:fld>
            <a:endParaRPr lang="es-ES"/>
          </a:p>
        </p:txBody>
      </p:sp>
    </p:spTree>
    <p:extLst>
      <p:ext uri="{BB962C8B-B14F-4D97-AF65-F5344CB8AC3E}">
        <p14:creationId xmlns:p14="http://schemas.microsoft.com/office/powerpoint/2010/main" val="109538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4CCEEDE-8F0B-4011-8BEC-BD1147D8C7B2}" type="datetimeFigureOut">
              <a:rPr lang="es-ES" smtClean="0"/>
              <a:t>10/07/2017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449FE67-0001-46F1-8B48-8891EE3CC338}" type="slidenum">
              <a:rPr lang="es-ES" smtClean="0"/>
              <a:t>‹Nº›</a:t>
            </a:fld>
            <a:endParaRPr lang="es-ES"/>
          </a:p>
        </p:txBody>
      </p:sp>
    </p:spTree>
    <p:extLst>
      <p:ext uri="{BB962C8B-B14F-4D97-AF65-F5344CB8AC3E}">
        <p14:creationId xmlns:p14="http://schemas.microsoft.com/office/powerpoint/2010/main" val="2599373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4CCEEDE-8F0B-4011-8BEC-BD1147D8C7B2}" type="datetimeFigureOut">
              <a:rPr lang="es-ES" smtClean="0"/>
              <a:t>10/07/2017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449FE67-0001-46F1-8B48-8891EE3CC338}" type="slidenum">
              <a:rPr lang="es-ES" smtClean="0"/>
              <a:t>‹Nº›</a:t>
            </a:fld>
            <a:endParaRPr lang="es-ES"/>
          </a:p>
        </p:txBody>
      </p:sp>
    </p:spTree>
    <p:extLst>
      <p:ext uri="{BB962C8B-B14F-4D97-AF65-F5344CB8AC3E}">
        <p14:creationId xmlns:p14="http://schemas.microsoft.com/office/powerpoint/2010/main" val="2359435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CCEEDE-8F0B-4011-8BEC-BD1147D8C7B2}" type="datetimeFigureOut">
              <a:rPr lang="es-ES" smtClean="0"/>
              <a:t>10/07/2017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49FE67-0001-46F1-8B48-8891EE3CC338}" type="slidenum">
              <a:rPr lang="es-ES" smtClean="0"/>
              <a:t>‹Nº›</a:t>
            </a:fld>
            <a:endParaRPr lang="es-ES"/>
          </a:p>
        </p:txBody>
      </p:sp>
    </p:spTree>
    <p:extLst>
      <p:ext uri="{BB962C8B-B14F-4D97-AF65-F5344CB8AC3E}">
        <p14:creationId xmlns:p14="http://schemas.microsoft.com/office/powerpoint/2010/main" val="519050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i="0" u="none"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 dirty="0" smtClean="0"/>
              <a:t>La </a:t>
            </a:r>
            <a:r>
              <a:rPr lang="es-ES" dirty="0" err="1" smtClean="0"/>
              <a:t>EUropeización</a:t>
            </a:r>
            <a:r>
              <a:rPr lang="es-ES" dirty="0" smtClean="0"/>
              <a:t> del territorio.</a:t>
            </a:r>
            <a:br>
              <a:rPr lang="es-ES" dirty="0" smtClean="0"/>
            </a:br>
            <a:r>
              <a:rPr lang="es-ES" dirty="0" smtClean="0"/>
              <a:t>Marta Lora-Tamayo</a:t>
            </a:r>
            <a:br>
              <a:rPr lang="es-ES" dirty="0" smtClean="0"/>
            </a:br>
            <a:r>
              <a:rPr lang="es-ES" dirty="0" smtClean="0"/>
              <a:t>UNED. España.</a:t>
            </a:r>
            <a:endParaRPr lang="es-ES" dirty="0"/>
          </a:p>
        </p:txBody>
      </p:sp>
      <p:sp>
        <p:nvSpPr>
          <p:cNvPr id="3" name="2 Subtítulo"/>
          <p:cNvSpPr>
            <a:spLocks noGrp="1"/>
          </p:cNvSpPr>
          <p:nvPr>
            <p:ph type="subTitle" idx="1"/>
          </p:nvPr>
        </p:nvSpPr>
        <p:spPr/>
        <p:txBody>
          <a:bodyPr/>
          <a:lstStyle/>
          <a:p>
            <a:endParaRPr lang="es-ES" dirty="0"/>
          </a:p>
        </p:txBody>
      </p:sp>
    </p:spTree>
    <p:extLst>
      <p:ext uri="{BB962C8B-B14F-4D97-AF65-F5344CB8AC3E}">
        <p14:creationId xmlns:p14="http://schemas.microsoft.com/office/powerpoint/2010/main" val="630581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819472"/>
            <a:ext cx="8229600" cy="1143000"/>
          </a:xfrm>
        </p:spPr>
        <p:txBody>
          <a:bodyPr/>
          <a:lstStyle/>
          <a:p>
            <a:endParaRPr lang="es-ES"/>
          </a:p>
        </p:txBody>
      </p:sp>
      <p:sp>
        <p:nvSpPr>
          <p:cNvPr id="3" name="2 Marcador de contenido"/>
          <p:cNvSpPr>
            <a:spLocks noGrp="1"/>
          </p:cNvSpPr>
          <p:nvPr>
            <p:ph idx="1"/>
          </p:nvPr>
        </p:nvSpPr>
        <p:spPr>
          <a:xfrm>
            <a:off x="457200" y="188640"/>
            <a:ext cx="8229600" cy="5937523"/>
          </a:xfrm>
        </p:spPr>
        <p:txBody>
          <a:bodyPr>
            <a:normAutofit fontScale="77500" lnSpcReduction="20000"/>
          </a:bodyPr>
          <a:lstStyle/>
          <a:p>
            <a:r>
              <a:rPr lang="es-ES" b="1" dirty="0" smtClean="0"/>
              <a:t>3.la intervención directa de la Unión Europea sobre los usos de suelo: la red Natura 2000. </a:t>
            </a:r>
          </a:p>
          <a:p>
            <a:r>
              <a:rPr lang="es-ES" b="1" dirty="0" smtClean="0"/>
              <a:t>¿</a:t>
            </a:r>
            <a:r>
              <a:rPr lang="es-ES" dirty="0" smtClean="0"/>
              <a:t>Hacia un modelo Europeo de definición de usos de suelo?</a:t>
            </a:r>
          </a:p>
          <a:p>
            <a:endParaRPr lang="es-ES" b="1" dirty="0" smtClean="0"/>
          </a:p>
          <a:p>
            <a:r>
              <a:rPr lang="en-US" b="1" dirty="0" smtClean="0"/>
              <a:t>4. La </a:t>
            </a:r>
            <a:r>
              <a:rPr lang="en-US" b="1" dirty="0" err="1" smtClean="0"/>
              <a:t>uniformización</a:t>
            </a:r>
            <a:r>
              <a:rPr lang="en-US" b="1" dirty="0" smtClean="0"/>
              <a:t> del derecho a </a:t>
            </a:r>
            <a:r>
              <a:rPr lang="en-US" b="1" dirty="0" err="1" smtClean="0"/>
              <a:t>urbanizar</a:t>
            </a:r>
            <a:r>
              <a:rPr lang="en-US" b="1" dirty="0" smtClean="0"/>
              <a:t> a </a:t>
            </a:r>
            <a:r>
              <a:rPr lang="en-US" b="1" dirty="0" err="1" smtClean="0"/>
              <a:t>través</a:t>
            </a:r>
            <a:r>
              <a:rPr lang="en-US" b="1" dirty="0" smtClean="0"/>
              <a:t> del </a:t>
            </a:r>
            <a:r>
              <a:rPr lang="en-US" b="1" dirty="0" err="1" smtClean="0"/>
              <a:t>concepto</a:t>
            </a:r>
            <a:r>
              <a:rPr lang="en-US" b="1" dirty="0" smtClean="0"/>
              <a:t> </a:t>
            </a:r>
            <a:r>
              <a:rPr lang="en-US" b="1" dirty="0" err="1" smtClean="0"/>
              <a:t>amplio</a:t>
            </a:r>
            <a:r>
              <a:rPr lang="en-US" b="1" dirty="0" smtClean="0"/>
              <a:t> de </a:t>
            </a:r>
            <a:r>
              <a:rPr lang="en-US" b="1" dirty="0" err="1" smtClean="0"/>
              <a:t>obra</a:t>
            </a:r>
            <a:r>
              <a:rPr lang="en-US" b="1" dirty="0" smtClean="0"/>
              <a:t> </a:t>
            </a:r>
            <a:r>
              <a:rPr lang="en-US" b="1" dirty="0" err="1" smtClean="0"/>
              <a:t>pública</a:t>
            </a:r>
            <a:r>
              <a:rPr lang="en-US" b="1" dirty="0" smtClean="0"/>
              <a:t> y el </a:t>
            </a:r>
            <a:r>
              <a:rPr lang="en-US" b="1" dirty="0" err="1" smtClean="0"/>
              <a:t>importante</a:t>
            </a:r>
            <a:r>
              <a:rPr lang="en-US" b="1" dirty="0" smtClean="0"/>
              <a:t> </a:t>
            </a:r>
            <a:r>
              <a:rPr lang="en-US" b="1" dirty="0" err="1" smtClean="0"/>
              <a:t>papel</a:t>
            </a:r>
            <a:r>
              <a:rPr lang="en-US" b="1" dirty="0" smtClean="0"/>
              <a:t> </a:t>
            </a:r>
            <a:r>
              <a:rPr lang="en-US" b="1" dirty="0" err="1" smtClean="0"/>
              <a:t>unificador</a:t>
            </a:r>
            <a:r>
              <a:rPr lang="en-US" b="1" dirty="0" smtClean="0"/>
              <a:t> del Tribunal de </a:t>
            </a:r>
            <a:r>
              <a:rPr lang="en-US" b="1" dirty="0" err="1" smtClean="0"/>
              <a:t>Justicia</a:t>
            </a:r>
            <a:r>
              <a:rPr lang="en-US" b="1" dirty="0" smtClean="0"/>
              <a:t> de la Unión </a:t>
            </a:r>
            <a:r>
              <a:rPr lang="en-US" b="1" dirty="0" err="1" smtClean="0"/>
              <a:t>Europea</a:t>
            </a:r>
            <a:r>
              <a:rPr lang="en-US" b="1" dirty="0" smtClean="0"/>
              <a:t>.</a:t>
            </a:r>
          </a:p>
          <a:p>
            <a:endParaRPr lang="en-US" b="1" dirty="0" smtClean="0"/>
          </a:p>
          <a:p>
            <a:pPr lvl="1"/>
            <a:r>
              <a:rPr lang="en-US" dirty="0" smtClean="0"/>
              <a:t>STJUE 2001 </a:t>
            </a:r>
            <a:r>
              <a:rPr lang="en-US" dirty="0" err="1" smtClean="0"/>
              <a:t>L’Escalla</a:t>
            </a:r>
            <a:r>
              <a:rPr lang="en-US" dirty="0" smtClean="0"/>
              <a:t>.</a:t>
            </a:r>
          </a:p>
          <a:p>
            <a:pPr lvl="1"/>
            <a:r>
              <a:rPr lang="en-US" dirty="0" err="1" smtClean="0"/>
              <a:t>Informes</a:t>
            </a:r>
            <a:r>
              <a:rPr lang="en-US" dirty="0" smtClean="0"/>
              <a:t> </a:t>
            </a:r>
            <a:r>
              <a:rPr lang="en-US" dirty="0" err="1" smtClean="0"/>
              <a:t>Fortue</a:t>
            </a:r>
            <a:r>
              <a:rPr lang="en-US" dirty="0" smtClean="0"/>
              <a:t> y </a:t>
            </a:r>
            <a:r>
              <a:rPr lang="en-US" dirty="0" err="1" smtClean="0"/>
              <a:t>Auken</a:t>
            </a:r>
            <a:endParaRPr lang="en-US" dirty="0" smtClean="0"/>
          </a:p>
          <a:p>
            <a:pPr lvl="1"/>
            <a:r>
              <a:rPr lang="en-US" dirty="0" err="1" smtClean="0"/>
              <a:t>Alemania</a:t>
            </a:r>
            <a:r>
              <a:rPr lang="en-US" dirty="0" smtClean="0"/>
              <a:t>; </a:t>
            </a:r>
            <a:r>
              <a:rPr lang="en-US" dirty="0" err="1" smtClean="0"/>
              <a:t>caso</a:t>
            </a:r>
            <a:r>
              <a:rPr lang="en-US" dirty="0" smtClean="0"/>
              <a:t> Muller.</a:t>
            </a:r>
          </a:p>
          <a:p>
            <a:pPr lvl="1"/>
            <a:r>
              <a:rPr lang="en-US" dirty="0" err="1" smtClean="0"/>
              <a:t>Francia</a:t>
            </a:r>
            <a:r>
              <a:rPr lang="en-US" dirty="0" smtClean="0"/>
              <a:t>: </a:t>
            </a:r>
            <a:r>
              <a:rPr lang="en-US" dirty="0" err="1" smtClean="0"/>
              <a:t>Rouane</a:t>
            </a:r>
            <a:r>
              <a:rPr lang="en-US" dirty="0" smtClean="0"/>
              <a:t> y </a:t>
            </a:r>
            <a:r>
              <a:rPr lang="en-US" dirty="0" err="1" smtClean="0"/>
              <a:t>Arnoux</a:t>
            </a:r>
            <a:endParaRPr lang="en-US" dirty="0" smtClean="0"/>
          </a:p>
          <a:p>
            <a:endParaRPr lang="en-US" b="1" dirty="0"/>
          </a:p>
          <a:p>
            <a:endParaRPr lang="en-US" dirty="0" smtClean="0"/>
          </a:p>
          <a:p>
            <a:r>
              <a:rPr lang="en-US" b="1" dirty="0" smtClean="0"/>
              <a:t>5. La </a:t>
            </a:r>
            <a:r>
              <a:rPr lang="en-US" b="1" dirty="0" err="1" smtClean="0"/>
              <a:t>uniformización</a:t>
            </a:r>
            <a:r>
              <a:rPr lang="en-US" b="1" dirty="0" smtClean="0"/>
              <a:t> del derecho a </a:t>
            </a:r>
            <a:r>
              <a:rPr lang="en-US" b="1" dirty="0" err="1" smtClean="0"/>
              <a:t>edificar</a:t>
            </a:r>
            <a:r>
              <a:rPr lang="en-US" b="1" dirty="0" smtClean="0"/>
              <a:t> a </a:t>
            </a:r>
            <a:r>
              <a:rPr lang="en-US" b="1" dirty="0" err="1" smtClean="0"/>
              <a:t>través</a:t>
            </a:r>
            <a:r>
              <a:rPr lang="en-US" b="1" dirty="0" smtClean="0"/>
              <a:t> de la </a:t>
            </a:r>
            <a:r>
              <a:rPr lang="en-US" b="1" dirty="0" err="1" smtClean="0"/>
              <a:t>directiva</a:t>
            </a:r>
            <a:r>
              <a:rPr lang="en-US" b="1" dirty="0" smtClean="0"/>
              <a:t> de </a:t>
            </a:r>
            <a:r>
              <a:rPr lang="en-US" b="1" dirty="0" err="1" smtClean="0"/>
              <a:t>servicios</a:t>
            </a:r>
            <a:r>
              <a:rPr lang="en-US" b="1" dirty="0" smtClean="0"/>
              <a:t> . ¿</a:t>
            </a:r>
            <a:r>
              <a:rPr lang="en-US" b="1" dirty="0" err="1" smtClean="0"/>
              <a:t>hacia</a:t>
            </a:r>
            <a:r>
              <a:rPr lang="en-US" b="1" dirty="0" smtClean="0"/>
              <a:t> </a:t>
            </a:r>
            <a:r>
              <a:rPr lang="en-US" b="1" dirty="0" err="1" smtClean="0"/>
              <a:t>una</a:t>
            </a:r>
            <a:r>
              <a:rPr lang="en-US" b="1" dirty="0" smtClean="0"/>
              <a:t> </a:t>
            </a:r>
            <a:r>
              <a:rPr lang="en-US" b="1" dirty="0" err="1" smtClean="0"/>
              <a:t>concepción</a:t>
            </a:r>
            <a:r>
              <a:rPr lang="en-US" b="1" dirty="0" smtClean="0"/>
              <a:t> </a:t>
            </a:r>
            <a:r>
              <a:rPr lang="en-US" b="1" i="1" dirty="0" err="1" smtClean="0"/>
              <a:t>Europeizada</a:t>
            </a:r>
            <a:r>
              <a:rPr lang="en-US" b="1" i="1" dirty="0" smtClean="0"/>
              <a:t> d</a:t>
            </a:r>
            <a:r>
              <a:rPr lang="en-US" b="1" dirty="0" smtClean="0"/>
              <a:t>e la </a:t>
            </a:r>
            <a:r>
              <a:rPr lang="en-US" b="1" dirty="0" err="1" smtClean="0"/>
              <a:t>ejecución</a:t>
            </a:r>
            <a:r>
              <a:rPr lang="en-US" b="1" dirty="0" smtClean="0"/>
              <a:t> del </a:t>
            </a:r>
            <a:r>
              <a:rPr lang="en-US" b="1" dirty="0" err="1" smtClean="0"/>
              <a:t>planeamiento</a:t>
            </a:r>
            <a:r>
              <a:rPr lang="en-US" b="1" dirty="0" smtClean="0"/>
              <a:t> </a:t>
            </a:r>
            <a:r>
              <a:rPr lang="en-US" b="1" dirty="0" err="1" smtClean="0"/>
              <a:t>urbanístico</a:t>
            </a:r>
            <a:r>
              <a:rPr lang="en-US" b="1" dirty="0" smtClean="0"/>
              <a:t>?</a:t>
            </a:r>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2108652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963488"/>
            <a:ext cx="8229600" cy="1143000"/>
          </a:xfrm>
        </p:spPr>
        <p:txBody>
          <a:bodyPr/>
          <a:lstStyle/>
          <a:p>
            <a:endParaRPr lang="es-ES"/>
          </a:p>
        </p:txBody>
      </p:sp>
      <p:sp>
        <p:nvSpPr>
          <p:cNvPr id="3" name="2 Marcador de contenido"/>
          <p:cNvSpPr>
            <a:spLocks noGrp="1"/>
          </p:cNvSpPr>
          <p:nvPr>
            <p:ph idx="1"/>
          </p:nvPr>
        </p:nvSpPr>
        <p:spPr>
          <a:xfrm>
            <a:off x="611560" y="116632"/>
            <a:ext cx="8229600" cy="6552728"/>
          </a:xfrm>
        </p:spPr>
        <p:txBody>
          <a:bodyPr>
            <a:normAutofit/>
          </a:bodyPr>
          <a:lstStyle/>
          <a:p>
            <a:r>
              <a:rPr lang="es-ES" dirty="0" smtClean="0"/>
              <a:t>Propuestas.</a:t>
            </a:r>
          </a:p>
          <a:p>
            <a:pPr lvl="1"/>
            <a:r>
              <a:rPr lang="es-ES" dirty="0" smtClean="0"/>
              <a:t>Necesidad de enmarcar estos cinco pilares en una política concreta de Ordenación del territorio y urbanismo de la Unión Europea.</a:t>
            </a:r>
          </a:p>
          <a:p>
            <a:pPr lvl="1"/>
            <a:r>
              <a:rPr lang="es-ES" dirty="0" smtClean="0"/>
              <a:t>Armonización del concepto de derecho a urbanizar a la luz de las directivas de obras y servicios, o cambiar su rumbo.</a:t>
            </a:r>
          </a:p>
          <a:p>
            <a:pPr lvl="1"/>
            <a:r>
              <a:rPr lang="es-ES" dirty="0" smtClean="0"/>
              <a:t>Regulación inscrita en el marco constitucional del reconocimiento del derecho a la propiedad al tiempo que exista un fuerte condicionamiento del mismo en aras del interés general/público, la ciudad.</a:t>
            </a:r>
            <a:endParaRPr lang="es-ES" dirty="0"/>
          </a:p>
        </p:txBody>
      </p:sp>
    </p:spTree>
    <p:extLst>
      <p:ext uri="{BB962C8B-B14F-4D97-AF65-F5344CB8AC3E}">
        <p14:creationId xmlns:p14="http://schemas.microsoft.com/office/powerpoint/2010/main" val="2840999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891480"/>
            <a:ext cx="8229600" cy="1143000"/>
          </a:xfrm>
        </p:spPr>
        <p:txBody>
          <a:bodyPr/>
          <a:lstStyle/>
          <a:p>
            <a:endParaRPr lang="es-ES"/>
          </a:p>
        </p:txBody>
      </p:sp>
      <p:sp>
        <p:nvSpPr>
          <p:cNvPr id="3" name="2 Marcador de contenido"/>
          <p:cNvSpPr>
            <a:spLocks noGrp="1"/>
          </p:cNvSpPr>
          <p:nvPr>
            <p:ph idx="1"/>
          </p:nvPr>
        </p:nvSpPr>
        <p:spPr>
          <a:xfrm>
            <a:off x="467544" y="116632"/>
            <a:ext cx="8229600" cy="6336704"/>
          </a:xfrm>
        </p:spPr>
        <p:txBody>
          <a:bodyPr>
            <a:normAutofit/>
          </a:bodyPr>
          <a:lstStyle/>
          <a:p>
            <a:r>
              <a:rPr lang="es-ES" dirty="0" err="1" smtClean="0"/>
              <a:t>Conclusion</a:t>
            </a:r>
            <a:endParaRPr lang="es-ES" dirty="0" smtClean="0"/>
          </a:p>
          <a:p>
            <a:r>
              <a:rPr lang="en-GB" dirty="0" smtClean="0"/>
              <a:t>La </a:t>
            </a:r>
            <a:r>
              <a:rPr lang="en-GB" dirty="0" err="1" smtClean="0"/>
              <a:t>Europeización</a:t>
            </a:r>
            <a:r>
              <a:rPr lang="en-GB" dirty="0" smtClean="0"/>
              <a:t> </a:t>
            </a:r>
            <a:r>
              <a:rPr lang="en-GB" dirty="0" err="1" smtClean="0"/>
              <a:t>jurídica</a:t>
            </a:r>
            <a:r>
              <a:rPr lang="en-GB" dirty="0" smtClean="0"/>
              <a:t> del </a:t>
            </a:r>
            <a:r>
              <a:rPr lang="en-GB" dirty="0" err="1" smtClean="0"/>
              <a:t>territorio</a:t>
            </a:r>
            <a:r>
              <a:rPr lang="en-GB" dirty="0" smtClean="0"/>
              <a:t> </a:t>
            </a:r>
            <a:r>
              <a:rPr lang="en-GB" dirty="0" err="1" smtClean="0"/>
              <a:t>es</a:t>
            </a:r>
            <a:r>
              <a:rPr lang="en-GB" dirty="0" smtClean="0"/>
              <a:t> </a:t>
            </a:r>
            <a:r>
              <a:rPr lang="en-GB" dirty="0" err="1" smtClean="0"/>
              <a:t>ya</a:t>
            </a:r>
            <a:r>
              <a:rPr lang="en-GB" dirty="0" smtClean="0"/>
              <a:t> un </a:t>
            </a:r>
            <a:r>
              <a:rPr lang="en-GB" dirty="0" err="1" smtClean="0"/>
              <a:t>hecho</a:t>
            </a:r>
            <a:r>
              <a:rPr lang="en-GB" dirty="0" smtClean="0"/>
              <a:t> </a:t>
            </a:r>
            <a:r>
              <a:rPr lang="en-GB" dirty="0" err="1" smtClean="0"/>
              <a:t>cierto</a:t>
            </a:r>
            <a:r>
              <a:rPr lang="en-GB" dirty="0" smtClean="0"/>
              <a:t>.</a:t>
            </a:r>
          </a:p>
          <a:p>
            <a:endParaRPr lang="en-GB" dirty="0" smtClean="0"/>
          </a:p>
          <a:p>
            <a:r>
              <a:rPr lang="en-GB" dirty="0" err="1" smtClean="0"/>
              <a:t>Requiere</a:t>
            </a:r>
            <a:r>
              <a:rPr lang="en-GB" dirty="0" smtClean="0"/>
              <a:t> para </a:t>
            </a:r>
            <a:r>
              <a:rPr lang="en-GB" dirty="0" err="1" smtClean="0"/>
              <a:t>alcanzar</a:t>
            </a:r>
            <a:r>
              <a:rPr lang="en-GB" dirty="0" smtClean="0"/>
              <a:t> un mayor </a:t>
            </a:r>
            <a:r>
              <a:rPr lang="en-GB" dirty="0" err="1" smtClean="0"/>
              <a:t>grado</a:t>
            </a:r>
            <a:r>
              <a:rPr lang="en-GB" dirty="0" smtClean="0"/>
              <a:t> de </a:t>
            </a:r>
            <a:r>
              <a:rPr lang="en-GB" smtClean="0"/>
              <a:t>eficacia</a:t>
            </a:r>
            <a:r>
              <a:rPr lang="en-GB" dirty="0" smtClean="0"/>
              <a:t> </a:t>
            </a:r>
            <a:r>
              <a:rPr lang="en-GB" dirty="0" err="1" smtClean="0"/>
              <a:t>ser</a:t>
            </a:r>
            <a:r>
              <a:rPr lang="en-GB" dirty="0" smtClean="0"/>
              <a:t> </a:t>
            </a:r>
            <a:r>
              <a:rPr lang="en-GB" dirty="0" err="1" smtClean="0"/>
              <a:t>planteada</a:t>
            </a:r>
            <a:r>
              <a:rPr lang="en-GB" dirty="0" smtClean="0"/>
              <a:t> </a:t>
            </a:r>
            <a:r>
              <a:rPr lang="en-GB" dirty="0" err="1" smtClean="0"/>
              <a:t>como</a:t>
            </a:r>
            <a:r>
              <a:rPr lang="en-GB" dirty="0" smtClean="0"/>
              <a:t> </a:t>
            </a:r>
            <a:r>
              <a:rPr lang="en-GB" dirty="0" err="1" smtClean="0"/>
              <a:t>una</a:t>
            </a:r>
            <a:r>
              <a:rPr lang="en-GB" dirty="0" smtClean="0"/>
              <a:t> </a:t>
            </a:r>
            <a:r>
              <a:rPr lang="en-GB" dirty="0" err="1" smtClean="0"/>
              <a:t>Política</a:t>
            </a:r>
            <a:r>
              <a:rPr lang="en-GB" dirty="0" smtClean="0"/>
              <a:t> de la Unión </a:t>
            </a:r>
            <a:r>
              <a:rPr lang="en-GB" dirty="0" err="1" smtClean="0"/>
              <a:t>Europea</a:t>
            </a:r>
            <a:r>
              <a:rPr lang="en-GB" dirty="0" smtClean="0"/>
              <a:t>.</a:t>
            </a:r>
          </a:p>
          <a:p>
            <a:pPr marL="0" indent="0">
              <a:buNone/>
            </a:pPr>
            <a:endParaRPr lang="es-ES" dirty="0"/>
          </a:p>
        </p:txBody>
      </p:sp>
    </p:spTree>
    <p:extLst>
      <p:ext uri="{BB962C8B-B14F-4D97-AF65-F5344CB8AC3E}">
        <p14:creationId xmlns:p14="http://schemas.microsoft.com/office/powerpoint/2010/main" val="3686365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16632"/>
            <a:ext cx="8229600" cy="1143000"/>
          </a:xfrm>
        </p:spPr>
        <p:txBody>
          <a:bodyPr>
            <a:normAutofit fontScale="90000"/>
          </a:bodyPr>
          <a:lstStyle/>
          <a:p>
            <a:r>
              <a:rPr lang="es-ES" b="1" dirty="0" smtClean="0"/>
              <a:t>La </a:t>
            </a:r>
            <a:r>
              <a:rPr lang="es-ES" b="1" dirty="0" err="1" smtClean="0"/>
              <a:t>EUropeización</a:t>
            </a:r>
            <a:r>
              <a:rPr lang="es-ES" b="1" dirty="0" smtClean="0"/>
              <a:t> del territorio</a:t>
            </a:r>
            <a:br>
              <a:rPr lang="es-ES" b="1" dirty="0" smtClean="0"/>
            </a:br>
            <a:r>
              <a:rPr lang="es-ES" b="1" dirty="0" smtClean="0"/>
              <a:t>Marta Lora-Tamayo</a:t>
            </a:r>
            <a:endParaRPr lang="es-ES" b="1" dirty="0"/>
          </a:p>
        </p:txBody>
      </p:sp>
      <p:sp>
        <p:nvSpPr>
          <p:cNvPr id="3" name="2 Marcador de contenido"/>
          <p:cNvSpPr>
            <a:spLocks noGrp="1"/>
          </p:cNvSpPr>
          <p:nvPr>
            <p:ph idx="1"/>
          </p:nvPr>
        </p:nvSpPr>
        <p:spPr>
          <a:xfrm>
            <a:off x="457200" y="836712"/>
            <a:ext cx="8229600" cy="5289451"/>
          </a:xfrm>
        </p:spPr>
        <p:txBody>
          <a:bodyPr>
            <a:normAutofit lnSpcReduction="10000"/>
          </a:bodyPr>
          <a:lstStyle/>
          <a:p>
            <a:endParaRPr lang="es-ES" i="1" dirty="0" smtClean="0"/>
          </a:p>
          <a:p>
            <a:r>
              <a:rPr lang="es-ES" dirty="0" smtClean="0"/>
              <a:t>¿Podemos hablar de una revolución silenciosa del Derecho Europeo en relación con el urbanismo?</a:t>
            </a:r>
          </a:p>
          <a:p>
            <a:endParaRPr lang="es-ES" dirty="0" smtClean="0"/>
          </a:p>
          <a:p>
            <a:r>
              <a:rPr lang="es-ES" dirty="0" smtClean="0"/>
              <a:t>¿Podemos hablar/tiene sentido  un modelo jurídico-urbanístico Europeo?</a:t>
            </a:r>
          </a:p>
          <a:p>
            <a:endParaRPr lang="es-ES" dirty="0" smtClean="0"/>
          </a:p>
          <a:p>
            <a:r>
              <a:rPr lang="es-ES" dirty="0" smtClean="0"/>
              <a:t>¿Este modelo conduce a una forma de ciudad Europea? </a:t>
            </a:r>
            <a:r>
              <a:rPr lang="en-GB" sz="1200" dirty="0"/>
              <a:t> </a:t>
            </a:r>
            <a:endParaRPr lang="es-ES" sz="1200" dirty="0" smtClean="0">
              <a:effectLst/>
            </a:endParaRPr>
          </a:p>
          <a:p>
            <a:pPr marL="0" indent="0">
              <a:buNone/>
            </a:pPr>
            <a:r>
              <a:rPr lang="en-GB" sz="1200" dirty="0"/>
              <a:t>	</a:t>
            </a:r>
            <a:endParaRPr lang="es-ES" sz="1200" dirty="0" smtClean="0">
              <a:effectLst/>
            </a:endParaRPr>
          </a:p>
          <a:p>
            <a:endParaRPr lang="es-ES" sz="1200" dirty="0"/>
          </a:p>
        </p:txBody>
      </p:sp>
    </p:spTree>
    <p:extLst>
      <p:ext uri="{BB962C8B-B14F-4D97-AF65-F5344CB8AC3E}">
        <p14:creationId xmlns:p14="http://schemas.microsoft.com/office/powerpoint/2010/main" val="483270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47464"/>
            <a:ext cx="8229600" cy="1143000"/>
          </a:xfrm>
        </p:spPr>
        <p:txBody>
          <a:bodyPr/>
          <a:lstStyle/>
          <a:p>
            <a:endParaRPr lang="es-ES"/>
          </a:p>
        </p:txBody>
      </p:sp>
      <p:sp>
        <p:nvSpPr>
          <p:cNvPr id="3" name="Marcador de contenido 2"/>
          <p:cNvSpPr>
            <a:spLocks noGrp="1"/>
          </p:cNvSpPr>
          <p:nvPr>
            <p:ph idx="1"/>
          </p:nvPr>
        </p:nvSpPr>
        <p:spPr>
          <a:xfrm>
            <a:off x="457200" y="620688"/>
            <a:ext cx="8229600" cy="5505475"/>
          </a:xfrm>
        </p:spPr>
        <p:txBody>
          <a:bodyPr/>
          <a:lstStyle/>
          <a:p>
            <a:r>
              <a:rPr lang="es-ES" dirty="0" smtClean="0"/>
              <a:t>¿Puede el Derecho Europeo condicionar los usos del suelo?</a:t>
            </a:r>
          </a:p>
          <a:p>
            <a:pPr lvl="1"/>
            <a:r>
              <a:rPr lang="es-ES" dirty="0" smtClean="0"/>
              <a:t>Clasificar</a:t>
            </a:r>
          </a:p>
          <a:p>
            <a:pPr lvl="1"/>
            <a:r>
              <a:rPr lang="es-ES" dirty="0" smtClean="0"/>
              <a:t>Calificar</a:t>
            </a:r>
          </a:p>
          <a:p>
            <a:r>
              <a:rPr lang="es-ES" dirty="0" smtClean="0"/>
              <a:t>¿Puede el Derecho Europeo condicionar los sistemas de ejecución del </a:t>
            </a:r>
            <a:r>
              <a:rPr lang="es-ES" dirty="0" err="1" smtClean="0"/>
              <a:t>pleneamiento</a:t>
            </a:r>
            <a:r>
              <a:rPr lang="es-ES" dirty="0" smtClean="0"/>
              <a:t> urbanístico? ¿Las formas de hacer ciudad?</a:t>
            </a:r>
          </a:p>
          <a:p>
            <a:r>
              <a:rPr lang="es-ES" dirty="0" smtClean="0"/>
              <a:t>¿Puede condicionar/limitar/regular el modo de adquisición derecho a edificar?</a:t>
            </a:r>
          </a:p>
          <a:p>
            <a:r>
              <a:rPr lang="es-ES" dirty="0" smtClean="0"/>
              <a:t>¿Y el derecho de propiedad?</a:t>
            </a:r>
            <a:endParaRPr lang="es-ES" dirty="0"/>
          </a:p>
        </p:txBody>
      </p:sp>
    </p:spTree>
    <p:extLst>
      <p:ext uri="{BB962C8B-B14F-4D97-AF65-F5344CB8AC3E}">
        <p14:creationId xmlns:p14="http://schemas.microsoft.com/office/powerpoint/2010/main" val="1232009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963488"/>
            <a:ext cx="8229600" cy="1143000"/>
          </a:xfrm>
        </p:spPr>
        <p:txBody>
          <a:bodyPr/>
          <a:lstStyle/>
          <a:p>
            <a:endParaRPr lang="es-ES"/>
          </a:p>
        </p:txBody>
      </p:sp>
      <p:sp>
        <p:nvSpPr>
          <p:cNvPr id="3" name="Marcador de contenido 2"/>
          <p:cNvSpPr>
            <a:spLocks noGrp="1"/>
          </p:cNvSpPr>
          <p:nvPr>
            <p:ph idx="1"/>
          </p:nvPr>
        </p:nvSpPr>
        <p:spPr>
          <a:xfrm>
            <a:off x="457200" y="404664"/>
            <a:ext cx="8229600" cy="5721499"/>
          </a:xfrm>
        </p:spPr>
        <p:txBody>
          <a:bodyPr>
            <a:normAutofit fontScale="62500" lnSpcReduction="20000"/>
          </a:bodyPr>
          <a:lstStyle/>
          <a:p>
            <a:r>
              <a:rPr lang="es-ES" b="1" dirty="0" smtClean="0"/>
              <a:t>¿Qué es la Europeización del territorio?</a:t>
            </a:r>
          </a:p>
          <a:p>
            <a:endParaRPr lang="es-ES" dirty="0"/>
          </a:p>
          <a:p>
            <a:r>
              <a:rPr lang="es-ES" dirty="0" smtClean="0"/>
              <a:t>5 sentidos tradicionales.</a:t>
            </a:r>
          </a:p>
          <a:p>
            <a:pPr marL="449580" algn="just">
              <a:lnSpc>
                <a:spcPct val="150000"/>
              </a:lnSpc>
              <a:spcAft>
                <a:spcPts val="0"/>
              </a:spcAft>
            </a:pPr>
            <a:r>
              <a:rPr lang="en-US" dirty="0" smtClean="0">
                <a:latin typeface="+mj-lt"/>
                <a:ea typeface="Times New Roman" panose="02020603050405020304" pitchFamily="18" charset="0"/>
              </a:rPr>
              <a:t>1. </a:t>
            </a:r>
            <a:r>
              <a:rPr lang="en-US" dirty="0" err="1" smtClean="0">
                <a:latin typeface="+mj-lt"/>
                <a:ea typeface="Times New Roman" panose="02020603050405020304" pitchFamily="18" charset="0"/>
              </a:rPr>
              <a:t>Fenómeno</a:t>
            </a:r>
            <a:r>
              <a:rPr lang="en-US" dirty="0" smtClean="0">
                <a:latin typeface="+mj-lt"/>
                <a:ea typeface="Times New Roman" panose="02020603050405020304" pitchFamily="18" charset="0"/>
              </a:rPr>
              <a:t> de </a:t>
            </a:r>
            <a:r>
              <a:rPr lang="en-US" dirty="0" err="1" smtClean="0">
                <a:latin typeface="+mj-lt"/>
                <a:ea typeface="Times New Roman" panose="02020603050405020304" pitchFamily="18" charset="0"/>
              </a:rPr>
              <a:t>influencia</a:t>
            </a:r>
            <a:r>
              <a:rPr lang="en-US" dirty="0" smtClean="0">
                <a:latin typeface="+mj-lt"/>
                <a:ea typeface="Times New Roman" panose="02020603050405020304" pitchFamily="18" charset="0"/>
              </a:rPr>
              <a:t> externa de Europa. (</a:t>
            </a:r>
            <a:r>
              <a:rPr lang="en-US" dirty="0" err="1" smtClean="0">
                <a:latin typeface="+mj-lt"/>
                <a:ea typeface="Times New Roman" panose="02020603050405020304" pitchFamily="18" charset="0"/>
              </a:rPr>
              <a:t>ej</a:t>
            </a:r>
            <a:r>
              <a:rPr lang="en-US" dirty="0" smtClean="0">
                <a:latin typeface="+mj-lt"/>
                <a:ea typeface="Times New Roman" panose="02020603050405020304" pitchFamily="18" charset="0"/>
              </a:rPr>
              <a:t>. </a:t>
            </a:r>
            <a:r>
              <a:rPr lang="en-US" dirty="0" err="1" smtClean="0">
                <a:latin typeface="+mj-lt"/>
                <a:ea typeface="Times New Roman" panose="02020603050405020304" pitchFamily="18" charset="0"/>
              </a:rPr>
              <a:t>Países</a:t>
            </a:r>
            <a:r>
              <a:rPr lang="en-US" dirty="0" smtClean="0">
                <a:latin typeface="+mj-lt"/>
                <a:ea typeface="Times New Roman" panose="02020603050405020304" pitchFamily="18" charset="0"/>
              </a:rPr>
              <a:t> del </a:t>
            </a:r>
            <a:r>
              <a:rPr lang="en-US" dirty="0" err="1" smtClean="0">
                <a:latin typeface="+mj-lt"/>
                <a:ea typeface="Times New Roman" panose="02020603050405020304" pitchFamily="18" charset="0"/>
              </a:rPr>
              <a:t>este</a:t>
            </a:r>
            <a:r>
              <a:rPr lang="en-US" dirty="0" smtClean="0">
                <a:latin typeface="+mj-lt"/>
                <a:ea typeface="Times New Roman" panose="02020603050405020304" pitchFamily="18" charset="0"/>
              </a:rPr>
              <a:t> // </a:t>
            </a:r>
            <a:r>
              <a:rPr lang="en-US" dirty="0" err="1" smtClean="0">
                <a:latin typeface="+mj-lt"/>
                <a:ea typeface="Times New Roman" panose="02020603050405020304" pitchFamily="18" charset="0"/>
              </a:rPr>
              <a:t>americanización</a:t>
            </a:r>
            <a:r>
              <a:rPr lang="en-US" dirty="0" smtClean="0">
                <a:latin typeface="+mj-lt"/>
                <a:ea typeface="Times New Roman" panose="02020603050405020304" pitchFamily="18" charset="0"/>
              </a:rPr>
              <a:t>)“ </a:t>
            </a:r>
            <a:r>
              <a:rPr lang="en-US" dirty="0" err="1" smtClean="0">
                <a:latin typeface="+mj-lt"/>
                <a:ea typeface="Times New Roman" panose="02020603050405020304" pitchFamily="18" charset="0"/>
              </a:rPr>
              <a:t>Oportunidad</a:t>
            </a:r>
            <a:r>
              <a:rPr lang="en-US" dirty="0" smtClean="0">
                <a:latin typeface="+mj-lt"/>
                <a:ea typeface="Times New Roman" panose="02020603050405020304" pitchFamily="18" charset="0"/>
              </a:rPr>
              <a:t> de </a:t>
            </a:r>
            <a:r>
              <a:rPr lang="en-US" dirty="0" err="1" smtClean="0">
                <a:latin typeface="+mj-lt"/>
                <a:ea typeface="Times New Roman" panose="02020603050405020304" pitchFamily="18" charset="0"/>
              </a:rPr>
              <a:t>adquisición</a:t>
            </a:r>
            <a:r>
              <a:rPr lang="en-US" dirty="0" smtClean="0">
                <a:latin typeface="+mj-lt"/>
                <a:ea typeface="Times New Roman" panose="02020603050405020304" pitchFamily="18" charset="0"/>
              </a:rPr>
              <a:t> de mayor </a:t>
            </a:r>
            <a:r>
              <a:rPr lang="en-US" dirty="0" err="1" smtClean="0">
                <a:latin typeface="+mj-lt"/>
                <a:ea typeface="Times New Roman" panose="02020603050405020304" pitchFamily="18" charset="0"/>
              </a:rPr>
              <a:t>nivel</a:t>
            </a:r>
            <a:r>
              <a:rPr lang="en-US" dirty="0" smtClean="0">
                <a:latin typeface="+mj-lt"/>
                <a:ea typeface="Times New Roman" panose="02020603050405020304" pitchFamily="18" charset="0"/>
              </a:rPr>
              <a:t> de </a:t>
            </a:r>
            <a:r>
              <a:rPr lang="en-US" dirty="0" err="1" smtClean="0">
                <a:latin typeface="+mj-lt"/>
                <a:ea typeface="Times New Roman" panose="02020603050405020304" pitchFamily="18" charset="0"/>
              </a:rPr>
              <a:t>vida</a:t>
            </a:r>
            <a:r>
              <a:rPr lang="en-US" dirty="0" smtClean="0">
                <a:latin typeface="+mj-lt"/>
                <a:ea typeface="Times New Roman" panose="02020603050405020304" pitchFamily="18" charset="0"/>
              </a:rPr>
              <a:t>…</a:t>
            </a:r>
            <a:r>
              <a:rPr lang="en-US" dirty="0" err="1">
                <a:latin typeface="+mj-lt"/>
                <a:ea typeface="Times New Roman" panose="02020603050405020304" pitchFamily="18" charset="0"/>
              </a:rPr>
              <a:t>e</a:t>
            </a:r>
            <a:r>
              <a:rPr lang="en-US" dirty="0" err="1" smtClean="0">
                <a:latin typeface="+mj-lt"/>
                <a:ea typeface="Times New Roman" panose="02020603050405020304" pitchFamily="18" charset="0"/>
              </a:rPr>
              <a:t>uropeizado</a:t>
            </a:r>
            <a:r>
              <a:rPr lang="en-US" dirty="0" smtClean="0">
                <a:latin typeface="+mj-lt"/>
                <a:ea typeface="Times New Roman" panose="02020603050405020304" pitchFamily="18" charset="0"/>
              </a:rPr>
              <a:t>.</a:t>
            </a:r>
          </a:p>
          <a:p>
            <a:pPr marL="449580" algn="just">
              <a:lnSpc>
                <a:spcPct val="150000"/>
              </a:lnSpc>
              <a:spcAft>
                <a:spcPts val="0"/>
              </a:spcAft>
            </a:pPr>
            <a:r>
              <a:rPr lang="en-US" dirty="0" smtClean="0">
                <a:latin typeface="+mj-lt"/>
                <a:ea typeface="Times New Roman" panose="02020603050405020304" pitchFamily="18" charset="0"/>
              </a:rPr>
              <a:t>2.  </a:t>
            </a:r>
            <a:r>
              <a:rPr lang="en-US" dirty="0" err="1" smtClean="0">
                <a:latin typeface="+mj-lt"/>
                <a:ea typeface="Times New Roman" panose="02020603050405020304" pitchFamily="18" charset="0"/>
              </a:rPr>
              <a:t>Desarrollo</a:t>
            </a:r>
            <a:r>
              <a:rPr lang="en-US" dirty="0" smtClean="0">
                <a:latin typeface="+mj-lt"/>
                <a:ea typeface="Times New Roman" panose="02020603050405020304" pitchFamily="18" charset="0"/>
              </a:rPr>
              <a:t> de las </a:t>
            </a:r>
            <a:r>
              <a:rPr lang="en-US" dirty="0" err="1" smtClean="0">
                <a:latin typeface="+mj-lt"/>
                <a:ea typeface="Times New Roman" panose="02020603050405020304" pitchFamily="18" charset="0"/>
              </a:rPr>
              <a:t>instituciones</a:t>
            </a:r>
            <a:r>
              <a:rPr lang="en-US" dirty="0" smtClean="0">
                <a:latin typeface="+mj-lt"/>
                <a:ea typeface="Times New Roman" panose="02020603050405020304" pitchFamily="18" charset="0"/>
              </a:rPr>
              <a:t> </a:t>
            </a:r>
            <a:r>
              <a:rPr lang="en-US" dirty="0" err="1" smtClean="0">
                <a:latin typeface="+mj-lt"/>
                <a:ea typeface="Times New Roman" panose="02020603050405020304" pitchFamily="18" charset="0"/>
              </a:rPr>
              <a:t>en</a:t>
            </a:r>
            <a:r>
              <a:rPr lang="en-US" dirty="0" smtClean="0">
                <a:latin typeface="+mj-lt"/>
                <a:ea typeface="Times New Roman" panose="02020603050405020304" pitchFamily="18" charset="0"/>
              </a:rPr>
              <a:t> el </a:t>
            </a:r>
            <a:r>
              <a:rPr lang="en-US" dirty="0" err="1" smtClean="0">
                <a:latin typeface="+mj-lt"/>
                <a:ea typeface="Times New Roman" panose="02020603050405020304" pitchFamily="18" charset="0"/>
              </a:rPr>
              <a:t>ámbito</a:t>
            </a:r>
            <a:r>
              <a:rPr lang="en-US" dirty="0" smtClean="0">
                <a:latin typeface="+mj-lt"/>
                <a:ea typeface="Times New Roman" panose="02020603050405020304" pitchFamily="18" charset="0"/>
              </a:rPr>
              <a:t> </a:t>
            </a:r>
            <a:r>
              <a:rPr lang="en-US" dirty="0" err="1" smtClean="0">
                <a:latin typeface="+mj-lt"/>
                <a:ea typeface="Times New Roman" panose="02020603050405020304" pitchFamily="18" charset="0"/>
              </a:rPr>
              <a:t>Europeo</a:t>
            </a:r>
            <a:r>
              <a:rPr lang="en-US" dirty="0" smtClean="0">
                <a:latin typeface="+mj-lt"/>
                <a:ea typeface="Times New Roman" panose="02020603050405020304" pitchFamily="18" charset="0"/>
              </a:rPr>
              <a:t> (European Spatial Planning perspective)</a:t>
            </a:r>
          </a:p>
          <a:p>
            <a:pPr marL="449580" algn="just">
              <a:lnSpc>
                <a:spcPct val="150000"/>
              </a:lnSpc>
              <a:spcAft>
                <a:spcPts val="0"/>
              </a:spcAft>
            </a:pPr>
            <a:r>
              <a:rPr lang="en-US" b="1" dirty="0" smtClean="0">
                <a:latin typeface="+mj-lt"/>
                <a:ea typeface="Times New Roman" panose="02020603050405020304" pitchFamily="18" charset="0"/>
              </a:rPr>
              <a:t>3. La </a:t>
            </a:r>
            <a:r>
              <a:rPr lang="en-US" b="1" dirty="0" err="1" smtClean="0">
                <a:latin typeface="+mj-lt"/>
                <a:ea typeface="Times New Roman" panose="02020603050405020304" pitchFamily="18" charset="0"/>
              </a:rPr>
              <a:t>penetración</a:t>
            </a:r>
            <a:r>
              <a:rPr lang="en-US" b="1" dirty="0" smtClean="0">
                <a:latin typeface="+mj-lt"/>
                <a:ea typeface="Times New Roman" panose="02020603050405020304" pitchFamily="18" charset="0"/>
              </a:rPr>
              <a:t> </a:t>
            </a:r>
            <a:r>
              <a:rPr lang="en-US" b="1" dirty="0" err="1" smtClean="0">
                <a:latin typeface="+mj-lt"/>
                <a:ea typeface="Times New Roman" panose="02020603050405020304" pitchFamily="18" charset="0"/>
              </a:rPr>
              <a:t>en</a:t>
            </a:r>
            <a:r>
              <a:rPr lang="en-US" b="1" dirty="0" smtClean="0">
                <a:latin typeface="+mj-lt"/>
                <a:ea typeface="Times New Roman" panose="02020603050405020304" pitchFamily="18" charset="0"/>
              </a:rPr>
              <a:t> </a:t>
            </a:r>
            <a:r>
              <a:rPr lang="en-US" b="1" dirty="0" err="1" smtClean="0">
                <a:latin typeface="+mj-lt"/>
                <a:ea typeface="Times New Roman" panose="02020603050405020304" pitchFamily="18" charset="0"/>
              </a:rPr>
              <a:t>los</a:t>
            </a:r>
            <a:r>
              <a:rPr lang="en-US" b="1" dirty="0" smtClean="0">
                <a:latin typeface="+mj-lt"/>
                <a:ea typeface="Times New Roman" panose="02020603050405020304" pitchFamily="18" charset="0"/>
              </a:rPr>
              <a:t> </a:t>
            </a:r>
            <a:r>
              <a:rPr lang="en-US" b="1" dirty="0" err="1" smtClean="0">
                <a:latin typeface="+mj-lt"/>
                <a:ea typeface="Times New Roman" panose="02020603050405020304" pitchFamily="18" charset="0"/>
              </a:rPr>
              <a:t>sistemas</a:t>
            </a:r>
            <a:r>
              <a:rPr lang="en-US" b="1" dirty="0" smtClean="0">
                <a:latin typeface="+mj-lt"/>
                <a:ea typeface="Times New Roman" panose="02020603050405020304" pitchFamily="18" charset="0"/>
              </a:rPr>
              <a:t> de </a:t>
            </a:r>
            <a:r>
              <a:rPr lang="en-US" b="1" dirty="0" err="1" smtClean="0">
                <a:latin typeface="+mj-lt"/>
                <a:ea typeface="Times New Roman" panose="02020603050405020304" pitchFamily="18" charset="0"/>
              </a:rPr>
              <a:t>gobernanza</a:t>
            </a:r>
            <a:r>
              <a:rPr lang="en-US" b="1" dirty="0" smtClean="0">
                <a:latin typeface="+mj-lt"/>
                <a:ea typeface="Times New Roman" panose="02020603050405020304" pitchFamily="18" charset="0"/>
              </a:rPr>
              <a:t>, </a:t>
            </a:r>
            <a:r>
              <a:rPr lang="en-US" b="1" dirty="0" err="1" smtClean="0">
                <a:latin typeface="+mj-lt"/>
                <a:ea typeface="Times New Roman" panose="02020603050405020304" pitchFamily="18" charset="0"/>
              </a:rPr>
              <a:t>en</a:t>
            </a:r>
            <a:r>
              <a:rPr lang="en-US" b="1" dirty="0" smtClean="0">
                <a:latin typeface="+mj-lt"/>
                <a:ea typeface="Times New Roman" panose="02020603050405020304" pitchFamily="18" charset="0"/>
              </a:rPr>
              <a:t> el </a:t>
            </a:r>
            <a:r>
              <a:rPr lang="en-US" b="1" dirty="0" err="1" smtClean="0">
                <a:latin typeface="+mj-lt"/>
                <a:ea typeface="Times New Roman" panose="02020603050405020304" pitchFamily="18" charset="0"/>
              </a:rPr>
              <a:t>planeamiento</a:t>
            </a:r>
            <a:r>
              <a:rPr lang="en-US" b="1" dirty="0" smtClean="0">
                <a:latin typeface="+mj-lt"/>
                <a:ea typeface="Times New Roman" panose="02020603050405020304" pitchFamily="18" charset="0"/>
              </a:rPr>
              <a:t> </a:t>
            </a:r>
            <a:r>
              <a:rPr lang="en-US" b="1" dirty="0" err="1" smtClean="0">
                <a:latin typeface="+mj-lt"/>
                <a:ea typeface="Times New Roman" panose="02020603050405020304" pitchFamily="18" charset="0"/>
              </a:rPr>
              <a:t>urbanístico</a:t>
            </a:r>
            <a:r>
              <a:rPr lang="en-US" b="1" dirty="0" smtClean="0">
                <a:latin typeface="+mj-lt"/>
                <a:ea typeface="Times New Roman" panose="02020603050405020304" pitchFamily="18" charset="0"/>
              </a:rPr>
              <a:t> </a:t>
            </a:r>
            <a:r>
              <a:rPr lang="en-US" b="1" dirty="0" err="1" smtClean="0">
                <a:latin typeface="+mj-lt"/>
                <a:ea typeface="Times New Roman" panose="02020603050405020304" pitchFamily="18" charset="0"/>
              </a:rPr>
              <a:t>en</a:t>
            </a:r>
            <a:r>
              <a:rPr lang="en-US" b="1" dirty="0" smtClean="0">
                <a:latin typeface="+mj-lt"/>
                <a:ea typeface="Times New Roman" panose="02020603050405020304" pitchFamily="18" charset="0"/>
              </a:rPr>
              <a:t> las </a:t>
            </a:r>
            <a:r>
              <a:rPr lang="en-US" b="1" dirty="0" err="1" smtClean="0">
                <a:latin typeface="+mj-lt"/>
                <a:ea typeface="Times New Roman" panose="02020603050405020304" pitchFamily="18" charset="0"/>
              </a:rPr>
              <a:t>políticas</a:t>
            </a:r>
            <a:r>
              <a:rPr lang="en-US" b="1" dirty="0" smtClean="0">
                <a:latin typeface="+mj-lt"/>
                <a:ea typeface="Times New Roman" panose="02020603050405020304" pitchFamily="18" charset="0"/>
              </a:rPr>
              <a:t> </a:t>
            </a:r>
            <a:r>
              <a:rPr lang="en-US" b="1" dirty="0" err="1" smtClean="0">
                <a:latin typeface="+mj-lt"/>
                <a:ea typeface="Times New Roman" panose="02020603050405020304" pitchFamily="18" charset="0"/>
              </a:rPr>
              <a:t>europeas</a:t>
            </a:r>
            <a:r>
              <a:rPr lang="en-US" b="1" dirty="0" smtClean="0">
                <a:latin typeface="+mj-lt"/>
                <a:ea typeface="Times New Roman" panose="02020603050405020304" pitchFamily="18" charset="0"/>
              </a:rPr>
              <a:t>.</a:t>
            </a:r>
          </a:p>
          <a:p>
            <a:pPr marL="449580" algn="just">
              <a:lnSpc>
                <a:spcPct val="150000"/>
              </a:lnSpc>
              <a:spcAft>
                <a:spcPts val="0"/>
              </a:spcAft>
            </a:pPr>
            <a:r>
              <a:rPr lang="en-US" dirty="0" smtClean="0">
                <a:latin typeface="+mj-lt"/>
                <a:ea typeface="Times New Roman" panose="02020603050405020304" pitchFamily="18" charset="0"/>
              </a:rPr>
              <a:t>4. </a:t>
            </a:r>
            <a:r>
              <a:rPr lang="en-US" dirty="0" err="1" smtClean="0">
                <a:latin typeface="+mj-lt"/>
                <a:ea typeface="Times New Roman" panose="02020603050405020304" pitchFamily="18" charset="0"/>
              </a:rPr>
              <a:t>Exportación</a:t>
            </a:r>
            <a:r>
              <a:rPr lang="en-US" dirty="0" smtClean="0">
                <a:latin typeface="+mj-lt"/>
                <a:ea typeface="Times New Roman" panose="02020603050405020304" pitchFamily="18" charset="0"/>
              </a:rPr>
              <a:t> de </a:t>
            </a:r>
            <a:r>
              <a:rPr lang="en-US" dirty="0" err="1" smtClean="0">
                <a:latin typeface="+mj-lt"/>
                <a:ea typeface="Times New Roman" panose="02020603050405020304" pitchFamily="18" charset="0"/>
              </a:rPr>
              <a:t>formas</a:t>
            </a:r>
            <a:r>
              <a:rPr lang="en-US" dirty="0" smtClean="0">
                <a:latin typeface="+mj-lt"/>
                <a:ea typeface="Times New Roman" panose="02020603050405020304" pitchFamily="18" charset="0"/>
              </a:rPr>
              <a:t> </a:t>
            </a:r>
            <a:r>
              <a:rPr lang="en-US" dirty="0" err="1" smtClean="0">
                <a:latin typeface="+mj-lt"/>
                <a:ea typeface="Times New Roman" panose="02020603050405020304" pitchFamily="18" charset="0"/>
              </a:rPr>
              <a:t>políticas</a:t>
            </a:r>
            <a:r>
              <a:rPr lang="en-US" dirty="0" smtClean="0">
                <a:latin typeface="+mj-lt"/>
                <a:ea typeface="Times New Roman" panose="02020603050405020304" pitchFamily="18" charset="0"/>
              </a:rPr>
              <a:t> o de </a:t>
            </a:r>
            <a:r>
              <a:rPr lang="en-US" dirty="0" err="1" smtClean="0">
                <a:latin typeface="+mj-lt"/>
                <a:ea typeface="Times New Roman" panose="02020603050405020304" pitchFamily="18" charset="0"/>
              </a:rPr>
              <a:t>gobierno</a:t>
            </a:r>
            <a:r>
              <a:rPr lang="en-US" dirty="0" smtClean="0">
                <a:latin typeface="+mj-lt"/>
                <a:ea typeface="Times New Roman" panose="02020603050405020304" pitchFamily="18" charset="0"/>
              </a:rPr>
              <a:t> </a:t>
            </a:r>
            <a:r>
              <a:rPr lang="en-US" dirty="0" err="1" smtClean="0">
                <a:latin typeface="+mj-lt"/>
                <a:ea typeface="Times New Roman" panose="02020603050405020304" pitchFamily="18" charset="0"/>
              </a:rPr>
              <a:t>típicamente</a:t>
            </a:r>
            <a:r>
              <a:rPr lang="en-US" dirty="0" smtClean="0">
                <a:latin typeface="+mj-lt"/>
                <a:ea typeface="Times New Roman" panose="02020603050405020304" pitchFamily="18" charset="0"/>
              </a:rPr>
              <a:t> </a:t>
            </a:r>
            <a:r>
              <a:rPr lang="en-US" dirty="0" err="1" smtClean="0">
                <a:latin typeface="+mj-lt"/>
                <a:ea typeface="Times New Roman" panose="02020603050405020304" pitchFamily="18" charset="0"/>
              </a:rPr>
              <a:t>Europeas</a:t>
            </a:r>
            <a:r>
              <a:rPr lang="en-US" dirty="0" smtClean="0">
                <a:latin typeface="+mj-lt"/>
                <a:ea typeface="Times New Roman" panose="02020603050405020304" pitchFamily="18" charset="0"/>
              </a:rPr>
              <a:t> a </a:t>
            </a:r>
            <a:r>
              <a:rPr lang="en-US" dirty="0" err="1" smtClean="0">
                <a:latin typeface="+mj-lt"/>
                <a:ea typeface="Times New Roman" panose="02020603050405020304" pitchFamily="18" charset="0"/>
              </a:rPr>
              <a:t>territorios</a:t>
            </a:r>
            <a:r>
              <a:rPr lang="en-US" dirty="0" smtClean="0">
                <a:latin typeface="+mj-lt"/>
                <a:ea typeface="Times New Roman" panose="02020603050405020304" pitchFamily="18" charset="0"/>
              </a:rPr>
              <a:t> no </a:t>
            </a:r>
            <a:r>
              <a:rPr lang="en-US" dirty="0" err="1" smtClean="0">
                <a:latin typeface="+mj-lt"/>
                <a:ea typeface="Times New Roman" panose="02020603050405020304" pitchFamily="18" charset="0"/>
              </a:rPr>
              <a:t>Europeos</a:t>
            </a:r>
            <a:r>
              <a:rPr lang="en-US" dirty="0" smtClean="0">
                <a:latin typeface="+mj-lt"/>
                <a:ea typeface="Times New Roman" panose="02020603050405020304" pitchFamily="18" charset="0"/>
              </a:rPr>
              <a:t>.</a:t>
            </a:r>
          </a:p>
          <a:p>
            <a:pPr marL="449580" algn="just">
              <a:lnSpc>
                <a:spcPct val="150000"/>
              </a:lnSpc>
              <a:spcAft>
                <a:spcPts val="0"/>
              </a:spcAft>
            </a:pPr>
            <a:r>
              <a:rPr lang="en-US" b="1" dirty="0" smtClean="0">
                <a:latin typeface="+mj-lt"/>
                <a:ea typeface="Times New Roman" panose="02020603050405020304" pitchFamily="18" charset="0"/>
              </a:rPr>
              <a:t>5. </a:t>
            </a:r>
            <a:r>
              <a:rPr lang="en-US" b="1" dirty="0" err="1" smtClean="0">
                <a:latin typeface="+mj-lt"/>
                <a:ea typeface="Times New Roman" panose="02020603050405020304" pitchFamily="18" charset="0"/>
              </a:rPr>
              <a:t>Consolidación</a:t>
            </a:r>
            <a:r>
              <a:rPr lang="en-US" b="1" dirty="0" smtClean="0">
                <a:latin typeface="+mj-lt"/>
                <a:ea typeface="Times New Roman" panose="02020603050405020304" pitchFamily="18" charset="0"/>
              </a:rPr>
              <a:t> de Europa </a:t>
            </a:r>
            <a:r>
              <a:rPr lang="en-US" b="1" dirty="0" err="1" smtClean="0">
                <a:latin typeface="+mj-lt"/>
                <a:ea typeface="Times New Roman" panose="02020603050405020304" pitchFamily="18" charset="0"/>
              </a:rPr>
              <a:t>como</a:t>
            </a:r>
            <a:r>
              <a:rPr lang="en-US" b="1" dirty="0" smtClean="0">
                <a:latin typeface="+mj-lt"/>
                <a:ea typeface="Times New Roman" panose="02020603050405020304" pitchFamily="18" charset="0"/>
              </a:rPr>
              <a:t> </a:t>
            </a:r>
            <a:r>
              <a:rPr lang="en-US" b="1" dirty="0" err="1" smtClean="0">
                <a:latin typeface="+mj-lt"/>
                <a:ea typeface="Times New Roman" panose="02020603050405020304" pitchFamily="18" charset="0"/>
              </a:rPr>
              <a:t>unidad</a:t>
            </a:r>
            <a:r>
              <a:rPr lang="en-US" b="1" dirty="0" smtClean="0">
                <a:latin typeface="+mj-lt"/>
                <a:ea typeface="Times New Roman" panose="02020603050405020304" pitchFamily="18" charset="0"/>
              </a:rPr>
              <a:t> </a:t>
            </a:r>
            <a:r>
              <a:rPr lang="en-US" b="1" dirty="0" err="1" smtClean="0">
                <a:latin typeface="+mj-lt"/>
                <a:ea typeface="Times New Roman" panose="02020603050405020304" pitchFamily="18" charset="0"/>
              </a:rPr>
              <a:t>política</a:t>
            </a:r>
            <a:r>
              <a:rPr lang="en-US" b="1" dirty="0" smtClean="0">
                <a:latin typeface="+mj-lt"/>
                <a:ea typeface="Times New Roman" panose="02020603050405020304" pitchFamily="18" charset="0"/>
              </a:rPr>
              <a:t>.</a:t>
            </a:r>
          </a:p>
        </p:txBody>
      </p:sp>
    </p:spTree>
    <p:extLst>
      <p:ext uri="{BB962C8B-B14F-4D97-AF65-F5344CB8AC3E}">
        <p14:creationId xmlns:p14="http://schemas.microsoft.com/office/powerpoint/2010/main" val="2769747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457200" y="228919"/>
            <a:ext cx="8229600" cy="45719"/>
          </a:xfrm>
        </p:spPr>
        <p:txBody>
          <a:bodyPr>
            <a:normAutofit fontScale="90000"/>
          </a:bodyPr>
          <a:lstStyle/>
          <a:p>
            <a:endParaRPr lang="es-ES" dirty="0"/>
          </a:p>
        </p:txBody>
      </p:sp>
      <p:sp>
        <p:nvSpPr>
          <p:cNvPr id="3" name="Marcador de contenido 2"/>
          <p:cNvSpPr>
            <a:spLocks noGrp="1"/>
          </p:cNvSpPr>
          <p:nvPr>
            <p:ph idx="1"/>
          </p:nvPr>
        </p:nvSpPr>
        <p:spPr>
          <a:xfrm>
            <a:off x="457200" y="476672"/>
            <a:ext cx="8229600" cy="5649491"/>
          </a:xfrm>
        </p:spPr>
        <p:txBody>
          <a:bodyPr/>
          <a:lstStyle/>
          <a:p>
            <a:r>
              <a:rPr lang="es-ES" dirty="0" smtClean="0"/>
              <a:t>¿Cómo se puede producir?</a:t>
            </a:r>
          </a:p>
          <a:p>
            <a:endParaRPr lang="es-ES" dirty="0" smtClean="0"/>
          </a:p>
          <a:p>
            <a:endParaRPr lang="es-ES" dirty="0"/>
          </a:p>
          <a:p>
            <a:r>
              <a:rPr lang="es-ES" dirty="0" smtClean="0"/>
              <a:t>De arriba abajo.</a:t>
            </a:r>
          </a:p>
          <a:p>
            <a:endParaRPr lang="es-ES" dirty="0"/>
          </a:p>
          <a:p>
            <a:endParaRPr lang="es-ES" dirty="0" smtClean="0"/>
          </a:p>
          <a:p>
            <a:r>
              <a:rPr lang="es-ES" dirty="0" smtClean="0"/>
              <a:t>De abajo arriba. </a:t>
            </a:r>
            <a:endParaRPr lang="es-ES" dirty="0"/>
          </a:p>
        </p:txBody>
      </p:sp>
    </p:spTree>
    <p:extLst>
      <p:ext uri="{BB962C8B-B14F-4D97-AF65-F5344CB8AC3E}">
        <p14:creationId xmlns:p14="http://schemas.microsoft.com/office/powerpoint/2010/main" val="1919450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457200" y="228919"/>
            <a:ext cx="8229600" cy="45719"/>
          </a:xfrm>
        </p:spPr>
        <p:txBody>
          <a:bodyPr>
            <a:normAutofit fontScale="90000"/>
          </a:bodyPr>
          <a:lstStyle/>
          <a:p>
            <a:endParaRPr lang="es-ES"/>
          </a:p>
        </p:txBody>
      </p:sp>
      <p:sp>
        <p:nvSpPr>
          <p:cNvPr id="3" name="Marcador de contenido 2"/>
          <p:cNvSpPr>
            <a:spLocks noGrp="1"/>
          </p:cNvSpPr>
          <p:nvPr>
            <p:ph idx="1"/>
          </p:nvPr>
        </p:nvSpPr>
        <p:spPr>
          <a:xfrm>
            <a:off x="457200" y="476672"/>
            <a:ext cx="8229600" cy="5649491"/>
          </a:xfrm>
        </p:spPr>
        <p:txBody>
          <a:bodyPr>
            <a:normAutofit fontScale="47500" lnSpcReduction="20000"/>
          </a:bodyPr>
          <a:lstStyle/>
          <a:p>
            <a:r>
              <a:rPr lang="es-ES" dirty="0" smtClean="0"/>
              <a:t>¿</a:t>
            </a:r>
            <a:r>
              <a:rPr lang="es-ES" b="1" dirty="0" smtClean="0"/>
              <a:t>Qué finalidad tiene/debería tener? </a:t>
            </a:r>
            <a:r>
              <a:rPr lang="es-ES" dirty="0" smtClean="0"/>
              <a:t>La </a:t>
            </a:r>
            <a:r>
              <a:rPr lang="es-ES" dirty="0"/>
              <a:t>Carta Urbana Europea </a:t>
            </a:r>
            <a:r>
              <a:rPr lang="es-ES" dirty="0" smtClean="0"/>
              <a:t>(Carta de Barcelona de 2013) </a:t>
            </a:r>
          </a:p>
          <a:p>
            <a:endParaRPr lang="es-ES" sz="4200" b="1" dirty="0" smtClean="0"/>
          </a:p>
          <a:p>
            <a:r>
              <a:rPr lang="es-ES" sz="4200" b="1" dirty="0" smtClean="0"/>
              <a:t>Los urbanistas son (somos) guardianes del futuro de Europa.</a:t>
            </a:r>
          </a:p>
          <a:p>
            <a:endParaRPr lang="es-ES" dirty="0" smtClean="0"/>
          </a:p>
          <a:p>
            <a:r>
              <a:rPr lang="es-ES" dirty="0"/>
              <a:t>P</a:t>
            </a:r>
            <a:r>
              <a:rPr lang="es-ES" dirty="0" smtClean="0"/>
              <a:t>rincipios </a:t>
            </a:r>
            <a:r>
              <a:rPr lang="es-ES" dirty="0"/>
              <a:t>sobre los que los urbanistas de toda Europa están comprometidos y dan sentido a sus acciones para </a:t>
            </a:r>
            <a:r>
              <a:rPr lang="es-ES" b="1" dirty="0"/>
              <a:t>dotar al territorio de una mayor cohesión</a:t>
            </a:r>
            <a:r>
              <a:rPr lang="es-ES" dirty="0" smtClean="0"/>
              <a:t>.</a:t>
            </a:r>
          </a:p>
          <a:p>
            <a:pPr marL="0" indent="0">
              <a:buNone/>
            </a:pPr>
            <a:endParaRPr lang="es-ES" dirty="0" smtClean="0"/>
          </a:p>
          <a:p>
            <a:r>
              <a:rPr lang="es-ES" dirty="0" smtClean="0"/>
              <a:t>Una </a:t>
            </a:r>
            <a:r>
              <a:rPr lang="es-ES" b="1" dirty="0"/>
              <a:t>visión y un proyecto compartido </a:t>
            </a:r>
            <a:r>
              <a:rPr lang="es-ES" dirty="0"/>
              <a:t>para la colaboración en todos los niveles de la sociedad civil, incluidas las autoridades, la comunidad empresarial, los educadores, las organizaciones no gubernamentales, los grupos de interés público y especialmente los ciudadanos</a:t>
            </a:r>
            <a:r>
              <a:rPr lang="es-ES" dirty="0" smtClean="0"/>
              <a:t>.</a:t>
            </a:r>
          </a:p>
          <a:p>
            <a:endParaRPr lang="es-ES" dirty="0"/>
          </a:p>
          <a:p>
            <a:r>
              <a:rPr lang="es-ES" dirty="0" smtClean="0"/>
              <a:t>El </a:t>
            </a:r>
            <a:r>
              <a:rPr lang="es-ES" dirty="0"/>
              <a:t>urbanismo permite a las comunidades formular sus </a:t>
            </a:r>
            <a:r>
              <a:rPr lang="es-ES" dirty="0" smtClean="0"/>
              <a:t>estrategias </a:t>
            </a:r>
            <a:r>
              <a:rPr lang="es-ES" dirty="0"/>
              <a:t>para alcanzar sus aspiraciones futuras. La expresión de estas </a:t>
            </a:r>
            <a:r>
              <a:rPr lang="es-ES" dirty="0" smtClean="0"/>
              <a:t>estrategias </a:t>
            </a:r>
            <a:r>
              <a:rPr lang="es-ES" dirty="0"/>
              <a:t>puede producir efectos directos e importantes que </a:t>
            </a:r>
            <a:r>
              <a:rPr lang="es-ES" b="1" dirty="0"/>
              <a:t>permitan crear lugares habitables y dotar de un futuro más sostenible a las comunidades de toda Europa</a:t>
            </a:r>
            <a:r>
              <a:rPr lang="es-ES" b="1" dirty="0" smtClean="0"/>
              <a:t>.</a:t>
            </a:r>
          </a:p>
          <a:p>
            <a:endParaRPr lang="es-ES" dirty="0" smtClean="0"/>
          </a:p>
          <a:p>
            <a:r>
              <a:rPr lang="es-ES" dirty="0" smtClean="0"/>
              <a:t>Los </a:t>
            </a:r>
            <a:r>
              <a:rPr lang="es-ES" dirty="0"/>
              <a:t>urbanistas persiguen los siguientes objetivos para que Europa pueda hacer frente a los desafíos a los que se enfrenta</a:t>
            </a:r>
            <a:r>
              <a:rPr lang="es-ES" dirty="0" smtClean="0"/>
              <a:t>:</a:t>
            </a:r>
          </a:p>
          <a:p>
            <a:endParaRPr lang="es-ES" dirty="0" smtClean="0"/>
          </a:p>
          <a:p>
            <a:pPr lvl="1"/>
            <a:r>
              <a:rPr lang="es-ES" dirty="0" smtClean="0"/>
              <a:t> </a:t>
            </a:r>
            <a:r>
              <a:rPr lang="es-ES" dirty="0"/>
              <a:t>- Prestar apoyo a las acciones necesarias que aseguren el futuro de las Comunidades Europeas en su contexto territorial; </a:t>
            </a:r>
            <a:endParaRPr lang="es-ES" dirty="0" smtClean="0"/>
          </a:p>
          <a:p>
            <a:pPr lvl="1"/>
            <a:r>
              <a:rPr lang="es-ES" dirty="0" smtClean="0"/>
              <a:t>- </a:t>
            </a:r>
            <a:r>
              <a:rPr lang="es-ES" dirty="0"/>
              <a:t>Buscar alianzas con quienes comparten la causa común de la planificación del futuro de Europa, y; - Promover la acción a través del trabajo de sus miembros, proporcionando una visión territorial a las comunidades locales, ciudades, regiones (territorios) y para Europa en general.</a:t>
            </a:r>
          </a:p>
        </p:txBody>
      </p:sp>
    </p:spTree>
    <p:extLst>
      <p:ext uri="{BB962C8B-B14F-4D97-AF65-F5344CB8AC3E}">
        <p14:creationId xmlns:p14="http://schemas.microsoft.com/office/powerpoint/2010/main" val="4138143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30026"/>
          </a:xfrm>
        </p:spPr>
        <p:txBody>
          <a:bodyPr>
            <a:normAutofit fontScale="90000"/>
          </a:bodyPr>
          <a:lstStyle/>
          <a:p>
            <a:endParaRPr lang="es-ES" dirty="0"/>
          </a:p>
        </p:txBody>
      </p:sp>
      <p:sp>
        <p:nvSpPr>
          <p:cNvPr id="3" name="2 Marcador de contenido"/>
          <p:cNvSpPr>
            <a:spLocks noGrp="1"/>
          </p:cNvSpPr>
          <p:nvPr>
            <p:ph idx="1"/>
          </p:nvPr>
        </p:nvSpPr>
        <p:spPr>
          <a:xfrm>
            <a:off x="457200" y="548680"/>
            <a:ext cx="8229600" cy="5577483"/>
          </a:xfrm>
        </p:spPr>
        <p:txBody>
          <a:bodyPr>
            <a:normAutofit/>
          </a:bodyPr>
          <a:lstStyle/>
          <a:p>
            <a:pPr marL="0" indent="0">
              <a:buNone/>
            </a:pPr>
            <a:r>
              <a:rPr lang="en-GB" dirty="0" err="1" smtClean="0"/>
              <a:t>Aunque</a:t>
            </a:r>
            <a:r>
              <a:rPr lang="en-GB" dirty="0" smtClean="0"/>
              <a:t> el </a:t>
            </a:r>
            <a:r>
              <a:rPr lang="en-GB" dirty="0" err="1" smtClean="0"/>
              <a:t>Derecho</a:t>
            </a:r>
            <a:r>
              <a:rPr lang="en-GB" dirty="0" smtClean="0"/>
              <a:t> </a:t>
            </a:r>
            <a:r>
              <a:rPr lang="en-GB" dirty="0" err="1" smtClean="0"/>
              <a:t>Europeo</a:t>
            </a:r>
            <a:r>
              <a:rPr lang="en-GB" dirty="0" smtClean="0"/>
              <a:t> no </a:t>
            </a:r>
            <a:r>
              <a:rPr lang="en-GB" dirty="0" err="1" smtClean="0"/>
              <a:t>ostenta</a:t>
            </a:r>
            <a:r>
              <a:rPr lang="en-GB" dirty="0" smtClean="0"/>
              <a:t> </a:t>
            </a:r>
            <a:r>
              <a:rPr lang="en-GB" dirty="0" err="1" smtClean="0"/>
              <a:t>competencias</a:t>
            </a:r>
            <a:r>
              <a:rPr lang="en-GB" dirty="0" smtClean="0"/>
              <a:t> </a:t>
            </a:r>
            <a:r>
              <a:rPr lang="en-GB" dirty="0" err="1" smtClean="0"/>
              <a:t>formales</a:t>
            </a:r>
            <a:r>
              <a:rPr lang="en-GB" dirty="0" smtClean="0"/>
              <a:t> y </a:t>
            </a:r>
            <a:r>
              <a:rPr lang="en-GB" dirty="0" err="1" smtClean="0"/>
              <a:t>directas</a:t>
            </a:r>
            <a:r>
              <a:rPr lang="en-GB" dirty="0" smtClean="0"/>
              <a:t> </a:t>
            </a:r>
            <a:r>
              <a:rPr lang="en-GB" dirty="0" err="1" smtClean="0"/>
              <a:t>en</a:t>
            </a:r>
            <a:r>
              <a:rPr lang="en-GB" dirty="0" smtClean="0"/>
              <a:t> </a:t>
            </a:r>
            <a:r>
              <a:rPr lang="en-GB" dirty="0" err="1" smtClean="0"/>
              <a:t>urbanismo</a:t>
            </a:r>
            <a:r>
              <a:rPr lang="en-GB" dirty="0" smtClean="0"/>
              <a:t> y </a:t>
            </a:r>
            <a:r>
              <a:rPr lang="en-GB" dirty="0" err="1" smtClean="0"/>
              <a:t>ordenación</a:t>
            </a:r>
            <a:r>
              <a:rPr lang="en-GB" dirty="0" smtClean="0"/>
              <a:t> del </a:t>
            </a:r>
            <a:r>
              <a:rPr lang="en-GB" dirty="0" err="1" smtClean="0"/>
              <a:t>territorio</a:t>
            </a:r>
            <a:r>
              <a:rPr lang="en-GB" dirty="0" smtClean="0"/>
              <a:t>.</a:t>
            </a:r>
          </a:p>
          <a:p>
            <a:pPr marL="0" indent="0">
              <a:buNone/>
            </a:pPr>
            <a:endParaRPr lang="en-GB" dirty="0" smtClean="0"/>
          </a:p>
          <a:p>
            <a:pPr marL="0" indent="0">
              <a:buNone/>
            </a:pPr>
            <a:r>
              <a:rPr lang="en-GB" dirty="0" smtClean="0"/>
              <a:t>Ha </a:t>
            </a:r>
            <a:r>
              <a:rPr lang="en-GB" smtClean="0"/>
              <a:t>ejercido</a:t>
            </a:r>
            <a:r>
              <a:rPr lang="en-GB" dirty="0" smtClean="0"/>
              <a:t> </a:t>
            </a:r>
            <a:r>
              <a:rPr lang="en-GB" dirty="0" err="1" smtClean="0"/>
              <a:t>una</a:t>
            </a:r>
            <a:r>
              <a:rPr lang="en-GB" dirty="0" smtClean="0"/>
              <a:t> </a:t>
            </a:r>
            <a:r>
              <a:rPr lang="en-GB" dirty="0" err="1" smtClean="0"/>
              <a:t>influencia</a:t>
            </a:r>
            <a:r>
              <a:rPr lang="en-GB" dirty="0" smtClean="0"/>
              <a:t> </a:t>
            </a:r>
            <a:r>
              <a:rPr lang="en-GB" dirty="0" err="1" smtClean="0"/>
              <a:t>en</a:t>
            </a:r>
            <a:r>
              <a:rPr lang="en-GB" dirty="0" smtClean="0"/>
              <a:t> </a:t>
            </a:r>
            <a:r>
              <a:rPr lang="en-GB" dirty="0" err="1" smtClean="0"/>
              <a:t>áreas</a:t>
            </a:r>
            <a:r>
              <a:rPr lang="en-GB" dirty="0" smtClean="0"/>
              <a:t> </a:t>
            </a:r>
            <a:r>
              <a:rPr lang="en-GB" dirty="0" err="1" smtClean="0"/>
              <a:t>cada</a:t>
            </a:r>
            <a:r>
              <a:rPr lang="en-GB" dirty="0" smtClean="0"/>
              <a:t> </a:t>
            </a:r>
            <a:r>
              <a:rPr lang="en-GB" dirty="0" err="1" smtClean="0"/>
              <a:t>vez</a:t>
            </a:r>
            <a:r>
              <a:rPr lang="en-GB" dirty="0" smtClean="0"/>
              <a:t> </a:t>
            </a:r>
            <a:r>
              <a:rPr lang="en-GB" dirty="0" err="1" smtClean="0"/>
              <a:t>más</a:t>
            </a:r>
            <a:r>
              <a:rPr lang="en-GB" dirty="0" smtClean="0"/>
              <a:t> </a:t>
            </a:r>
            <a:r>
              <a:rPr lang="en-GB" dirty="0" err="1" smtClean="0"/>
              <a:t>cercanas</a:t>
            </a:r>
            <a:r>
              <a:rPr lang="en-GB" dirty="0" smtClean="0"/>
              <a:t> al </a:t>
            </a:r>
            <a:r>
              <a:rPr lang="en-GB" dirty="0" err="1" smtClean="0"/>
              <a:t>planeamiento</a:t>
            </a:r>
            <a:r>
              <a:rPr lang="en-GB" dirty="0" smtClean="0"/>
              <a:t> y </a:t>
            </a:r>
            <a:r>
              <a:rPr lang="en-GB" dirty="0" err="1" smtClean="0"/>
              <a:t>los</a:t>
            </a:r>
            <a:r>
              <a:rPr lang="en-GB" dirty="0" smtClean="0"/>
              <a:t> </a:t>
            </a:r>
            <a:r>
              <a:rPr lang="en-GB" dirty="0" err="1" smtClean="0"/>
              <a:t>usos</a:t>
            </a:r>
            <a:r>
              <a:rPr lang="en-GB" dirty="0" smtClean="0"/>
              <a:t> del </a:t>
            </a:r>
            <a:r>
              <a:rPr lang="en-GB" dirty="0" err="1" smtClean="0"/>
              <a:t>suelo</a:t>
            </a:r>
            <a:r>
              <a:rPr lang="en-GB" dirty="0" smtClean="0"/>
              <a:t> y </a:t>
            </a:r>
            <a:r>
              <a:rPr lang="en-GB" dirty="0" err="1" smtClean="0"/>
              <a:t>quedan</a:t>
            </a:r>
            <a:r>
              <a:rPr lang="en-GB" dirty="0" smtClean="0"/>
              <a:t> </a:t>
            </a:r>
            <a:r>
              <a:rPr lang="en-GB" dirty="0" err="1" smtClean="0"/>
              <a:t>muy</a:t>
            </a:r>
            <a:r>
              <a:rPr lang="en-GB" dirty="0" smtClean="0"/>
              <a:t> </a:t>
            </a:r>
            <a:r>
              <a:rPr lang="en-GB" dirty="0" err="1" smtClean="0"/>
              <a:t>pocos</a:t>
            </a:r>
            <a:r>
              <a:rPr lang="en-GB" dirty="0" smtClean="0"/>
              <a:t> </a:t>
            </a:r>
            <a:r>
              <a:rPr lang="en-GB" dirty="0" err="1" smtClean="0"/>
              <a:t>ámbitos</a:t>
            </a:r>
            <a:r>
              <a:rPr lang="en-GB" dirty="0" smtClean="0"/>
              <a:t> de </a:t>
            </a:r>
            <a:r>
              <a:rPr lang="en-GB" dirty="0" err="1" smtClean="0"/>
              <a:t>regulación</a:t>
            </a:r>
            <a:r>
              <a:rPr lang="en-GB" dirty="0" smtClean="0"/>
              <a:t> </a:t>
            </a:r>
            <a:r>
              <a:rPr lang="en-GB" dirty="0" err="1" smtClean="0"/>
              <a:t>en</a:t>
            </a:r>
            <a:r>
              <a:rPr lang="en-GB" dirty="0" smtClean="0"/>
              <a:t> </a:t>
            </a:r>
            <a:r>
              <a:rPr lang="en-GB" dirty="0" err="1" smtClean="0"/>
              <a:t>los</a:t>
            </a:r>
            <a:r>
              <a:rPr lang="en-GB" dirty="0" smtClean="0"/>
              <a:t> que </a:t>
            </a:r>
            <a:r>
              <a:rPr lang="en-GB" dirty="0" err="1" smtClean="0"/>
              <a:t>su</a:t>
            </a:r>
            <a:r>
              <a:rPr lang="en-GB" dirty="0" smtClean="0"/>
              <a:t> </a:t>
            </a:r>
            <a:r>
              <a:rPr lang="en-GB" sz="4000" b="1" dirty="0" smtClean="0"/>
              <a:t>FUERZA  EXPANSIVA Y DE ATRACCIÓN </a:t>
            </a:r>
            <a:r>
              <a:rPr lang="en-GB" dirty="0" smtClean="0"/>
              <a:t>no </a:t>
            </a:r>
            <a:r>
              <a:rPr lang="en-GB" dirty="0" err="1" smtClean="0"/>
              <a:t>hayan</a:t>
            </a:r>
            <a:r>
              <a:rPr lang="en-GB" dirty="0" smtClean="0"/>
              <a:t> </a:t>
            </a:r>
            <a:r>
              <a:rPr lang="en-GB" dirty="0" err="1" smtClean="0"/>
              <a:t>quedado</a:t>
            </a:r>
            <a:r>
              <a:rPr lang="en-GB" dirty="0" smtClean="0"/>
              <a:t> </a:t>
            </a:r>
            <a:r>
              <a:rPr lang="en-GB" dirty="0" err="1" smtClean="0"/>
              <a:t>afectados</a:t>
            </a:r>
            <a:r>
              <a:rPr lang="en-GB" dirty="0" smtClean="0"/>
              <a:t>.</a:t>
            </a:r>
          </a:p>
          <a:p>
            <a:endParaRPr lang="es-ES" dirty="0"/>
          </a:p>
        </p:txBody>
      </p:sp>
    </p:spTree>
    <p:extLst>
      <p:ext uri="{BB962C8B-B14F-4D97-AF65-F5344CB8AC3E}">
        <p14:creationId xmlns:p14="http://schemas.microsoft.com/office/powerpoint/2010/main" val="4086515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819472"/>
            <a:ext cx="8229600" cy="1143000"/>
          </a:xfrm>
        </p:spPr>
        <p:txBody>
          <a:bodyPr/>
          <a:lstStyle/>
          <a:p>
            <a:endParaRPr lang="es-ES"/>
          </a:p>
        </p:txBody>
      </p:sp>
      <p:sp>
        <p:nvSpPr>
          <p:cNvPr id="3" name="2 Marcador de contenido"/>
          <p:cNvSpPr>
            <a:spLocks noGrp="1"/>
          </p:cNvSpPr>
          <p:nvPr>
            <p:ph idx="1"/>
          </p:nvPr>
        </p:nvSpPr>
        <p:spPr>
          <a:xfrm>
            <a:off x="457200" y="404664"/>
            <a:ext cx="8229600" cy="6048672"/>
          </a:xfrm>
        </p:spPr>
        <p:txBody>
          <a:bodyPr>
            <a:normAutofit fontScale="77500" lnSpcReduction="20000"/>
          </a:bodyPr>
          <a:lstStyle/>
          <a:p>
            <a:pPr algn="ctr"/>
            <a:r>
              <a:rPr lang="en-GB" b="1" dirty="0" err="1" smtClean="0"/>
              <a:t>Pilares</a:t>
            </a:r>
            <a:r>
              <a:rPr lang="en-GB" b="1" dirty="0" smtClean="0"/>
              <a:t> de </a:t>
            </a:r>
            <a:r>
              <a:rPr lang="en-GB" b="1" dirty="0" err="1" smtClean="0"/>
              <a:t>actuación</a:t>
            </a:r>
            <a:r>
              <a:rPr lang="en-GB" b="1" dirty="0" smtClean="0"/>
              <a:t> de la </a:t>
            </a:r>
            <a:r>
              <a:rPr lang="en-GB" b="1" dirty="0" err="1" smtClean="0"/>
              <a:t>EUropeización</a:t>
            </a:r>
            <a:r>
              <a:rPr lang="en-GB" b="1" dirty="0" smtClean="0"/>
              <a:t> del </a:t>
            </a:r>
            <a:r>
              <a:rPr lang="en-GB" b="1" dirty="0" err="1" smtClean="0"/>
              <a:t>territorio</a:t>
            </a:r>
            <a:r>
              <a:rPr lang="en-GB" b="1" dirty="0" smtClean="0"/>
              <a:t>:</a:t>
            </a:r>
          </a:p>
          <a:p>
            <a:pPr lvl="1" algn="ctr"/>
            <a:r>
              <a:rPr lang="en-GB" b="1" dirty="0" err="1" smtClean="0"/>
              <a:t>Uniformidad</a:t>
            </a:r>
            <a:r>
              <a:rPr lang="en-GB" b="1" dirty="0" smtClean="0"/>
              <a:t> y </a:t>
            </a:r>
            <a:r>
              <a:rPr lang="en-GB" b="1" dirty="0" err="1" smtClean="0"/>
              <a:t>aparente</a:t>
            </a:r>
            <a:r>
              <a:rPr lang="en-GB" b="1" dirty="0" smtClean="0"/>
              <a:t> </a:t>
            </a:r>
            <a:r>
              <a:rPr lang="en-GB" b="1" dirty="0" err="1" smtClean="0"/>
              <a:t>diversidad</a:t>
            </a:r>
            <a:r>
              <a:rPr lang="en-GB" b="1" dirty="0"/>
              <a:t>-</a:t>
            </a:r>
            <a:endParaRPr lang="en-GB" b="1" dirty="0" smtClean="0"/>
          </a:p>
          <a:p>
            <a:endParaRPr lang="es-ES" dirty="0"/>
          </a:p>
          <a:p>
            <a:pPr lvl="0"/>
            <a:r>
              <a:rPr lang="en-GB" dirty="0" smtClean="0"/>
              <a:t>Medio </a:t>
            </a:r>
            <a:r>
              <a:rPr lang="en-GB" dirty="0" err="1" smtClean="0"/>
              <a:t>ambiente</a:t>
            </a:r>
            <a:r>
              <a:rPr lang="en-GB" dirty="0" smtClean="0"/>
              <a:t> y </a:t>
            </a:r>
            <a:r>
              <a:rPr lang="en-GB" b="1" dirty="0" err="1" smtClean="0"/>
              <a:t>desarrollo</a:t>
            </a:r>
            <a:r>
              <a:rPr lang="en-GB" b="1" dirty="0" smtClean="0"/>
              <a:t> </a:t>
            </a:r>
            <a:r>
              <a:rPr lang="en-GB" b="1" dirty="0" err="1" smtClean="0"/>
              <a:t>sostenible</a:t>
            </a:r>
            <a:r>
              <a:rPr lang="en-GB" dirty="0" smtClean="0"/>
              <a:t> </a:t>
            </a:r>
            <a:r>
              <a:rPr lang="en-GB" dirty="0" err="1" smtClean="0"/>
              <a:t>como</a:t>
            </a:r>
            <a:r>
              <a:rPr lang="en-GB" dirty="0" smtClean="0"/>
              <a:t> </a:t>
            </a:r>
            <a:r>
              <a:rPr lang="en-GB" dirty="0" err="1" smtClean="0"/>
              <a:t>política</a:t>
            </a:r>
            <a:r>
              <a:rPr lang="en-GB" dirty="0" smtClean="0"/>
              <a:t> </a:t>
            </a:r>
            <a:r>
              <a:rPr lang="en-GB" dirty="0" err="1" smtClean="0"/>
              <a:t>común</a:t>
            </a:r>
            <a:r>
              <a:rPr lang="en-GB" dirty="0" smtClean="0"/>
              <a:t>: </a:t>
            </a:r>
            <a:r>
              <a:rPr lang="en-GB" i="1" dirty="0" smtClean="0"/>
              <a:t>soft law </a:t>
            </a:r>
            <a:r>
              <a:rPr lang="en-GB" dirty="0" err="1" smtClean="0"/>
              <a:t>sobre</a:t>
            </a:r>
            <a:r>
              <a:rPr lang="en-GB" dirty="0" smtClean="0"/>
              <a:t> </a:t>
            </a:r>
            <a:r>
              <a:rPr lang="en-GB" dirty="0" err="1" smtClean="0"/>
              <a:t>desarrollo</a:t>
            </a:r>
            <a:r>
              <a:rPr lang="en-GB" dirty="0" smtClean="0"/>
              <a:t> </a:t>
            </a:r>
            <a:r>
              <a:rPr lang="en-GB" dirty="0" err="1" smtClean="0"/>
              <a:t>urbano</a:t>
            </a:r>
            <a:r>
              <a:rPr lang="en-GB" dirty="0" smtClean="0"/>
              <a:t> </a:t>
            </a:r>
            <a:r>
              <a:rPr lang="en-GB" dirty="0" err="1" smtClean="0"/>
              <a:t>sostenible</a:t>
            </a:r>
            <a:r>
              <a:rPr lang="en-GB" dirty="0" smtClean="0"/>
              <a:t>.</a:t>
            </a:r>
          </a:p>
          <a:p>
            <a:pPr lvl="0"/>
            <a:r>
              <a:rPr lang="en-GB" dirty="0" smtClean="0"/>
              <a:t>La </a:t>
            </a:r>
            <a:r>
              <a:rPr lang="en-GB" b="1" dirty="0" err="1" smtClean="0"/>
              <a:t>concepción</a:t>
            </a:r>
            <a:r>
              <a:rPr lang="en-GB" b="1" dirty="0" smtClean="0"/>
              <a:t> de la </a:t>
            </a:r>
            <a:r>
              <a:rPr lang="en-GB" b="1" dirty="0" err="1" smtClean="0"/>
              <a:t>gestión</a:t>
            </a:r>
            <a:r>
              <a:rPr lang="en-GB" b="1" dirty="0" smtClean="0"/>
              <a:t> integral </a:t>
            </a:r>
            <a:r>
              <a:rPr lang="en-GB" dirty="0" smtClean="0"/>
              <a:t>del </a:t>
            </a:r>
            <a:r>
              <a:rPr lang="en-GB" dirty="0" err="1" smtClean="0"/>
              <a:t>medio</a:t>
            </a:r>
            <a:r>
              <a:rPr lang="en-GB" dirty="0" smtClean="0"/>
              <a:t> </a:t>
            </a:r>
            <a:r>
              <a:rPr lang="en-GB" dirty="0" err="1" smtClean="0"/>
              <a:t>ambiente</a:t>
            </a:r>
            <a:r>
              <a:rPr lang="en-GB" dirty="0" smtClean="0"/>
              <a:t> </a:t>
            </a:r>
            <a:r>
              <a:rPr lang="en-GB" dirty="0" err="1" smtClean="0"/>
              <a:t>como</a:t>
            </a:r>
            <a:r>
              <a:rPr lang="en-GB" dirty="0" smtClean="0"/>
              <a:t> </a:t>
            </a:r>
            <a:r>
              <a:rPr lang="en-GB" dirty="0" err="1" smtClean="0"/>
              <a:t>una</a:t>
            </a:r>
            <a:r>
              <a:rPr lang="en-GB" dirty="0" smtClean="0"/>
              <a:t> forma </a:t>
            </a:r>
            <a:r>
              <a:rPr lang="en-GB" dirty="0" err="1" smtClean="0"/>
              <a:t>indirecta</a:t>
            </a:r>
            <a:r>
              <a:rPr lang="en-GB" dirty="0" smtClean="0"/>
              <a:t> de control de </a:t>
            </a:r>
            <a:r>
              <a:rPr lang="en-GB" dirty="0" err="1" smtClean="0"/>
              <a:t>los</a:t>
            </a:r>
            <a:r>
              <a:rPr lang="en-GB" dirty="0" smtClean="0"/>
              <a:t> </a:t>
            </a:r>
            <a:r>
              <a:rPr lang="en-GB" dirty="0" err="1" smtClean="0"/>
              <a:t>usos</a:t>
            </a:r>
            <a:r>
              <a:rPr lang="en-GB" dirty="0" smtClean="0"/>
              <a:t> del </a:t>
            </a:r>
            <a:r>
              <a:rPr lang="en-GB" dirty="0" err="1" smtClean="0"/>
              <a:t>suelo</a:t>
            </a:r>
            <a:r>
              <a:rPr lang="en-GB" dirty="0" smtClean="0"/>
              <a:t>.</a:t>
            </a:r>
          </a:p>
          <a:p>
            <a:pPr lvl="0"/>
            <a:r>
              <a:rPr lang="en-GB" b="1" dirty="0" err="1" smtClean="0"/>
              <a:t>Cohesión</a:t>
            </a:r>
            <a:r>
              <a:rPr lang="en-GB" b="1" dirty="0" smtClean="0"/>
              <a:t> territorial :</a:t>
            </a:r>
          </a:p>
          <a:p>
            <a:pPr lvl="1"/>
            <a:r>
              <a:rPr lang="en-GB" dirty="0" smtClean="0"/>
              <a:t>Agenda Urbana </a:t>
            </a:r>
            <a:r>
              <a:rPr lang="en-GB" dirty="0" err="1" smtClean="0"/>
              <a:t>Europea</a:t>
            </a:r>
            <a:endParaRPr lang="en-GB" dirty="0" smtClean="0"/>
          </a:p>
          <a:p>
            <a:pPr lvl="1"/>
            <a:r>
              <a:rPr lang="en-GB" dirty="0" err="1"/>
              <a:t>P</a:t>
            </a:r>
            <a:r>
              <a:rPr lang="en-GB" dirty="0" err="1" smtClean="0"/>
              <a:t>laneamiento</a:t>
            </a:r>
            <a:r>
              <a:rPr lang="en-GB" dirty="0" smtClean="0"/>
              <a:t> de </a:t>
            </a:r>
            <a:r>
              <a:rPr lang="en-GB" dirty="0" err="1" smtClean="0"/>
              <a:t>infraestructuras</a:t>
            </a:r>
            <a:r>
              <a:rPr lang="en-GB" dirty="0" smtClean="0"/>
              <a:t>; las </a:t>
            </a:r>
            <a:r>
              <a:rPr lang="en-GB" dirty="0" err="1" smtClean="0"/>
              <a:t>redes</a:t>
            </a:r>
            <a:r>
              <a:rPr lang="en-GB" dirty="0" smtClean="0"/>
              <a:t> </a:t>
            </a:r>
            <a:r>
              <a:rPr lang="en-GB" dirty="0" err="1" smtClean="0"/>
              <a:t>Transeuropeas</a:t>
            </a:r>
            <a:r>
              <a:rPr lang="en-GB" dirty="0" smtClean="0"/>
              <a:t>.</a:t>
            </a:r>
          </a:p>
          <a:p>
            <a:pPr lvl="0"/>
            <a:r>
              <a:rPr lang="en-GB" dirty="0" smtClean="0"/>
              <a:t>La </a:t>
            </a:r>
            <a:r>
              <a:rPr lang="en-GB" b="1" dirty="0" err="1" smtClean="0"/>
              <a:t>Directiva</a:t>
            </a:r>
            <a:r>
              <a:rPr lang="en-GB" b="1" dirty="0" smtClean="0"/>
              <a:t> de </a:t>
            </a:r>
            <a:r>
              <a:rPr lang="en-GB" b="1" dirty="0" err="1" smtClean="0"/>
              <a:t>Contratos</a:t>
            </a:r>
            <a:r>
              <a:rPr lang="en-GB" b="1" dirty="0" smtClean="0"/>
              <a:t> </a:t>
            </a:r>
            <a:r>
              <a:rPr lang="en-GB" dirty="0" smtClean="0"/>
              <a:t>y </a:t>
            </a:r>
            <a:r>
              <a:rPr lang="en-GB" dirty="0" err="1" smtClean="0"/>
              <a:t>su</a:t>
            </a:r>
            <a:r>
              <a:rPr lang="en-GB" dirty="0" smtClean="0"/>
              <a:t> </a:t>
            </a:r>
            <a:r>
              <a:rPr lang="en-GB" dirty="0" err="1" smtClean="0"/>
              <a:t>homogeneización</a:t>
            </a:r>
            <a:r>
              <a:rPr lang="en-GB" dirty="0" smtClean="0"/>
              <a:t> del </a:t>
            </a:r>
            <a:r>
              <a:rPr lang="en-GB" dirty="0" err="1" smtClean="0"/>
              <a:t>derecho</a:t>
            </a:r>
            <a:r>
              <a:rPr lang="en-GB" dirty="0" smtClean="0"/>
              <a:t> a </a:t>
            </a:r>
            <a:r>
              <a:rPr lang="en-GB" dirty="0" err="1" smtClean="0"/>
              <a:t>urbanizar</a:t>
            </a:r>
            <a:r>
              <a:rPr lang="en-GB" dirty="0" smtClean="0"/>
              <a:t> a </a:t>
            </a:r>
            <a:r>
              <a:rPr lang="en-GB" dirty="0" err="1" smtClean="0"/>
              <a:t>través</a:t>
            </a:r>
            <a:r>
              <a:rPr lang="en-GB" dirty="0" smtClean="0"/>
              <a:t> del principio de </a:t>
            </a:r>
            <a:r>
              <a:rPr lang="en-GB" dirty="0" err="1" smtClean="0"/>
              <a:t>libertad</a:t>
            </a:r>
            <a:r>
              <a:rPr lang="en-GB" dirty="0" smtClean="0"/>
              <a:t> de </a:t>
            </a:r>
            <a:r>
              <a:rPr lang="en-GB" dirty="0" err="1" smtClean="0"/>
              <a:t>empresa</a:t>
            </a:r>
            <a:r>
              <a:rPr lang="en-GB" dirty="0" smtClean="0"/>
              <a:t>.</a:t>
            </a:r>
          </a:p>
          <a:p>
            <a:pPr lvl="0"/>
            <a:r>
              <a:rPr lang="en-GB" b="1" dirty="0" err="1" smtClean="0"/>
              <a:t>Directiva</a:t>
            </a:r>
            <a:r>
              <a:rPr lang="en-GB" b="1" dirty="0" smtClean="0"/>
              <a:t> de </a:t>
            </a:r>
            <a:r>
              <a:rPr lang="en-GB" b="1" dirty="0" err="1" smtClean="0"/>
              <a:t>servicios</a:t>
            </a:r>
            <a:r>
              <a:rPr lang="en-GB" b="1" dirty="0" smtClean="0"/>
              <a:t> </a:t>
            </a:r>
            <a:r>
              <a:rPr lang="en-GB" dirty="0" smtClean="0"/>
              <a:t>y </a:t>
            </a:r>
            <a:r>
              <a:rPr lang="en-GB" dirty="0" err="1" smtClean="0"/>
              <a:t>homogeneización</a:t>
            </a:r>
            <a:r>
              <a:rPr lang="en-GB" dirty="0" smtClean="0"/>
              <a:t> del regimen de </a:t>
            </a:r>
            <a:r>
              <a:rPr lang="en-GB" dirty="0" err="1" smtClean="0"/>
              <a:t>licencias</a:t>
            </a:r>
            <a:r>
              <a:rPr lang="en-GB" dirty="0" smtClean="0"/>
              <a:t> y </a:t>
            </a:r>
            <a:r>
              <a:rPr lang="en-GB" dirty="0" err="1" smtClean="0"/>
              <a:t>declaraciones</a:t>
            </a:r>
            <a:r>
              <a:rPr lang="en-GB" dirty="0" smtClean="0"/>
              <a:t> </a:t>
            </a:r>
            <a:r>
              <a:rPr lang="en-GB" dirty="0" err="1" smtClean="0"/>
              <a:t>reponsables</a:t>
            </a:r>
            <a:r>
              <a:rPr lang="en-GB" dirty="0" smtClean="0"/>
              <a:t>.</a:t>
            </a:r>
          </a:p>
          <a:p>
            <a:pPr lvl="0"/>
            <a:endParaRPr lang="en-GB" dirty="0" smtClean="0"/>
          </a:p>
        </p:txBody>
      </p:sp>
    </p:spTree>
    <p:extLst>
      <p:ext uri="{BB962C8B-B14F-4D97-AF65-F5344CB8AC3E}">
        <p14:creationId xmlns:p14="http://schemas.microsoft.com/office/powerpoint/2010/main" val="1483027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30026"/>
          </a:xfrm>
        </p:spPr>
        <p:txBody>
          <a:bodyPr>
            <a:normAutofit fontScale="90000"/>
          </a:bodyPr>
          <a:lstStyle/>
          <a:p>
            <a:endParaRPr lang="es-ES" dirty="0"/>
          </a:p>
        </p:txBody>
      </p:sp>
      <p:sp>
        <p:nvSpPr>
          <p:cNvPr id="3" name="2 Marcador de contenido"/>
          <p:cNvSpPr>
            <a:spLocks noGrp="1"/>
          </p:cNvSpPr>
          <p:nvPr>
            <p:ph idx="1"/>
          </p:nvPr>
        </p:nvSpPr>
        <p:spPr>
          <a:xfrm>
            <a:off x="457200" y="188640"/>
            <a:ext cx="8229600" cy="6552728"/>
          </a:xfrm>
        </p:spPr>
        <p:txBody>
          <a:bodyPr>
            <a:normAutofit fontScale="62500" lnSpcReduction="20000"/>
          </a:bodyPr>
          <a:lstStyle/>
          <a:p>
            <a:pPr marL="0" indent="0" algn="ctr">
              <a:buNone/>
            </a:pPr>
            <a:r>
              <a:rPr lang="es-ES" dirty="0" err="1" smtClean="0"/>
              <a:t>Recognitio</a:t>
            </a:r>
            <a:r>
              <a:rPr lang="es-ES" dirty="0" smtClean="0"/>
              <a:t> of </a:t>
            </a:r>
            <a:r>
              <a:rPr lang="es-ES" dirty="0" err="1" smtClean="0"/>
              <a:t>EUropean</a:t>
            </a:r>
            <a:r>
              <a:rPr lang="es-ES" dirty="0" smtClean="0"/>
              <a:t> </a:t>
            </a:r>
            <a:r>
              <a:rPr lang="es-ES" dirty="0" err="1" smtClean="0"/>
              <a:t>spaces</a:t>
            </a:r>
            <a:r>
              <a:rPr lang="es-ES" dirty="0" smtClean="0"/>
              <a:t>…</a:t>
            </a:r>
          </a:p>
          <a:p>
            <a:pPr marL="0" indent="0" algn="ctr">
              <a:buNone/>
            </a:pPr>
            <a:r>
              <a:rPr lang="es-ES" b="1" dirty="0" smtClean="0"/>
              <a:t> 5elementos clave de la </a:t>
            </a:r>
            <a:r>
              <a:rPr lang="es-ES" b="1" dirty="0" err="1" smtClean="0"/>
              <a:t>EUropeización</a:t>
            </a:r>
            <a:r>
              <a:rPr lang="es-ES" b="1" dirty="0" smtClean="0"/>
              <a:t> jurídica</a:t>
            </a:r>
            <a:r>
              <a:rPr lang="es-ES" b="1" i="1" dirty="0" smtClean="0"/>
              <a:t>.</a:t>
            </a:r>
          </a:p>
          <a:p>
            <a:pPr marL="0" indent="0">
              <a:buNone/>
            </a:pPr>
            <a:endParaRPr lang="es-ES" b="1" dirty="0" smtClean="0"/>
          </a:p>
          <a:p>
            <a:pPr marL="0" indent="0">
              <a:buNone/>
            </a:pPr>
            <a:r>
              <a:rPr lang="en-US" sz="4000" b="1" dirty="0" smtClean="0"/>
              <a:t>1.Unificación territorial;  </a:t>
            </a:r>
            <a:r>
              <a:rPr lang="en-US" sz="4000" b="1" dirty="0" err="1" smtClean="0"/>
              <a:t>Política</a:t>
            </a:r>
            <a:r>
              <a:rPr lang="en-US" sz="4000" b="1" dirty="0" smtClean="0"/>
              <a:t> de </a:t>
            </a:r>
            <a:r>
              <a:rPr lang="en-US" sz="4000" b="1" dirty="0" err="1" smtClean="0"/>
              <a:t>cohesión</a:t>
            </a:r>
            <a:r>
              <a:rPr lang="en-US" sz="4000" b="1" dirty="0" smtClean="0"/>
              <a:t> e </a:t>
            </a:r>
            <a:r>
              <a:rPr lang="en-US" sz="4000" b="1" dirty="0" err="1" smtClean="0"/>
              <a:t>infraestructuras</a:t>
            </a:r>
            <a:r>
              <a:rPr lang="en-US" sz="4000" b="1" dirty="0" smtClean="0"/>
              <a:t>.</a:t>
            </a:r>
          </a:p>
          <a:p>
            <a:r>
              <a:rPr lang="en-US" sz="4000" dirty="0" err="1" smtClean="0"/>
              <a:t>Necesidad</a:t>
            </a:r>
            <a:r>
              <a:rPr lang="en-US" sz="4000" dirty="0" smtClean="0"/>
              <a:t> de un </a:t>
            </a:r>
            <a:r>
              <a:rPr lang="en-US" sz="4000" dirty="0" err="1" smtClean="0"/>
              <a:t>planteamiento</a:t>
            </a:r>
            <a:r>
              <a:rPr lang="en-US" sz="4000" dirty="0" smtClean="0"/>
              <a:t> no </a:t>
            </a:r>
            <a:r>
              <a:rPr lang="en-US" sz="4000" dirty="0" err="1" smtClean="0"/>
              <a:t>negocial</a:t>
            </a:r>
            <a:r>
              <a:rPr lang="en-US" sz="4000" dirty="0" smtClean="0"/>
              <a:t>/</a:t>
            </a:r>
            <a:r>
              <a:rPr lang="en-US" sz="4000" dirty="0" err="1" smtClean="0"/>
              <a:t>interestatal</a:t>
            </a:r>
            <a:r>
              <a:rPr lang="en-US" sz="4000" dirty="0" smtClean="0"/>
              <a:t> </a:t>
            </a:r>
            <a:r>
              <a:rPr lang="en-US" sz="4000" dirty="0" err="1" smtClean="0"/>
              <a:t>sino</a:t>
            </a:r>
            <a:r>
              <a:rPr lang="en-US" sz="4000" dirty="0" smtClean="0"/>
              <a:t> global. </a:t>
            </a:r>
          </a:p>
          <a:p>
            <a:pPr marL="0" indent="0">
              <a:buNone/>
            </a:pPr>
            <a:r>
              <a:rPr lang="en-US" sz="4000" dirty="0"/>
              <a:t>	</a:t>
            </a:r>
            <a:endParaRPr lang="es-ES" sz="4000" b="1" dirty="0" smtClean="0"/>
          </a:p>
          <a:p>
            <a:pPr marL="0" indent="0">
              <a:buNone/>
            </a:pPr>
            <a:r>
              <a:rPr lang="en-US" sz="4000" b="1" dirty="0" smtClean="0"/>
              <a:t>2. </a:t>
            </a:r>
            <a:r>
              <a:rPr lang="en-US" sz="4000" b="1" dirty="0" err="1" smtClean="0"/>
              <a:t>Política</a:t>
            </a:r>
            <a:r>
              <a:rPr lang="en-US" sz="4000" b="1" dirty="0" smtClean="0"/>
              <a:t> </a:t>
            </a:r>
            <a:r>
              <a:rPr lang="en-US" sz="4000" b="1" dirty="0" err="1" smtClean="0"/>
              <a:t>Europea</a:t>
            </a:r>
            <a:r>
              <a:rPr lang="en-US" sz="4000" b="1" dirty="0" smtClean="0"/>
              <a:t> de Medio </a:t>
            </a:r>
            <a:r>
              <a:rPr lang="en-US" sz="4000" b="1" dirty="0" err="1" smtClean="0"/>
              <a:t>Ambiente</a:t>
            </a:r>
            <a:r>
              <a:rPr lang="en-US" sz="4000" b="1" dirty="0" smtClean="0"/>
              <a:t>.</a:t>
            </a:r>
          </a:p>
          <a:p>
            <a:pPr marL="0" indent="0">
              <a:buNone/>
            </a:pPr>
            <a:endParaRPr lang="en-US" sz="4000" b="1" dirty="0" smtClean="0"/>
          </a:p>
          <a:p>
            <a:r>
              <a:rPr lang="en-US" sz="4000" dirty="0" err="1" smtClean="0"/>
              <a:t>Desarrollo</a:t>
            </a:r>
            <a:r>
              <a:rPr lang="en-US" sz="4000" dirty="0" smtClean="0"/>
              <a:t> (</a:t>
            </a:r>
            <a:r>
              <a:rPr lang="en-US" sz="4000" dirty="0" err="1" smtClean="0"/>
              <a:t>urbano</a:t>
            </a:r>
            <a:r>
              <a:rPr lang="en-US" sz="4000" dirty="0" smtClean="0"/>
              <a:t>) </a:t>
            </a:r>
            <a:r>
              <a:rPr lang="en-US" sz="4000" dirty="0" err="1" smtClean="0"/>
              <a:t>sostenible</a:t>
            </a:r>
            <a:r>
              <a:rPr lang="en-US" sz="4000" dirty="0" smtClean="0"/>
              <a:t> </a:t>
            </a:r>
            <a:r>
              <a:rPr lang="en-US" sz="4000" dirty="0" err="1" smtClean="0"/>
              <a:t>como</a:t>
            </a:r>
            <a:r>
              <a:rPr lang="en-US" sz="4000" dirty="0" smtClean="0"/>
              <a:t> </a:t>
            </a:r>
            <a:r>
              <a:rPr lang="en-US" sz="4000" dirty="0" err="1" smtClean="0"/>
              <a:t>política</a:t>
            </a:r>
            <a:r>
              <a:rPr lang="en-US" sz="4000" dirty="0" smtClean="0"/>
              <a:t> </a:t>
            </a:r>
            <a:r>
              <a:rPr lang="en-US" sz="4000" dirty="0" err="1" smtClean="0"/>
              <a:t>europea</a:t>
            </a:r>
            <a:r>
              <a:rPr lang="en-US" sz="4000" dirty="0" smtClean="0"/>
              <a:t> a </a:t>
            </a:r>
            <a:r>
              <a:rPr lang="en-US" sz="4000" dirty="0" err="1" smtClean="0"/>
              <a:t>través</a:t>
            </a:r>
            <a:r>
              <a:rPr lang="en-US" sz="4000" dirty="0" smtClean="0"/>
              <a:t> del soft law.</a:t>
            </a:r>
          </a:p>
          <a:p>
            <a:r>
              <a:rPr lang="en-US" sz="4000" dirty="0" smtClean="0"/>
              <a:t>Planes y </a:t>
            </a:r>
            <a:r>
              <a:rPr lang="en-US" sz="4000" dirty="0" err="1" smtClean="0"/>
              <a:t>programas</a:t>
            </a:r>
            <a:r>
              <a:rPr lang="en-US" sz="4000" dirty="0" smtClean="0"/>
              <a:t>. (Urban)</a:t>
            </a:r>
          </a:p>
          <a:p>
            <a:r>
              <a:rPr lang="en-US" sz="4000" dirty="0" err="1" smtClean="0"/>
              <a:t>Estrategia</a:t>
            </a:r>
            <a:r>
              <a:rPr lang="en-US" sz="4000" dirty="0" smtClean="0"/>
              <a:t> Territorial </a:t>
            </a:r>
            <a:r>
              <a:rPr lang="en-US" sz="4000" dirty="0" err="1" smtClean="0"/>
              <a:t>Europea</a:t>
            </a:r>
            <a:r>
              <a:rPr lang="en-US" sz="4000" dirty="0" smtClean="0"/>
              <a:t>.</a:t>
            </a:r>
          </a:p>
          <a:p>
            <a:r>
              <a:rPr lang="en-US" sz="4000" dirty="0" smtClean="0"/>
              <a:t>La </a:t>
            </a:r>
            <a:r>
              <a:rPr lang="en-US" sz="4000" dirty="0" err="1" smtClean="0"/>
              <a:t>gestión</a:t>
            </a:r>
            <a:r>
              <a:rPr lang="en-US" sz="4000" dirty="0" smtClean="0"/>
              <a:t> integral del </a:t>
            </a:r>
            <a:r>
              <a:rPr lang="en-US" sz="4000" dirty="0" err="1" smtClean="0"/>
              <a:t>medio</a:t>
            </a:r>
            <a:r>
              <a:rPr lang="en-US" sz="4000" dirty="0" smtClean="0"/>
              <a:t> </a:t>
            </a:r>
            <a:r>
              <a:rPr lang="en-US" sz="4000" dirty="0" err="1" smtClean="0"/>
              <a:t>ambiente</a:t>
            </a:r>
            <a:r>
              <a:rPr lang="en-US" sz="4000" dirty="0" smtClean="0"/>
              <a:t>, de la </a:t>
            </a:r>
            <a:r>
              <a:rPr lang="en-US" sz="4000" dirty="0" err="1" smtClean="0"/>
              <a:t>evalución</a:t>
            </a:r>
            <a:r>
              <a:rPr lang="en-US" sz="4000" dirty="0" smtClean="0"/>
              <a:t> de </a:t>
            </a:r>
            <a:r>
              <a:rPr lang="en-US" sz="4000" dirty="0" err="1" smtClean="0"/>
              <a:t>impacto</a:t>
            </a:r>
            <a:r>
              <a:rPr lang="en-US" sz="4000" dirty="0" smtClean="0"/>
              <a:t> </a:t>
            </a:r>
            <a:r>
              <a:rPr lang="en-US" sz="4000" dirty="0" err="1" smtClean="0"/>
              <a:t>ambiental</a:t>
            </a:r>
            <a:r>
              <a:rPr lang="en-US" sz="4000" dirty="0" smtClean="0"/>
              <a:t> a la </a:t>
            </a:r>
            <a:r>
              <a:rPr lang="en-US" sz="4000" dirty="0" err="1" smtClean="0"/>
              <a:t>evaluación</a:t>
            </a:r>
            <a:r>
              <a:rPr lang="en-US" sz="4000" dirty="0" smtClean="0"/>
              <a:t> </a:t>
            </a:r>
            <a:r>
              <a:rPr lang="en-US" sz="4000" dirty="0" err="1" smtClean="0"/>
              <a:t>estratégica</a:t>
            </a:r>
            <a:r>
              <a:rPr lang="en-US" sz="4000" dirty="0" smtClean="0"/>
              <a:t> de </a:t>
            </a:r>
            <a:r>
              <a:rPr lang="en-US" sz="4000" dirty="0" err="1" smtClean="0"/>
              <a:t>proyectos</a:t>
            </a:r>
            <a:r>
              <a:rPr lang="en-US" sz="4000" dirty="0" smtClean="0"/>
              <a:t>.</a:t>
            </a:r>
          </a:p>
          <a:p>
            <a:pPr marL="0" indent="0">
              <a:buNone/>
            </a:pPr>
            <a:endParaRPr lang="en-US" dirty="0" smtClean="0"/>
          </a:p>
          <a:p>
            <a:endParaRPr lang="es-ES" dirty="0" smtClean="0"/>
          </a:p>
          <a:p>
            <a:pPr marL="0" indent="0">
              <a:buNone/>
            </a:pPr>
            <a:endParaRPr lang="es-ES" sz="1200" dirty="0"/>
          </a:p>
        </p:txBody>
      </p:sp>
    </p:spTree>
    <p:extLst>
      <p:ext uri="{BB962C8B-B14F-4D97-AF65-F5344CB8AC3E}">
        <p14:creationId xmlns:p14="http://schemas.microsoft.com/office/powerpoint/2010/main" val="174814380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2&quot; unique_id=&quot;10002&quot;&gt;&lt;object type=&quot;3&quot; unique_id=&quot;10003&quot;&gt;&lt;property id=&quot;20148&quot; value=&quot;5&quot;/&gt;&lt;property id=&quot;20300&quot; value=&quot;Diapositiva 1 - &amp;quot;La EUropeización del territorio. Marta Lora-Tamayo UNED. España.&amp;quot;&quot;/&gt;&lt;property id=&quot;20307&quot; value=&quot;256&quot;/&gt;&lt;/object&gt;&lt;object type=&quot;3&quot; unique_id=&quot;10004&quot;&gt;&lt;property id=&quot;20148&quot; value=&quot;5&quot;/&gt;&lt;property id=&quot;20300&quot; value=&quot;Diapositiva 2 - &amp;quot;La EUropeización del territorio Marta Lora-Tamayo&amp;quot;&quot;/&gt;&lt;property id=&quot;20307&quot; value=&quot;257&quot;/&gt;&lt;/object&gt;&lt;object type=&quot;3&quot; unique_id=&quot;10005&quot;&gt;&lt;property id=&quot;20148&quot; value=&quot;5&quot;/&gt;&lt;property id=&quot;20300&quot; value=&quot;Diapositiva 3&quot;/&gt;&lt;property id=&quot;20307&quot; value=&quot;260&quot;/&gt;&lt;/object&gt;&lt;object type=&quot;3&quot; unique_id=&quot;10006&quot;&gt;&lt;property id=&quot;20148&quot; value=&quot;5&quot;/&gt;&lt;property id=&quot;20300&quot; value=&quot;Diapositiva 4&quot;/&gt;&lt;property id=&quot;20307&quot; value=&quot;262&quot;/&gt;&lt;/object&gt;&lt;object type=&quot;3&quot; unique_id=&quot;10007&quot;&gt;&lt;property id=&quot;20148&quot; value=&quot;5&quot;/&gt;&lt;property id=&quot;20300&quot; value=&quot;Diapositiva 5&quot;/&gt;&lt;property id=&quot;20307&quot; value=&quot;258&quot;/&gt;&lt;/object&gt;&lt;object type=&quot;3&quot; unique_id=&quot;10008&quot;&gt;&lt;property id=&quot;20148&quot; value=&quot;5&quot;/&gt;&lt;property id=&quot;20300&quot; value=&quot;Diapositiva 6&quot;/&gt;&lt;property id=&quot;20307&quot; value=&quot;259&quot;/&gt;&lt;/object&gt;&lt;object type=&quot;3&quot; unique_id=&quot;10009&quot;&gt;&lt;property id=&quot;20148&quot; value=&quot;5&quot;/&gt;&lt;property id=&quot;20300&quot; value=&quot;Diapositiva 7&quot;/&gt;&lt;property id=&quot;20307&quot; value=&quot;261&quot;/&gt;&lt;/object&gt;&lt;object type=&quot;3&quot; unique_id=&quot;10010&quot;&gt;&lt;property id=&quot;20148&quot; value=&quot;5&quot;/&gt;&lt;property id=&quot;20300&quot; value=&quot;Diapositiva 8&quot;/&gt;&lt;property id=&quot;20307&quot; value=&quot;263&quot;/&gt;&lt;/object&gt;&lt;/object&gt;&lt;object type=&quot;8&quot; unique_id=&quot;10020&quot;&gt;&lt;/object&gt;&lt;/object&gt;&lt;/database&gt;"/>
  <p:tag name="SECTOMILLISECCONVERTED" val="1"/>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677</TotalTime>
  <Words>990</Words>
  <Application>Microsoft Office PowerPoint</Application>
  <PresentationFormat>Presentación en pantalla (4:3)</PresentationFormat>
  <Paragraphs>97</Paragraphs>
  <Slides>12</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Times New Roman</vt:lpstr>
      <vt:lpstr>Tema de Office</vt:lpstr>
      <vt:lpstr>La EUropeización del territorio. Marta Lora-Tamayo UNED. España.</vt:lpstr>
      <vt:lpstr>La EUropeización del territorio Marta Lora-Tamayo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Europeanisation of the territory.</dc:title>
  <dc:creator>Marta</dc:creator>
  <cp:lastModifiedBy>Actos</cp:lastModifiedBy>
  <cp:revision>38</cp:revision>
  <dcterms:created xsi:type="dcterms:W3CDTF">2015-02-17T12:42:15Z</dcterms:created>
  <dcterms:modified xsi:type="dcterms:W3CDTF">2017-07-10T13:00:33Z</dcterms:modified>
</cp:coreProperties>
</file>