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1"/>
  </p:handoutMasterIdLst>
  <p:sldIdLst>
    <p:sldId id="256" r:id="rId2"/>
    <p:sldId id="287" r:id="rId3"/>
    <p:sldId id="286" r:id="rId4"/>
    <p:sldId id="288" r:id="rId5"/>
    <p:sldId id="289" r:id="rId6"/>
    <p:sldId id="290" r:id="rId7"/>
    <p:sldId id="291" r:id="rId8"/>
    <p:sldId id="257" r:id="rId9"/>
    <p:sldId id="268" r:id="rId10"/>
    <p:sldId id="269" r:id="rId11"/>
    <p:sldId id="270" r:id="rId12"/>
    <p:sldId id="271" r:id="rId13"/>
    <p:sldId id="316" r:id="rId14"/>
    <p:sldId id="292" r:id="rId15"/>
    <p:sldId id="295" r:id="rId16"/>
    <p:sldId id="317" r:id="rId17"/>
    <p:sldId id="318" r:id="rId18"/>
    <p:sldId id="293" r:id="rId19"/>
    <p:sldId id="294" r:id="rId20"/>
    <p:sldId id="296" r:id="rId21"/>
    <p:sldId id="276" r:id="rId22"/>
    <p:sldId id="280" r:id="rId23"/>
    <p:sldId id="272" r:id="rId24"/>
    <p:sldId id="273" r:id="rId25"/>
    <p:sldId id="274" r:id="rId26"/>
    <p:sldId id="275" r:id="rId27"/>
    <p:sldId id="297" r:id="rId28"/>
    <p:sldId id="298" r:id="rId29"/>
    <p:sldId id="299" r:id="rId30"/>
    <p:sldId id="277" r:id="rId31"/>
    <p:sldId id="319" r:id="rId32"/>
    <p:sldId id="279" r:id="rId33"/>
    <p:sldId id="278" r:id="rId34"/>
    <p:sldId id="300" r:id="rId35"/>
    <p:sldId id="301" r:id="rId36"/>
    <p:sldId id="281" r:id="rId37"/>
    <p:sldId id="303" r:id="rId38"/>
    <p:sldId id="304" r:id="rId39"/>
    <p:sldId id="308" r:id="rId40"/>
    <p:sldId id="302" r:id="rId41"/>
    <p:sldId id="305" r:id="rId42"/>
    <p:sldId id="306" r:id="rId43"/>
    <p:sldId id="283" r:id="rId44"/>
    <p:sldId id="282" r:id="rId45"/>
    <p:sldId id="309" r:id="rId46"/>
    <p:sldId id="307" r:id="rId47"/>
    <p:sldId id="313" r:id="rId48"/>
    <p:sldId id="284" r:id="rId49"/>
    <p:sldId id="285" r:id="rId50"/>
    <p:sldId id="310" r:id="rId51"/>
    <p:sldId id="311" r:id="rId52"/>
    <p:sldId id="312" r:id="rId53"/>
    <p:sldId id="314" r:id="rId54"/>
    <p:sldId id="321" r:id="rId55"/>
    <p:sldId id="320" r:id="rId56"/>
    <p:sldId id="322" r:id="rId57"/>
    <p:sldId id="323" r:id="rId58"/>
    <p:sldId id="324" r:id="rId59"/>
    <p:sldId id="315" r:id="rId60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B194F-57F1-44A8-8E80-2C1DC0AEF4B2}" type="datetimeFigureOut">
              <a:rPr lang="es-ES" smtClean="0"/>
              <a:t>9/7/17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9741D-BFEF-4254-9BAD-368707D4C1C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136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>
              <a:defRPr sz="1800" spc="0"/>
            </a:pPr>
            <a:r>
              <a:rPr sz="4600" spc="-100"/>
              <a:t>Texto del título</a:t>
            </a:r>
          </a:p>
        </p:txBody>
      </p:sp>
      <p:pic>
        <p:nvPicPr>
          <p:cNvPr id="13" name="image2.jpeg"/>
          <p:cNvPicPr/>
          <p:nvPr/>
        </p:nvPicPr>
        <p:blipFill>
          <a:blip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 algn="just">
              <a:buClrTx/>
              <a:buSzTx/>
              <a:buFontTx/>
              <a:buNone/>
              <a:defRPr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1pPr>
            <a:lvl2pPr marL="0" indent="0" algn="just">
              <a:buClrTx/>
              <a:buSzTx/>
              <a:buFontTx/>
              <a:buNone/>
              <a:defRPr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2pPr>
            <a:lvl3pPr marL="0" indent="0" algn="just">
              <a:buClrTx/>
              <a:buSzTx/>
              <a:buFontTx/>
              <a:buNone/>
              <a:defRPr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3pPr>
            <a:lvl4pPr marL="0" indent="0" algn="just">
              <a:buClrTx/>
              <a:buSzTx/>
              <a:buFontTx/>
              <a:buNone/>
              <a:defRPr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4pPr>
            <a:lvl5pPr marL="0" indent="0" algn="just">
              <a:buClrTx/>
              <a:buSzTx/>
              <a:buFontTx/>
              <a:buNone/>
              <a:defRPr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5pPr>
          </a:lstStyle>
          <a:p>
            <a:pPr lvl="0">
              <a:defRPr sz="1800"/>
            </a:pPr>
            <a:r>
              <a:rPr sz="2200"/>
              <a:t>Nivel de texto 1</a:t>
            </a:r>
          </a:p>
          <a:p>
            <a:pPr lvl="1">
              <a:defRPr sz="1800"/>
            </a:pPr>
            <a:r>
              <a:rPr sz="2200"/>
              <a:t>Nivel de texto 2</a:t>
            </a:r>
          </a:p>
          <a:p>
            <a:pPr lvl="2">
              <a:defRPr sz="1800"/>
            </a:pPr>
            <a:r>
              <a:rPr sz="2200"/>
              <a:t>Nivel de texto 3</a:t>
            </a:r>
          </a:p>
          <a:p>
            <a:pPr lvl="3">
              <a:defRPr sz="1800"/>
            </a:pPr>
            <a:r>
              <a:rPr sz="2200"/>
              <a:t>Nivel de texto 4</a:t>
            </a:r>
          </a:p>
          <a:p>
            <a:pPr lvl="4">
              <a:defRPr sz="1800"/>
            </a:pPr>
            <a:r>
              <a:rPr sz="2200"/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149465447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3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64518" y="1668614"/>
            <a:ext cx="4152065" cy="3920173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en-GB" sz="2400" dirty="0" smtClean="0"/>
              <a:t>LA NUEVA AGENDA URBANA: </a:t>
            </a:r>
            <a:br>
              <a:rPr lang="en-GB" sz="2400" dirty="0" smtClean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err="1" smtClean="0"/>
              <a:t>contenido</a:t>
            </a:r>
            <a:r>
              <a:rPr lang="en-GB" sz="2400" dirty="0" smtClean="0"/>
              <a:t>, </a:t>
            </a:r>
            <a:r>
              <a:rPr lang="en-GB" sz="2400" dirty="0" err="1" smtClean="0"/>
              <a:t>contexto</a:t>
            </a:r>
            <a:r>
              <a:rPr lang="en-GB" sz="2400" dirty="0" smtClean="0"/>
              <a:t>, </a:t>
            </a:r>
            <a:r>
              <a:rPr lang="en-GB" sz="2400" dirty="0" err="1" smtClean="0"/>
              <a:t>aplicación</a:t>
            </a:r>
            <a:r>
              <a:rPr lang="en-GB" sz="2400" dirty="0" smtClean="0"/>
              <a:t> 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/>
              <a:t/>
            </a:r>
            <a:br>
              <a:rPr lang="en-GB" sz="1800" dirty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Rafael de Miguel González</a:t>
            </a:r>
            <a:br>
              <a:rPr lang="en-GB" sz="1800" dirty="0" smtClean="0"/>
            </a:b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err="1" smtClean="0"/>
              <a:t>VicePresidente</a:t>
            </a:r>
            <a:r>
              <a:rPr lang="en-GB" sz="1800" dirty="0" smtClean="0"/>
              <a:t> de </a:t>
            </a:r>
            <a:endParaRPr lang="en-GB" sz="1800" dirty="0"/>
          </a:p>
        </p:txBody>
      </p:sp>
      <p:pic>
        <p:nvPicPr>
          <p:cNvPr id="4" name="Imagen 3" descr="Captura de pantalla 2016-10-23 a las 9.07.3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6" y="-14951"/>
            <a:ext cx="4854584" cy="6872951"/>
          </a:xfrm>
          <a:prstGeom prst="rect">
            <a:avLst/>
          </a:prstGeom>
        </p:spPr>
      </p:pic>
      <p:pic>
        <p:nvPicPr>
          <p:cNvPr id="3" name="Imagen 2" descr="Captura de pantalla 2017-07-08 a las 9.0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44" y="1668614"/>
            <a:ext cx="2314910" cy="3220567"/>
          </a:xfrm>
          <a:prstGeom prst="rect">
            <a:avLst/>
          </a:prstGeom>
        </p:spPr>
      </p:pic>
      <p:pic>
        <p:nvPicPr>
          <p:cNvPr id="6" name="13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70" y="6215621"/>
            <a:ext cx="836367" cy="5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146" y="201454"/>
            <a:ext cx="8727062" cy="631376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ES" b="1" dirty="0" err="1"/>
              <a:t>Demographic</a:t>
            </a:r>
            <a:r>
              <a:rPr lang="es-ES" b="1" dirty="0"/>
              <a:t> </a:t>
            </a:r>
            <a:r>
              <a:rPr lang="es-ES" b="1" dirty="0" err="1"/>
              <a:t>change</a:t>
            </a:r>
            <a:r>
              <a:rPr lang="es-ES" b="1" dirty="0"/>
              <a:t> 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3600" dirty="0"/>
              <a:t>• </a:t>
            </a:r>
            <a:r>
              <a:rPr lang="es-ES" sz="3600" dirty="0" err="1"/>
              <a:t>The</a:t>
            </a:r>
            <a:r>
              <a:rPr lang="es-ES" sz="3600" dirty="0"/>
              <a:t> EU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urbanising</a:t>
            </a:r>
            <a:r>
              <a:rPr lang="es-ES" sz="3600" dirty="0"/>
              <a:t> </a:t>
            </a:r>
            <a:r>
              <a:rPr lang="es-ES" sz="3600" dirty="0" err="1"/>
              <a:t>but</a:t>
            </a:r>
            <a:r>
              <a:rPr lang="es-ES" sz="3600" dirty="0"/>
              <a:t> </a:t>
            </a:r>
            <a:r>
              <a:rPr lang="es-ES" sz="3600" dirty="0" err="1"/>
              <a:t>only</a:t>
            </a:r>
            <a:r>
              <a:rPr lang="es-ES" sz="3600" dirty="0"/>
              <a:t> </a:t>
            </a:r>
            <a:r>
              <a:rPr lang="es-ES" sz="3600" dirty="0" err="1"/>
              <a:t>slowly</a:t>
            </a:r>
            <a:r>
              <a:rPr lang="es-ES" sz="3600" dirty="0"/>
              <a:t>. </a:t>
            </a:r>
            <a:r>
              <a:rPr lang="es-ES" sz="3600" dirty="0" err="1"/>
              <a:t>Between</a:t>
            </a:r>
            <a:r>
              <a:rPr lang="es-ES" sz="3600" dirty="0"/>
              <a:t> 1961 and 1991,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population</a:t>
            </a:r>
            <a:r>
              <a:rPr lang="es-ES" sz="3600" dirty="0"/>
              <a:t> share of </a:t>
            </a:r>
            <a:r>
              <a:rPr lang="es-ES" sz="3600" dirty="0" err="1"/>
              <a:t>urban</a:t>
            </a:r>
            <a:r>
              <a:rPr lang="es-ES" sz="3600" dirty="0"/>
              <a:t> </a:t>
            </a:r>
            <a:r>
              <a:rPr lang="es-ES" sz="3600" dirty="0" err="1"/>
              <a:t>areas</a:t>
            </a:r>
            <a:r>
              <a:rPr lang="es-ES" sz="3600" dirty="0"/>
              <a:t> (</a:t>
            </a:r>
            <a:r>
              <a:rPr lang="es-ES" sz="3600" dirty="0" err="1"/>
              <a:t>cities</a:t>
            </a:r>
            <a:r>
              <a:rPr lang="es-ES" sz="3600" dirty="0"/>
              <a:t>, </a:t>
            </a:r>
            <a:r>
              <a:rPr lang="es-ES" sz="3600" dirty="0" err="1"/>
              <a:t>towns</a:t>
            </a:r>
            <a:r>
              <a:rPr lang="es-ES" sz="3600" dirty="0"/>
              <a:t> and </a:t>
            </a:r>
            <a:r>
              <a:rPr lang="es-ES" sz="3600" dirty="0" err="1"/>
              <a:t>suburbs</a:t>
            </a:r>
            <a:r>
              <a:rPr lang="es-ES" sz="3600" dirty="0"/>
              <a:t>) in </a:t>
            </a:r>
            <a:r>
              <a:rPr lang="es-ES" sz="3600" dirty="0" err="1"/>
              <a:t>the</a:t>
            </a:r>
            <a:r>
              <a:rPr lang="es-ES" sz="3600" dirty="0"/>
              <a:t> EU-28 </a:t>
            </a:r>
            <a:r>
              <a:rPr lang="es-ES" sz="3600" dirty="0" err="1"/>
              <a:t>increased</a:t>
            </a:r>
            <a:r>
              <a:rPr lang="es-ES" sz="3600" dirty="0"/>
              <a:t> </a:t>
            </a:r>
            <a:r>
              <a:rPr lang="es-ES" sz="3600" dirty="0" err="1"/>
              <a:t>from</a:t>
            </a:r>
            <a:r>
              <a:rPr lang="es-ES" sz="3600" dirty="0"/>
              <a:t> 65% </a:t>
            </a:r>
            <a:r>
              <a:rPr lang="es-ES" sz="3600" dirty="0" err="1"/>
              <a:t>to</a:t>
            </a:r>
            <a:r>
              <a:rPr lang="es-ES" sz="3600" dirty="0"/>
              <a:t> 71%. </a:t>
            </a:r>
            <a:r>
              <a:rPr lang="es-ES" sz="3600" dirty="0" err="1"/>
              <a:t>Between</a:t>
            </a:r>
            <a:r>
              <a:rPr lang="es-ES" sz="3600" dirty="0"/>
              <a:t> 1991 and 2011, </a:t>
            </a:r>
            <a:r>
              <a:rPr lang="es-ES" sz="3600" dirty="0" err="1"/>
              <a:t>however</a:t>
            </a:r>
            <a:r>
              <a:rPr lang="es-ES" sz="3600" dirty="0"/>
              <a:t>, </a:t>
            </a:r>
            <a:r>
              <a:rPr lang="es-ES" sz="3600" dirty="0" err="1"/>
              <a:t>this</a:t>
            </a:r>
            <a:r>
              <a:rPr lang="es-ES" sz="3600" dirty="0"/>
              <a:t> share </a:t>
            </a:r>
            <a:r>
              <a:rPr lang="es-ES" sz="3600" dirty="0" err="1"/>
              <a:t>grew</a:t>
            </a:r>
            <a:r>
              <a:rPr lang="es-ES" sz="3600" dirty="0"/>
              <a:t> </a:t>
            </a:r>
            <a:r>
              <a:rPr lang="es-ES" sz="3600" dirty="0" err="1"/>
              <a:t>by</a:t>
            </a:r>
            <a:r>
              <a:rPr lang="es-ES" sz="3600" dirty="0"/>
              <a:t> </a:t>
            </a:r>
            <a:r>
              <a:rPr lang="es-ES" sz="3600" dirty="0" err="1"/>
              <a:t>one</a:t>
            </a:r>
            <a:r>
              <a:rPr lang="es-ES" sz="3600" dirty="0"/>
              <a:t> </a:t>
            </a:r>
            <a:r>
              <a:rPr lang="es-ES" sz="3600" dirty="0" err="1"/>
              <a:t>percentage</a:t>
            </a:r>
            <a:r>
              <a:rPr lang="es-ES" sz="3600" dirty="0"/>
              <a:t> </a:t>
            </a:r>
            <a:r>
              <a:rPr lang="es-ES" sz="3600" dirty="0" err="1"/>
              <a:t>point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72%</a:t>
            </a:r>
            <a:r>
              <a:rPr lang="es-ES" sz="3600" dirty="0" smtClean="0"/>
              <a:t>.</a:t>
            </a:r>
          </a:p>
          <a:p>
            <a:pPr marL="0" indent="0">
              <a:buNone/>
            </a:pPr>
            <a:endParaRPr lang="es-ES" sz="3600" dirty="0"/>
          </a:p>
          <a:p>
            <a:pPr marL="0" indent="0">
              <a:buNone/>
            </a:pPr>
            <a:r>
              <a:rPr lang="es-ES" sz="3600" dirty="0"/>
              <a:t>•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population</a:t>
            </a:r>
            <a:r>
              <a:rPr lang="es-ES" sz="3600" dirty="0"/>
              <a:t> </a:t>
            </a:r>
            <a:r>
              <a:rPr lang="es-ES" sz="3600" dirty="0" err="1"/>
              <a:t>grew</a:t>
            </a:r>
            <a:r>
              <a:rPr lang="es-ES" sz="3600" dirty="0"/>
              <a:t> </a:t>
            </a:r>
            <a:r>
              <a:rPr lang="es-ES" sz="3600" dirty="0" err="1"/>
              <a:t>twice</a:t>
            </a:r>
            <a:r>
              <a:rPr lang="es-ES" sz="3600" dirty="0"/>
              <a:t> as </a:t>
            </a:r>
            <a:r>
              <a:rPr lang="es-ES" sz="3600" dirty="0" err="1"/>
              <a:t>fast</a:t>
            </a:r>
            <a:r>
              <a:rPr lang="es-ES" sz="3600" dirty="0"/>
              <a:t> in capital </a:t>
            </a:r>
            <a:r>
              <a:rPr lang="es-ES" sz="3600" dirty="0" err="1"/>
              <a:t>cities</a:t>
            </a:r>
            <a:r>
              <a:rPr lang="es-ES" sz="3600" dirty="0"/>
              <a:t> </a:t>
            </a:r>
            <a:r>
              <a:rPr lang="es-ES" sz="3600" dirty="0" err="1"/>
              <a:t>from</a:t>
            </a:r>
            <a:r>
              <a:rPr lang="es-ES" sz="3600" dirty="0"/>
              <a:t> 2002 </a:t>
            </a:r>
            <a:r>
              <a:rPr lang="es-ES" sz="3600" dirty="0" err="1"/>
              <a:t>to</a:t>
            </a:r>
            <a:r>
              <a:rPr lang="es-ES" sz="3600" dirty="0"/>
              <a:t> 2012 </a:t>
            </a:r>
            <a:r>
              <a:rPr lang="es-ES" sz="3600" dirty="0" err="1"/>
              <a:t>than</a:t>
            </a:r>
            <a:r>
              <a:rPr lang="es-ES" sz="3600" dirty="0"/>
              <a:t> in </a:t>
            </a:r>
            <a:r>
              <a:rPr lang="es-ES" sz="3600" dirty="0" err="1"/>
              <a:t>the</a:t>
            </a:r>
            <a:r>
              <a:rPr lang="es-ES" sz="3600" dirty="0"/>
              <a:t> EU as a </a:t>
            </a:r>
            <a:r>
              <a:rPr lang="es-ES" sz="3600" dirty="0" err="1"/>
              <a:t>whole</a:t>
            </a:r>
            <a:r>
              <a:rPr lang="es-ES" sz="3600" dirty="0"/>
              <a:t>. </a:t>
            </a:r>
            <a:r>
              <a:rPr lang="es-ES" sz="3600" dirty="0" err="1" smtClean="0"/>
              <a:t>This</a:t>
            </a:r>
            <a:r>
              <a:rPr lang="es-ES" sz="3600" dirty="0" smtClean="0"/>
              <a:t> </a:t>
            </a:r>
            <a:r>
              <a:rPr lang="es-ES" sz="3600" dirty="0" err="1"/>
              <a:t>high</a:t>
            </a:r>
            <a:r>
              <a:rPr lang="es-ES" sz="3600" dirty="0"/>
              <a:t> </a:t>
            </a:r>
            <a:r>
              <a:rPr lang="es-ES" sz="3600" dirty="0" err="1"/>
              <a:t>growth</a:t>
            </a:r>
            <a:r>
              <a:rPr lang="es-ES" sz="3600" dirty="0"/>
              <a:t> </a:t>
            </a:r>
            <a:r>
              <a:rPr lang="es-ES" sz="3600" dirty="0" err="1"/>
              <a:t>was</a:t>
            </a:r>
            <a:r>
              <a:rPr lang="es-ES" sz="3600" dirty="0"/>
              <a:t> </a:t>
            </a:r>
            <a:r>
              <a:rPr lang="es-ES" sz="3600" dirty="0" err="1"/>
              <a:t>due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a </a:t>
            </a:r>
            <a:r>
              <a:rPr lang="es-ES" sz="3600" dirty="0" err="1"/>
              <a:t>combination</a:t>
            </a:r>
            <a:r>
              <a:rPr lang="es-ES" sz="3600" dirty="0"/>
              <a:t> of positive net </a:t>
            </a:r>
            <a:r>
              <a:rPr lang="es-ES" sz="3600" dirty="0" err="1"/>
              <a:t>migration</a:t>
            </a:r>
            <a:r>
              <a:rPr lang="es-ES" sz="3600" dirty="0"/>
              <a:t> and </a:t>
            </a:r>
            <a:r>
              <a:rPr lang="es-ES" sz="3600" dirty="0" err="1"/>
              <a:t>high</a:t>
            </a:r>
            <a:r>
              <a:rPr lang="es-ES" sz="3600" dirty="0"/>
              <a:t> natural </a:t>
            </a:r>
            <a:r>
              <a:rPr lang="es-ES" sz="3600" dirty="0" err="1"/>
              <a:t>growth</a:t>
            </a:r>
            <a:r>
              <a:rPr lang="es-ES" sz="3600" dirty="0" smtClean="0"/>
              <a:t>.</a:t>
            </a:r>
          </a:p>
          <a:p>
            <a:pPr marL="0" indent="0">
              <a:buNone/>
            </a:pPr>
            <a:endParaRPr lang="es-ES" sz="3600" dirty="0"/>
          </a:p>
          <a:p>
            <a:pPr marL="0" indent="0">
              <a:buNone/>
            </a:pPr>
            <a:r>
              <a:rPr lang="es-ES" sz="3600" dirty="0"/>
              <a:t>• </a:t>
            </a:r>
            <a:r>
              <a:rPr lang="es-ES" sz="3600" dirty="0" err="1"/>
              <a:t>Almost</a:t>
            </a:r>
            <a:r>
              <a:rPr lang="es-ES" sz="3600" dirty="0"/>
              <a:t> </a:t>
            </a:r>
            <a:r>
              <a:rPr lang="es-ES" sz="3600" dirty="0" err="1"/>
              <a:t>all</a:t>
            </a:r>
            <a:r>
              <a:rPr lang="es-ES" sz="3600" dirty="0"/>
              <a:t> capital </a:t>
            </a:r>
            <a:r>
              <a:rPr lang="es-ES" sz="3600" dirty="0" err="1"/>
              <a:t>cities</a:t>
            </a:r>
            <a:r>
              <a:rPr lang="es-ES" sz="3600" dirty="0"/>
              <a:t> </a:t>
            </a:r>
            <a:r>
              <a:rPr lang="es-ES" sz="3600" dirty="0" err="1"/>
              <a:t>have</a:t>
            </a:r>
            <a:r>
              <a:rPr lang="es-ES" sz="3600" dirty="0"/>
              <a:t>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highest</a:t>
            </a:r>
            <a:r>
              <a:rPr lang="es-ES" sz="3600" dirty="0"/>
              <a:t> share of </a:t>
            </a:r>
            <a:r>
              <a:rPr lang="es-ES" sz="3600" u="sng" dirty="0" err="1"/>
              <a:t>foreign-born</a:t>
            </a:r>
            <a:r>
              <a:rPr lang="es-ES" sz="3600" u="sng" dirty="0"/>
              <a:t> </a:t>
            </a:r>
            <a:r>
              <a:rPr lang="es-ES" sz="3600" u="sng" dirty="0" err="1"/>
              <a:t>residents</a:t>
            </a:r>
            <a:r>
              <a:rPr lang="es-ES" sz="3600" u="sng" dirty="0"/>
              <a:t> </a:t>
            </a:r>
            <a:r>
              <a:rPr lang="es-ES" sz="3600" dirty="0"/>
              <a:t>in </a:t>
            </a:r>
            <a:r>
              <a:rPr lang="es-ES" sz="3600" dirty="0" err="1"/>
              <a:t>the</a:t>
            </a:r>
            <a:r>
              <a:rPr lang="es-ES" sz="3600" dirty="0"/>
              <a:t> country. </a:t>
            </a:r>
            <a:r>
              <a:rPr lang="es-ES" sz="3600" dirty="0" err="1"/>
              <a:t>The</a:t>
            </a:r>
            <a:r>
              <a:rPr lang="es-ES" sz="3600" dirty="0"/>
              <a:t> share </a:t>
            </a:r>
            <a:r>
              <a:rPr lang="es-ES" sz="3600" dirty="0" err="1"/>
              <a:t>was</a:t>
            </a:r>
            <a:r>
              <a:rPr lang="es-ES" sz="3600" dirty="0"/>
              <a:t> </a:t>
            </a:r>
            <a:r>
              <a:rPr lang="es-ES" sz="3600" dirty="0" err="1"/>
              <a:t>over</a:t>
            </a:r>
            <a:r>
              <a:rPr lang="es-ES" sz="3600" dirty="0"/>
              <a:t> 20% in </a:t>
            </a:r>
            <a:r>
              <a:rPr lang="es-ES" sz="3600" dirty="0" err="1"/>
              <a:t>Brussels</a:t>
            </a:r>
            <a:r>
              <a:rPr lang="es-ES" sz="3600" dirty="0"/>
              <a:t>, London, </a:t>
            </a:r>
            <a:r>
              <a:rPr lang="es-ES" sz="3600" dirty="0" err="1"/>
              <a:t>Luxembourg</a:t>
            </a:r>
            <a:r>
              <a:rPr lang="es-ES" sz="3600" dirty="0"/>
              <a:t>, Paris, </a:t>
            </a:r>
            <a:r>
              <a:rPr lang="es-ES" sz="3600" dirty="0" err="1"/>
              <a:t>Stockholm</a:t>
            </a:r>
            <a:r>
              <a:rPr lang="es-ES" sz="3600" dirty="0"/>
              <a:t> and </a:t>
            </a:r>
            <a:r>
              <a:rPr lang="es-ES" sz="3600" dirty="0" err="1"/>
              <a:t>Vienna</a:t>
            </a:r>
            <a:r>
              <a:rPr lang="es-ES" sz="3600" dirty="0"/>
              <a:t> (2011 data </a:t>
            </a:r>
            <a:r>
              <a:rPr lang="es-ES" sz="3600" dirty="0" err="1"/>
              <a:t>for</a:t>
            </a:r>
            <a:r>
              <a:rPr lang="es-ES" sz="3600" dirty="0"/>
              <a:t> metro </a:t>
            </a:r>
            <a:r>
              <a:rPr lang="es-ES" sz="3600" dirty="0" err="1"/>
              <a:t>regions</a:t>
            </a:r>
            <a:r>
              <a:rPr lang="es-ES" sz="3600" dirty="0"/>
              <a:t>)</a:t>
            </a:r>
            <a:r>
              <a:rPr lang="es-ES" sz="3600" dirty="0" smtClean="0"/>
              <a:t>.</a:t>
            </a:r>
          </a:p>
          <a:p>
            <a:pPr marL="0" indent="0">
              <a:buNone/>
            </a:pPr>
            <a:endParaRPr lang="es-ES" sz="3600" dirty="0"/>
          </a:p>
          <a:p>
            <a:pPr marL="0" indent="0">
              <a:buNone/>
            </a:pPr>
            <a:r>
              <a:rPr lang="es-ES" sz="3600" dirty="0"/>
              <a:t>•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concentration</a:t>
            </a:r>
            <a:r>
              <a:rPr lang="es-ES" sz="3600" dirty="0"/>
              <a:t> </a:t>
            </a:r>
            <a:r>
              <a:rPr lang="es-ES" sz="3600" u="sng" dirty="0"/>
              <a:t>of </a:t>
            </a:r>
            <a:r>
              <a:rPr lang="es-ES" sz="3600" u="sng" dirty="0" err="1"/>
              <a:t>jobs</a:t>
            </a:r>
            <a:r>
              <a:rPr lang="es-ES" sz="3600" u="sng" dirty="0"/>
              <a:t> and </a:t>
            </a:r>
            <a:r>
              <a:rPr lang="es-ES" sz="3600" u="sng" dirty="0" err="1"/>
              <a:t>higher</a:t>
            </a:r>
            <a:r>
              <a:rPr lang="es-ES" sz="3600" u="sng" dirty="0"/>
              <a:t> </a:t>
            </a:r>
            <a:r>
              <a:rPr lang="es-ES" sz="3600" u="sng" dirty="0" err="1"/>
              <a:t>education</a:t>
            </a:r>
            <a:r>
              <a:rPr lang="es-ES" sz="3600" u="sng" dirty="0"/>
              <a:t> </a:t>
            </a:r>
            <a:r>
              <a:rPr lang="es-ES" sz="3600" u="sng" dirty="0" err="1"/>
              <a:t>institutes</a:t>
            </a:r>
            <a:r>
              <a:rPr lang="es-ES" sz="3600" u="sng" dirty="0"/>
              <a:t> </a:t>
            </a:r>
            <a:r>
              <a:rPr lang="es-ES" sz="3600" dirty="0"/>
              <a:t>in </a:t>
            </a:r>
            <a:r>
              <a:rPr lang="es-ES" sz="3600" dirty="0" err="1"/>
              <a:t>cities</a:t>
            </a:r>
            <a:r>
              <a:rPr lang="es-ES" sz="3600" dirty="0"/>
              <a:t> </a:t>
            </a:r>
            <a:r>
              <a:rPr lang="es-ES" sz="3600" dirty="0" err="1"/>
              <a:t>attracts</a:t>
            </a:r>
            <a:r>
              <a:rPr lang="es-ES" sz="3600" dirty="0"/>
              <a:t> more </a:t>
            </a:r>
            <a:r>
              <a:rPr lang="es-ES" sz="3600" dirty="0" err="1"/>
              <a:t>working-age</a:t>
            </a:r>
            <a:r>
              <a:rPr lang="es-ES" sz="3600" dirty="0"/>
              <a:t> </a:t>
            </a:r>
            <a:r>
              <a:rPr lang="es-ES" sz="3600" dirty="0" err="1"/>
              <a:t>residents</a:t>
            </a:r>
            <a:r>
              <a:rPr lang="es-ES" sz="3600" dirty="0"/>
              <a:t>. In </a:t>
            </a:r>
            <a:r>
              <a:rPr lang="es-ES" sz="3600" dirty="0" err="1"/>
              <a:t>capitals</a:t>
            </a:r>
            <a:r>
              <a:rPr lang="es-ES" sz="3600" dirty="0"/>
              <a:t>, 62% of </a:t>
            </a:r>
            <a:r>
              <a:rPr lang="es-ES" sz="3600" dirty="0" err="1"/>
              <a:t>the</a:t>
            </a:r>
            <a:r>
              <a:rPr lang="es-ES" sz="3600" dirty="0"/>
              <a:t> </a:t>
            </a:r>
            <a:r>
              <a:rPr lang="es-ES" sz="3600" dirty="0" err="1"/>
              <a:t>residents</a:t>
            </a:r>
            <a:r>
              <a:rPr lang="es-ES" sz="3600" dirty="0"/>
              <a:t> are </a:t>
            </a:r>
            <a:r>
              <a:rPr lang="es-ES" sz="3600" dirty="0" err="1"/>
              <a:t>between</a:t>
            </a:r>
            <a:r>
              <a:rPr lang="es-ES" sz="3600" dirty="0"/>
              <a:t> 20 and 65, </a:t>
            </a:r>
            <a:r>
              <a:rPr lang="es-ES" sz="3600" dirty="0" err="1"/>
              <a:t>compared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61% in </a:t>
            </a:r>
            <a:r>
              <a:rPr lang="es-ES" sz="3600" dirty="0" err="1"/>
              <a:t>other</a:t>
            </a:r>
            <a:r>
              <a:rPr lang="es-ES" sz="3600" dirty="0"/>
              <a:t> </a:t>
            </a:r>
            <a:r>
              <a:rPr lang="es-ES" sz="3600" dirty="0" err="1"/>
              <a:t>cities</a:t>
            </a:r>
            <a:r>
              <a:rPr lang="es-ES" sz="3600" dirty="0"/>
              <a:t> and 60% </a:t>
            </a:r>
            <a:r>
              <a:rPr lang="es-ES" sz="3600" dirty="0" err="1"/>
              <a:t>outside</a:t>
            </a:r>
            <a:r>
              <a:rPr lang="es-ES" sz="3600" dirty="0"/>
              <a:t> </a:t>
            </a:r>
            <a:r>
              <a:rPr lang="es-ES" sz="3600" dirty="0" err="1"/>
              <a:t>cities</a:t>
            </a:r>
            <a:r>
              <a:rPr lang="es-ES" sz="3600" dirty="0"/>
              <a:t> (2011 data </a:t>
            </a:r>
            <a:r>
              <a:rPr lang="es-ES" sz="3600" dirty="0" err="1"/>
              <a:t>for</a:t>
            </a:r>
            <a:r>
              <a:rPr lang="es-ES" sz="3600" dirty="0"/>
              <a:t> metro </a:t>
            </a:r>
            <a:r>
              <a:rPr lang="es-ES" sz="3600" dirty="0" err="1"/>
              <a:t>regions</a:t>
            </a:r>
            <a:r>
              <a:rPr lang="es-ES" sz="3600" dirty="0"/>
              <a:t>)</a:t>
            </a:r>
            <a:r>
              <a:rPr lang="es-ES" sz="3600" dirty="0" smtClean="0"/>
              <a:t>.</a:t>
            </a:r>
          </a:p>
          <a:p>
            <a:pPr marL="0" indent="0">
              <a:buNone/>
            </a:pPr>
            <a:endParaRPr lang="es-ES" sz="3600" dirty="0"/>
          </a:p>
          <a:p>
            <a:pPr marL="0" indent="0">
              <a:buNone/>
            </a:pPr>
            <a:r>
              <a:rPr lang="es-ES" sz="3600" dirty="0"/>
              <a:t>• </a:t>
            </a:r>
            <a:r>
              <a:rPr lang="es-ES" sz="3600" dirty="0" err="1"/>
              <a:t>Cities</a:t>
            </a:r>
            <a:r>
              <a:rPr lang="es-ES" sz="3600" dirty="0"/>
              <a:t> </a:t>
            </a:r>
            <a:r>
              <a:rPr lang="es-ES" sz="3600" dirty="0" err="1"/>
              <a:t>need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think</a:t>
            </a:r>
            <a:r>
              <a:rPr lang="es-ES" sz="3600" dirty="0"/>
              <a:t> </a:t>
            </a:r>
            <a:r>
              <a:rPr lang="es-ES" sz="3600" dirty="0" err="1"/>
              <a:t>how</a:t>
            </a:r>
            <a:r>
              <a:rPr lang="es-ES" sz="3600" dirty="0"/>
              <a:t> </a:t>
            </a:r>
            <a:r>
              <a:rPr lang="es-ES" sz="3600" dirty="0" err="1"/>
              <a:t>to</a:t>
            </a:r>
            <a:r>
              <a:rPr lang="es-ES" sz="3600" dirty="0"/>
              <a:t> </a:t>
            </a:r>
            <a:r>
              <a:rPr lang="es-ES" sz="3600" dirty="0" err="1"/>
              <a:t>accommodate</a:t>
            </a:r>
            <a:r>
              <a:rPr lang="es-ES" sz="3600" dirty="0"/>
              <a:t> a </a:t>
            </a:r>
            <a:r>
              <a:rPr lang="es-ES" sz="3600" dirty="0" err="1"/>
              <a:t>growing</a:t>
            </a:r>
            <a:r>
              <a:rPr lang="es-ES" sz="3600" dirty="0"/>
              <a:t> </a:t>
            </a:r>
            <a:r>
              <a:rPr lang="es-ES" sz="3600" dirty="0" err="1"/>
              <a:t>elderly</a:t>
            </a:r>
            <a:r>
              <a:rPr lang="es-ES" sz="3600" dirty="0"/>
              <a:t> </a:t>
            </a:r>
            <a:r>
              <a:rPr lang="es-ES" sz="3600" dirty="0" err="1"/>
              <a:t>population</a:t>
            </a:r>
            <a:r>
              <a:rPr lang="es-ES" sz="3600" dirty="0"/>
              <a:t>. </a:t>
            </a:r>
            <a:r>
              <a:rPr lang="es-ES" sz="3600" dirty="0" err="1"/>
              <a:t>Cities</a:t>
            </a:r>
            <a:r>
              <a:rPr lang="es-ES" sz="3600" dirty="0"/>
              <a:t> can </a:t>
            </a:r>
            <a:r>
              <a:rPr lang="es-ES" sz="3600" dirty="0" err="1"/>
              <a:t>facilitate</a:t>
            </a:r>
            <a:r>
              <a:rPr lang="es-ES" sz="3600" dirty="0"/>
              <a:t> active </a:t>
            </a:r>
            <a:r>
              <a:rPr lang="es-ES" sz="3600" dirty="0" err="1"/>
              <a:t>ageing</a:t>
            </a:r>
            <a:r>
              <a:rPr lang="es-ES" sz="3600" dirty="0"/>
              <a:t> </a:t>
            </a:r>
            <a:r>
              <a:rPr lang="es-ES" sz="3600" dirty="0" err="1"/>
              <a:t>by</a:t>
            </a:r>
            <a:r>
              <a:rPr lang="es-ES" sz="3600" dirty="0"/>
              <a:t> </a:t>
            </a:r>
            <a:r>
              <a:rPr lang="es-ES" sz="3600" dirty="0" err="1"/>
              <a:t>ensuring</a:t>
            </a:r>
            <a:r>
              <a:rPr lang="es-ES" sz="3600" dirty="0"/>
              <a:t> </a:t>
            </a:r>
            <a:r>
              <a:rPr lang="es-ES" sz="3600" dirty="0" err="1"/>
              <a:t>that</a:t>
            </a:r>
            <a:r>
              <a:rPr lang="es-ES" sz="3600" dirty="0"/>
              <a:t> </a:t>
            </a:r>
            <a:r>
              <a:rPr lang="es-ES" sz="3600" dirty="0" err="1"/>
              <a:t>public</a:t>
            </a:r>
            <a:r>
              <a:rPr lang="es-ES" sz="3600" dirty="0"/>
              <a:t> </a:t>
            </a:r>
            <a:r>
              <a:rPr lang="es-ES" sz="3600" dirty="0" err="1"/>
              <a:t>spaces</a:t>
            </a:r>
            <a:r>
              <a:rPr lang="es-ES" sz="3600" dirty="0"/>
              <a:t>, </a:t>
            </a:r>
            <a:r>
              <a:rPr lang="es-ES" sz="3600" dirty="0" err="1"/>
              <a:t>transport</a:t>
            </a:r>
            <a:r>
              <a:rPr lang="es-ES" sz="3600" dirty="0"/>
              <a:t> and </a:t>
            </a:r>
            <a:r>
              <a:rPr lang="es-ES" sz="3600" dirty="0" err="1"/>
              <a:t>buildings</a:t>
            </a:r>
            <a:r>
              <a:rPr lang="es-ES" sz="3600" dirty="0"/>
              <a:t> are </a:t>
            </a:r>
            <a:r>
              <a:rPr lang="es-ES" sz="3600" dirty="0" err="1"/>
              <a:t>accessible</a:t>
            </a:r>
            <a:r>
              <a:rPr lang="es-ES" sz="3600" dirty="0"/>
              <a:t> </a:t>
            </a:r>
            <a:r>
              <a:rPr lang="es-ES" sz="3600" dirty="0" err="1"/>
              <a:t>for</a:t>
            </a:r>
            <a:r>
              <a:rPr lang="es-ES" sz="3600" dirty="0"/>
              <a:t> </a:t>
            </a:r>
            <a:r>
              <a:rPr lang="es-ES" sz="3600" dirty="0" err="1"/>
              <a:t>people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</a:t>
            </a:r>
            <a:r>
              <a:rPr lang="es-ES" sz="3600" dirty="0" err="1"/>
              <a:t>limited</a:t>
            </a:r>
            <a:r>
              <a:rPr lang="es-ES" sz="3600" dirty="0"/>
              <a:t> </a:t>
            </a:r>
            <a:r>
              <a:rPr lang="es-ES" sz="3600" dirty="0" err="1"/>
              <a:t>mobility</a:t>
            </a:r>
            <a:r>
              <a:rPr lang="es-ES" sz="36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720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2016-10-23 a las 9.48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87" y="0"/>
            <a:ext cx="5174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 descr="Captura de pantalla 2016-10-23 a las 9.49.5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r="2885"/>
          <a:stretch>
            <a:fillRect/>
          </a:stretch>
        </p:blipFill>
        <p:spPr>
          <a:xfrm>
            <a:off x="2006182" y="274637"/>
            <a:ext cx="5826788" cy="3204509"/>
          </a:xfrm>
        </p:spPr>
      </p:pic>
      <p:pic>
        <p:nvPicPr>
          <p:cNvPr id="5" name="Imagen 4" descr="Captura de pantalla 2016-10-23 a las 9.50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82" y="3699317"/>
            <a:ext cx="5854488" cy="31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1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Captura de pantalla 2017-07-08 a las 9.15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>
          <a:xfrm>
            <a:off x="0" y="641363"/>
            <a:ext cx="9187527" cy="5052786"/>
          </a:xfrm>
        </p:spPr>
      </p:pic>
    </p:spTree>
    <p:extLst>
      <p:ext uri="{BB962C8B-B14F-4D97-AF65-F5344CB8AC3E}">
        <p14:creationId xmlns:p14="http://schemas.microsoft.com/office/powerpoint/2010/main" val="345843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1048379" y="5791200"/>
            <a:ext cx="704724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65831">
              <a:defRPr sz="16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1pPr>
          </a:lstStyle>
          <a:p>
            <a:pPr lvl="0">
              <a:defRPr sz="1800"/>
            </a:pPr>
            <a:r>
              <a:rPr sz="1600" b="1" dirty="0"/>
              <a:t>It is becoming more and more clear that achievements on Sustainable development will depend on how we will manage and guide the urbanization</a:t>
            </a:r>
          </a:p>
        </p:txBody>
      </p:sp>
      <p:sp>
        <p:nvSpPr>
          <p:cNvPr id="72" name="Shape 72"/>
          <p:cNvSpPr/>
          <p:nvPr/>
        </p:nvSpPr>
        <p:spPr>
          <a:xfrm>
            <a:off x="1048379" y="3505200"/>
            <a:ext cx="7021842" cy="2066963"/>
          </a:xfrm>
          <a:prstGeom prst="rect">
            <a:avLst/>
          </a:prstGeom>
          <a:solidFill>
            <a:srgbClr val="FFFFFF"/>
          </a:solidFill>
          <a:ln w="12700">
            <a:solidFill>
              <a:srgbClr val="A7A7A7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7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774" y="3650745"/>
            <a:ext cx="2446835" cy="1266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0824" y="3650745"/>
            <a:ext cx="1907876" cy="1266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4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213" y="3650745"/>
            <a:ext cx="2241313" cy="126683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642566" y="5117907"/>
            <a:ext cx="157125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65831">
              <a:spcBef>
                <a:spcPts val="600"/>
              </a:spcBef>
              <a:defRPr sz="1200"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>
              <a:defRPr sz="1800"/>
            </a:pPr>
            <a:r>
              <a:rPr sz="1200" dirty="0">
                <a:solidFill>
                  <a:srgbClr val="000000"/>
                </a:solidFill>
              </a:rPr>
              <a:t>CLIMATE CHANGE</a:t>
            </a:r>
          </a:p>
        </p:txBody>
      </p:sp>
      <p:sp>
        <p:nvSpPr>
          <p:cNvPr id="79" name="Shape 79"/>
          <p:cNvSpPr/>
          <p:nvPr/>
        </p:nvSpPr>
        <p:spPr>
          <a:xfrm>
            <a:off x="3541209" y="5091948"/>
            <a:ext cx="224131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65831">
              <a:spcBef>
                <a:spcPts val="600"/>
              </a:spcBef>
              <a:defRPr sz="1200"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>
              <a:defRPr sz="1800"/>
            </a:pPr>
            <a:r>
              <a:rPr sz="1200">
                <a:solidFill>
                  <a:srgbClr val="000000"/>
                </a:solidFill>
              </a:rPr>
              <a:t>PEACE AND SECURITY</a:t>
            </a:r>
          </a:p>
        </p:txBody>
      </p:sp>
      <p:sp>
        <p:nvSpPr>
          <p:cNvPr id="80" name="Shape 80"/>
          <p:cNvSpPr/>
          <p:nvPr/>
        </p:nvSpPr>
        <p:spPr>
          <a:xfrm>
            <a:off x="6287713" y="5128035"/>
            <a:ext cx="10617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65831">
              <a:spcBef>
                <a:spcPts val="600"/>
              </a:spcBef>
              <a:defRPr sz="1200"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>
              <a:defRPr sz="1800"/>
            </a:pPr>
            <a:r>
              <a:rPr sz="1200" dirty="0">
                <a:solidFill>
                  <a:srgbClr val="000000"/>
                </a:solidFill>
              </a:rPr>
              <a:t>INEQUALITY</a:t>
            </a:r>
          </a:p>
        </p:txBody>
      </p:sp>
      <p:sp>
        <p:nvSpPr>
          <p:cNvPr id="16" name="6 Forma libre"/>
          <p:cNvSpPr/>
          <p:nvPr/>
        </p:nvSpPr>
        <p:spPr>
          <a:xfrm>
            <a:off x="0" y="0"/>
            <a:ext cx="9143998" cy="609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  <a:prstDash val="solid"/>
          </a:ln>
        </p:spPr>
        <p:txBody>
          <a:bodyPr vert="horz" wrap="square" lIns="0" tIns="46798" rIns="0" bIns="0" anchor="b" anchorCtr="0" compatLnSpc="0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chemeClr val="bg1"/>
                </a:solidFill>
                <a:uFillTx/>
                <a:latin typeface="+mj-lt"/>
                <a:ea typeface="Arial Unicode MS" pitchFamily="2"/>
                <a:cs typeface="Tahoma" pitchFamily="2"/>
              </a:rPr>
              <a:t>2. GLOBAL AGENDA NEW FOCUSES</a:t>
            </a:r>
            <a:endParaRPr lang="en-US" sz="2800" b="1" i="0" u="none" strike="noStrike" kern="1200" cap="none" spc="0" baseline="0" dirty="0">
              <a:solidFill>
                <a:schemeClr val="bg1"/>
              </a:solidFill>
              <a:uFillTx/>
              <a:latin typeface="+mj-lt"/>
              <a:ea typeface="Arial Unicode MS" pitchFamily="2"/>
              <a:cs typeface="Tahoma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23" y="1532085"/>
            <a:ext cx="4472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Helvetica Neue LT Std 47 Light Condensed"/>
                <a:ea typeface="Helvetica Neue LT Std 47 Light Condensed"/>
                <a:cs typeface="Helvetica Neue LT Std 47 Light Condensed"/>
              </a:rPr>
              <a:t>Growing inequalities</a:t>
            </a:r>
          </a:p>
          <a:p>
            <a:endParaRPr lang="en-US" dirty="0">
              <a:latin typeface="Helvetica Neue LT Std 47 Light Condensed"/>
              <a:ea typeface="Helvetica Neue LT Std 47 Light Condensed"/>
              <a:cs typeface="Helvetica Neue LT Std 47 Light Condensed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Helvetica Neue LT Std 47 Light Condensed"/>
                <a:ea typeface="Helvetica Neue LT Std 47 Light Condensed"/>
                <a:cs typeface="Helvetica Neue LT Std 47 Light Condensed"/>
              </a:rPr>
              <a:t>Environmental crises, air/water pollution, loss of </a:t>
            </a:r>
            <a:r>
              <a:rPr lang="en-US" dirty="0" err="1">
                <a:latin typeface="Helvetica Neue LT Std 47 Light Condensed"/>
                <a:ea typeface="Helvetica Neue LT Std 47 Light Condensed"/>
                <a:cs typeface="Helvetica Neue LT Std 47 Light Condensed"/>
              </a:rPr>
              <a:t>agri</a:t>
            </a:r>
            <a:r>
              <a:rPr lang="en-US" dirty="0">
                <a:latin typeface="Helvetica Neue LT Std 47 Light Condensed"/>
                <a:ea typeface="Helvetica Neue LT Std 47 Light Condensed"/>
                <a:cs typeface="Helvetica Neue LT Std 47 Light Condensed"/>
              </a:rPr>
              <a:t>-land and biodiversity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740" y="824199"/>
            <a:ext cx="845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New challenges to address in the Global Agenda - spatially manifested in urban settings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9" y="1371600"/>
            <a:ext cx="44196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Vulnerability and risks to natural and man-made hazards – Climate change</a:t>
            </a:r>
          </a:p>
          <a:p>
            <a:endParaRPr lang="en-US" dirty="0">
              <a:latin typeface="Helvetica Neue LT Std 47 Light Condensed"/>
              <a:ea typeface="Helvetica Neue LT Std 47 Light Condensed"/>
              <a:cs typeface="Helvetica Neue LT Std 47 Light Condensed"/>
              <a:sym typeface="Helvetica Neue LT Std 47 Light Condensed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Economic crises, unemployment and insecurity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5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Captura de pantalla 2014-11-20 a las 12.57.5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2" y="166946"/>
            <a:ext cx="3532745" cy="522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 descr="Captura de pantalla 2016-07-26 a las 8.26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4" y="166946"/>
            <a:ext cx="5357786" cy="26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Captura de pantalla 2016-04-24 a las 7.25.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30" y="2779089"/>
            <a:ext cx="2947426" cy="421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939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7-04-24 a las 8.3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8175" cy="6858000"/>
          </a:xfrm>
          <a:prstGeom prst="rect">
            <a:avLst/>
          </a:prstGeom>
        </p:spPr>
      </p:pic>
      <p:pic>
        <p:nvPicPr>
          <p:cNvPr id="8" name="Imagen 7" descr="Captura de pantalla 2017-05-14 a las 22.54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34" y="0"/>
            <a:ext cx="1644166" cy="2492767"/>
          </a:xfrm>
          <a:prstGeom prst="rect">
            <a:avLst/>
          </a:prstGeom>
        </p:spPr>
      </p:pic>
      <p:pic>
        <p:nvPicPr>
          <p:cNvPr id="9" name="Imagen 4" descr="Captura de pantalla 2016-04-24 a las 7.41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55" y="0"/>
            <a:ext cx="2504249" cy="24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Captura de pantalla 2017-04-24 a las 8.51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29" y="3429838"/>
            <a:ext cx="2805774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309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396"/>
            <a:ext cx="9144000" cy="46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9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6 Forma libre"/>
          <p:cNvSpPr/>
          <p:nvPr/>
        </p:nvSpPr>
        <p:spPr>
          <a:xfrm>
            <a:off x="0" y="0"/>
            <a:ext cx="9143998" cy="609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  <a:prstDash val="solid"/>
          </a:ln>
        </p:spPr>
        <p:txBody>
          <a:bodyPr vert="horz" wrap="square" lIns="0" tIns="46798" rIns="0" bIns="0" anchor="b" anchorCtr="0" compatLnSpc="0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chemeClr val="bg1"/>
                </a:solidFill>
                <a:uFillTx/>
                <a:latin typeface="+mj-lt"/>
                <a:ea typeface="Arial Unicode MS" pitchFamily="2"/>
                <a:cs typeface="Tahoma" pitchFamily="2"/>
              </a:rPr>
              <a:t>3. DEMAND OF PARTICIPATION</a:t>
            </a:r>
            <a:endParaRPr lang="en-US" sz="2800" b="1" i="0" u="none" strike="noStrike" kern="1200" cap="none" spc="0" baseline="0" dirty="0">
              <a:solidFill>
                <a:schemeClr val="bg1"/>
              </a:solidFill>
              <a:uFillTx/>
              <a:latin typeface="+mj-lt"/>
              <a:ea typeface="Arial Unicode MS" pitchFamily="2"/>
              <a:cs typeface="Tahoma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876" y="1905000"/>
            <a:ext cx="7543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Habitat II as one of the first inclusive UN conference in the 90’s and creation of the “Habitat Agenda Partners</a:t>
            </a:r>
            <a:r>
              <a:rPr lang="en-US" dirty="0" smtClean="0"/>
              <a:t>”</a:t>
            </a:r>
          </a:p>
          <a:p>
            <a:pPr>
              <a:lnSpc>
                <a:spcPct val="200000"/>
              </a:lnSpc>
            </a:pPr>
            <a:endParaRPr lang="en-US" sz="8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Expansion of ICT facilitating and also fuelling the society demand of </a:t>
            </a:r>
            <a:r>
              <a:rPr lang="en-US" dirty="0" smtClean="0"/>
              <a:t>participation</a:t>
            </a:r>
          </a:p>
          <a:p>
            <a:pPr>
              <a:lnSpc>
                <a:spcPct val="200000"/>
              </a:lnSpc>
            </a:pPr>
            <a:endParaRPr lang="en-US" sz="8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Need to address the growing skepticism towards international summits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945" y="1047690"/>
            <a:ext cx="845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To address the demand of participation to ensure sustainability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65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6 Forma libre"/>
          <p:cNvSpPr/>
          <p:nvPr/>
        </p:nvSpPr>
        <p:spPr>
          <a:xfrm>
            <a:off x="0" y="0"/>
            <a:ext cx="9143998" cy="609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  <a:prstDash val="solid"/>
          </a:ln>
        </p:spPr>
        <p:txBody>
          <a:bodyPr vert="horz" wrap="square" lIns="0" tIns="46798" rIns="0" bIns="0" anchor="b" anchorCtr="0" compatLnSpc="0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chemeClr val="bg1"/>
                </a:solidFill>
                <a:uFillTx/>
                <a:latin typeface="+mj-lt"/>
                <a:ea typeface="Arial Unicode MS" pitchFamily="2"/>
                <a:cs typeface="Tahoma" pitchFamily="2"/>
              </a:rPr>
              <a:t>4. GLOBAL DEVELOPMENT FRAMEWORKS</a:t>
            </a:r>
            <a:endParaRPr lang="en-US" sz="2800" b="1" i="0" u="none" strike="noStrike" kern="1200" cap="none" spc="0" baseline="0" dirty="0">
              <a:solidFill>
                <a:schemeClr val="bg1"/>
              </a:solidFill>
              <a:uFillTx/>
              <a:latin typeface="+mj-lt"/>
              <a:ea typeface="Arial Unicode MS" pitchFamily="2"/>
              <a:cs typeface="Tahoma" pitchFamily="2"/>
            </a:endParaRPr>
          </a:p>
        </p:txBody>
      </p:sp>
      <p:sp>
        <p:nvSpPr>
          <p:cNvPr id="3" name="Shape 107"/>
          <p:cNvSpPr/>
          <p:nvPr/>
        </p:nvSpPr>
        <p:spPr>
          <a:xfrm>
            <a:off x="1143000" y="1060847"/>
            <a:ext cx="662940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565831">
              <a:defRPr sz="16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1pPr>
          </a:lstStyle>
          <a:p>
            <a:pPr lvl="0">
              <a:defRPr sz="1800"/>
            </a:pPr>
            <a:r>
              <a:rPr sz="2000" b="1" i="1" dirty="0">
                <a:solidFill>
                  <a:srgbClr val="C00000"/>
                </a:solidFill>
              </a:rPr>
              <a:t>Growing recognition of urbanization reflected in global frameworks for </a:t>
            </a:r>
            <a:r>
              <a:rPr sz="2000" b="1" i="1" dirty="0" smtClean="0">
                <a:solidFill>
                  <a:srgbClr val="C00000"/>
                </a:solidFill>
              </a:rPr>
              <a:t>sustainable </a:t>
            </a:r>
            <a:r>
              <a:rPr sz="2000" b="1" i="1" dirty="0">
                <a:solidFill>
                  <a:srgbClr val="C00000"/>
                </a:solidFill>
              </a:rPr>
              <a:t>development </a:t>
            </a:r>
          </a:p>
        </p:txBody>
      </p:sp>
      <p:pic>
        <p:nvPicPr>
          <p:cNvPr id="5" name="timeli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200" y="2209800"/>
            <a:ext cx="9296400" cy="3429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9177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6"/>
          <p:cNvSpPr/>
          <p:nvPr/>
        </p:nvSpPr>
        <p:spPr>
          <a:xfrm>
            <a:off x="83388" y="69333"/>
            <a:ext cx="8961909" cy="6754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" name="Shape 57"/>
          <p:cNvSpPr>
            <a:spLocks noGrp="1"/>
          </p:cNvSpPr>
          <p:nvPr>
            <p:ph type="title"/>
          </p:nvPr>
        </p:nvSpPr>
        <p:spPr>
          <a:xfrm>
            <a:off x="1981200" y="834386"/>
            <a:ext cx="2373097" cy="537214"/>
          </a:xfrm>
          <a:prstGeom prst="rect">
            <a:avLst/>
          </a:prstGeom>
        </p:spPr>
        <p:txBody>
          <a:bodyPr lIns="0" tIns="0" rIns="0" bIns="0">
            <a:normAutofit fontScale="90000"/>
          </a:bodyPr>
          <a:lstStyle>
            <a:lvl1pPr>
              <a:defRPr sz="1800" cap="all" spc="-200"/>
            </a:lvl1pPr>
          </a:lstStyle>
          <a:p>
            <a:pPr lvl="0" algn="ctr">
              <a:defRPr cap="none" spc="0"/>
            </a:pPr>
            <a:r>
              <a:rPr sz="2700" b="1" cap="all" spc="-200" dirty="0"/>
              <a:t>Habitat I </a:t>
            </a:r>
            <a:r>
              <a:rPr lang="pt-PT" sz="2700" b="1" cap="all" spc="-200" dirty="0" smtClean="0"/>
              <a:t>–</a:t>
            </a:r>
            <a:r>
              <a:rPr sz="2700" b="1" cap="all" spc="-200" dirty="0" smtClean="0"/>
              <a:t> 1976</a:t>
            </a:r>
            <a:r>
              <a:rPr lang="en-US" sz="2200" cap="all" spc="-200" dirty="0" smtClean="0"/>
              <a:t/>
            </a:r>
            <a:br>
              <a:rPr lang="en-US" sz="2200" cap="all" spc="-200" dirty="0" smtClean="0"/>
            </a:br>
            <a:r>
              <a:rPr lang="en-US" sz="2200" dirty="0" smtClean="0"/>
              <a:t>Vancouver</a:t>
            </a:r>
            <a:r>
              <a:rPr lang="en-US" sz="2000" dirty="0" smtClean="0"/>
              <a:t> </a:t>
            </a:r>
            <a:endParaRPr sz="2000" cap="all" spc="-200" dirty="0"/>
          </a:p>
        </p:txBody>
      </p:sp>
      <p:sp>
        <p:nvSpPr>
          <p:cNvPr id="11" name="Shape 58"/>
          <p:cNvSpPr>
            <a:spLocks noGrp="1"/>
          </p:cNvSpPr>
          <p:nvPr>
            <p:ph type="body" idx="1"/>
          </p:nvPr>
        </p:nvSpPr>
        <p:spPr>
          <a:xfrm>
            <a:off x="4714762" y="103839"/>
            <a:ext cx="4200638" cy="269402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lnSpc>
                <a:spcPct val="90000"/>
              </a:lnSpc>
              <a:spcBef>
                <a:spcPts val="400"/>
              </a:spcBef>
              <a:defRPr sz="1800"/>
            </a:pPr>
            <a:endParaRPr sz="13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  <a:defRPr sz="1800"/>
            </a:pPr>
            <a:r>
              <a:rPr lang="en-US" sz="1600" dirty="0" smtClean="0">
                <a:solidFill>
                  <a:srgbClr val="000000"/>
                </a:solidFill>
              </a:rPr>
              <a:t>The international community began to recognize the need for sustainable human settlements and the consequences of rapid urbanization, especially in the developing world. </a:t>
            </a:r>
          </a:p>
          <a:p>
            <a:pPr lvl="0">
              <a:lnSpc>
                <a:spcPct val="90000"/>
              </a:lnSpc>
              <a:spcBef>
                <a:spcPts val="200"/>
              </a:spcBef>
              <a:defRPr sz="1800"/>
            </a:pPr>
            <a:endParaRPr sz="800" dirty="0">
              <a:solidFill>
                <a:srgbClr val="000000"/>
              </a:solidFill>
              <a:latin typeface="Helvetica Neue LT Std 67 Medium Condensed"/>
              <a:ea typeface="Helvetica Neue LT Std 67 Medium Condensed"/>
              <a:cs typeface="Helvetica Neue LT Std 67 Medium Condensed"/>
              <a:sym typeface="Helvetica Neue LT Std 67 Medium Condensed"/>
            </a:endParaRPr>
          </a:p>
          <a:p>
            <a:pPr lvl="0">
              <a:lnSpc>
                <a:spcPct val="90000"/>
              </a:lnSpc>
              <a:spcBef>
                <a:spcPts val="200"/>
              </a:spcBef>
              <a:defRPr sz="1800"/>
            </a:pPr>
            <a:r>
              <a:rPr sz="1600" dirty="0">
                <a:solidFill>
                  <a:srgbClr val="000000"/>
                </a:solidFill>
              </a:rPr>
              <a:t>// Recognition that shelter and urbanization are global issues to be addressed </a:t>
            </a:r>
            <a:r>
              <a:rPr sz="1600" dirty="0" smtClean="0">
                <a:solidFill>
                  <a:srgbClr val="000000"/>
                </a:solidFill>
              </a:rPr>
              <a:t>collectively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  <a:defRPr sz="1800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  <a:defRPr sz="1800"/>
            </a:pP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>
                <a:solidFill>
                  <a:srgbClr val="000000"/>
                </a:solidFill>
              </a:rPr>
              <a:t>/ Vancouver Declaration and Action Plan</a:t>
            </a:r>
          </a:p>
          <a:p>
            <a:pPr lvl="0">
              <a:lnSpc>
                <a:spcPct val="90000"/>
              </a:lnSpc>
              <a:spcBef>
                <a:spcPts val="400"/>
              </a:spcBef>
              <a:defRPr sz="1800"/>
            </a:pPr>
            <a:endParaRPr lang="en-US" sz="1600" dirty="0">
              <a:solidFill>
                <a:srgbClr val="000000"/>
              </a:solidFill>
            </a:endParaRPr>
          </a:p>
          <a:p>
            <a:pPr lvl="0">
              <a:lnSpc>
                <a:spcPct val="90000"/>
              </a:lnSpc>
              <a:spcBef>
                <a:spcPts val="200"/>
              </a:spcBef>
              <a:defRPr sz="1800"/>
            </a:pPr>
            <a:r>
              <a:rPr lang="en-US" sz="1600" dirty="0">
                <a:solidFill>
                  <a:srgbClr val="000000"/>
                </a:solidFill>
              </a:rPr>
              <a:t>// Creation of the United Nations Center for Human Settlements (UNCHS-Habitat) - 1978</a:t>
            </a:r>
          </a:p>
          <a:p>
            <a:pPr lvl="0">
              <a:lnSpc>
                <a:spcPct val="90000"/>
              </a:lnSpc>
              <a:spcBef>
                <a:spcPts val="200"/>
              </a:spcBef>
              <a:defRPr sz="1800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  <a:defRPr sz="1800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//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Vancouver Declaration and Action Plan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Shape 59"/>
          <p:cNvSpPr/>
          <p:nvPr/>
        </p:nvSpPr>
        <p:spPr>
          <a:xfrm>
            <a:off x="4714762" y="3578283"/>
            <a:ext cx="4124438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lvl="0" algn="just" defTabSz="905255">
              <a:spcBef>
                <a:spcPts val="200"/>
              </a:spcBef>
            </a:pPr>
            <a:r>
              <a:rPr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 Vancouver commitments were reconfirmed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Vancouver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commitments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were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reconfirmed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20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years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later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. </a:t>
            </a:r>
            <a:endParaRPr lang="es-ES" sz="16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 algn="just" defTabSz="905255">
              <a:spcBef>
                <a:spcPts val="200"/>
              </a:spcBef>
            </a:pP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Adoption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of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Habitat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Agenda as a global plan of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action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for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adequate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shelter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for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all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.</a:t>
            </a:r>
            <a:endParaRPr lang="es-ES" sz="16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 algn="just" defTabSz="905255">
              <a:lnSpc>
                <a:spcPct val="150000"/>
              </a:lnSpc>
              <a:spcBef>
                <a:spcPts val="200"/>
              </a:spcBef>
            </a:pP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//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Cities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are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engines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of global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growth</a:t>
            </a:r>
            <a:endParaRPr lang="es-ES" sz="16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 algn="just" defTabSz="905255">
              <a:lnSpc>
                <a:spcPct val="150000"/>
              </a:lnSpc>
              <a:spcBef>
                <a:spcPts val="200"/>
              </a:spcBef>
            </a:pP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//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Call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for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a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stronger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role of local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authorities</a:t>
            </a:r>
            <a:endParaRPr lang="es-ES" sz="16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 algn="just" defTabSz="905255">
              <a:lnSpc>
                <a:spcPct val="150000"/>
              </a:lnSpc>
              <a:spcBef>
                <a:spcPts val="200"/>
              </a:spcBef>
            </a:pP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//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Recognition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of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power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of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participation</a:t>
            </a:r>
            <a:endParaRPr lang="es-ES" sz="1600" dirty="0">
              <a:solidFill>
                <a:srgbClr val="000000"/>
              </a:solidFill>
              <a:latin typeface="Helvetica Neue LT Std 47 Light Condensed"/>
              <a:ea typeface="Helvetica Neue LT Std 47 Light Condensed"/>
              <a:cs typeface="Helvetica Neue LT Std 47 Light Condensed"/>
              <a:sym typeface="Helvetica Neue LT Std 47 Light Condensed"/>
            </a:endParaRPr>
          </a:p>
          <a:p>
            <a:pPr algn="just" defTabSz="905255">
              <a:lnSpc>
                <a:spcPct val="150000"/>
              </a:lnSpc>
              <a:spcBef>
                <a:spcPts val="200"/>
              </a:spcBef>
            </a:pP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//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The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UNHCS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becomes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a </a:t>
            </a:r>
            <a:r>
              <a:rPr lang="es-ES" sz="1600" dirty="0" err="1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Programme</a:t>
            </a:r>
            <a:r>
              <a:rPr lang="es-ES" sz="1600" dirty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</a:t>
            </a:r>
            <a:r>
              <a:rPr lang="es-ES" sz="1600" dirty="0" smtClean="0">
                <a:solidFill>
                  <a:srgbClr val="000000"/>
                </a:solidFill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rPr>
              <a:t> 2001</a:t>
            </a:r>
            <a:endParaRPr lang="es-ES" sz="16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Shape 60"/>
          <p:cNvSpPr/>
          <p:nvPr/>
        </p:nvSpPr>
        <p:spPr>
          <a:xfrm>
            <a:off x="1928554" y="4302183"/>
            <a:ext cx="250625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 defTabSz="914400">
              <a:defRPr cap="all" spc="-112"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 algn="ctr">
              <a:defRPr cap="none" spc="0"/>
            </a:pPr>
            <a:r>
              <a:rPr sz="2400" b="1" cap="all" spc="-112" dirty="0"/>
              <a:t>Habitat II </a:t>
            </a:r>
            <a:r>
              <a:rPr lang="pt-PT" sz="2400" b="1" cap="all" spc="-112" dirty="0" smtClean="0"/>
              <a:t>–</a:t>
            </a:r>
            <a:r>
              <a:rPr sz="2400" b="1" cap="all" spc="-112" dirty="0" smtClean="0"/>
              <a:t> 1996</a:t>
            </a:r>
            <a:endParaRPr lang="en-US" sz="2400" b="1" cap="all" spc="-112" dirty="0" smtClean="0"/>
          </a:p>
          <a:p>
            <a:pPr lvl="0" algn="ctr">
              <a:defRPr cap="none" spc="0"/>
            </a:pPr>
            <a:r>
              <a:rPr lang="en-US" sz="2000" dirty="0" smtClean="0"/>
              <a:t>Istanbul</a:t>
            </a:r>
            <a:endParaRPr sz="2000" cap="all" spc="-112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9" t="10336" r="1406" b="10832"/>
          <a:stretch/>
        </p:blipFill>
        <p:spPr bwMode="auto">
          <a:xfrm>
            <a:off x="158897" y="685800"/>
            <a:ext cx="1669903" cy="216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4" t="12874" r="3323" b="7843"/>
          <a:stretch/>
        </p:blipFill>
        <p:spPr bwMode="auto">
          <a:xfrm>
            <a:off x="152400" y="4038600"/>
            <a:ext cx="1676400" cy="217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hape 60"/>
          <p:cNvSpPr/>
          <p:nvPr/>
        </p:nvSpPr>
        <p:spPr>
          <a:xfrm>
            <a:off x="2080954" y="4454583"/>
            <a:ext cx="2506258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 defTabSz="914400">
              <a:defRPr cap="all" spc="-112">
                <a:latin typeface="Quicksand Regular"/>
                <a:ea typeface="Quicksand Regular"/>
                <a:cs typeface="Quicksand Regular"/>
                <a:sym typeface="Quicksand Regular"/>
              </a:defRPr>
            </a:lvl1pPr>
          </a:lstStyle>
          <a:p>
            <a:pPr lvl="0" algn="ctr">
              <a:defRPr cap="none" spc="0"/>
            </a:pPr>
            <a:r>
              <a:rPr sz="2400" b="1" cap="all" spc="-112" dirty="0">
                <a:solidFill>
                  <a:schemeClr val="bg1"/>
                </a:solidFill>
              </a:rPr>
              <a:t>Habitat II </a:t>
            </a:r>
            <a:r>
              <a:rPr lang="pt-PT" sz="2400" b="1" cap="all" spc="-112" dirty="0" smtClean="0">
                <a:solidFill>
                  <a:schemeClr val="bg1"/>
                </a:solidFill>
              </a:rPr>
              <a:t>–</a:t>
            </a:r>
            <a:r>
              <a:rPr sz="2400" b="1" cap="all" spc="-112" dirty="0" smtClean="0">
                <a:solidFill>
                  <a:schemeClr val="bg1"/>
                </a:solidFill>
              </a:rPr>
              <a:t> 1996</a:t>
            </a:r>
            <a:endParaRPr lang="en-US" sz="2400" b="1" cap="all" spc="-112" dirty="0" smtClean="0">
              <a:solidFill>
                <a:schemeClr val="bg1"/>
              </a:solidFill>
            </a:endParaRPr>
          </a:p>
          <a:p>
            <a:pPr lvl="0" algn="ctr">
              <a:defRPr cap="none" spc="0"/>
            </a:pPr>
            <a:r>
              <a:rPr lang="en-US" sz="2000" dirty="0" smtClean="0"/>
              <a:t>Istanbul</a:t>
            </a:r>
            <a:endParaRPr sz="2000" cap="all" spc="-112" dirty="0"/>
          </a:p>
        </p:txBody>
      </p:sp>
      <p:pic>
        <p:nvPicPr>
          <p:cNvPr id="2" name="Imagen 1" descr="Captura de pantalla 2016-10-23 a las 21.43.2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17" y="1477212"/>
            <a:ext cx="1094422" cy="1447462"/>
          </a:xfrm>
          <a:prstGeom prst="rect">
            <a:avLst/>
          </a:prstGeom>
        </p:spPr>
      </p:pic>
      <p:pic>
        <p:nvPicPr>
          <p:cNvPr id="3" name="Imagen 2" descr="Captura de pantalla 2016-10-23 a las 21.44.2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42" y="4979291"/>
            <a:ext cx="740905" cy="11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4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39629" y="1447800"/>
            <a:ext cx="4208571" cy="48006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2D050"/>
                </a:solidFill>
              </a:rPr>
              <a:t>GA</a:t>
            </a:r>
            <a:r>
              <a:rPr lang="en-US" sz="1400" dirty="0" smtClean="0">
                <a:solidFill>
                  <a:srgbClr val="92D050"/>
                </a:solidFill>
              </a:rPr>
              <a:t> </a:t>
            </a:r>
            <a:r>
              <a:rPr lang="en-US" sz="1400" b="1" dirty="0" smtClean="0">
                <a:solidFill>
                  <a:srgbClr val="92D050"/>
                </a:solidFill>
              </a:rPr>
              <a:t>res. 66/207 </a:t>
            </a:r>
            <a:r>
              <a:rPr lang="en-US" sz="1400" dirty="0" smtClean="0">
                <a:solidFill>
                  <a:srgbClr val="92D050"/>
                </a:solidFill>
              </a:rPr>
              <a:t>in </a:t>
            </a:r>
            <a:r>
              <a:rPr lang="en-US" sz="2800" i="1" dirty="0">
                <a:solidFill>
                  <a:srgbClr val="92D050"/>
                </a:solidFill>
              </a:rPr>
              <a:t>2011</a:t>
            </a:r>
            <a:r>
              <a:rPr lang="en-US" sz="1400" dirty="0">
                <a:solidFill>
                  <a:srgbClr val="92D050"/>
                </a:solidFill>
              </a:rPr>
              <a:t> the United Nations General Assembly decided to convene the Habitat III </a:t>
            </a:r>
            <a:r>
              <a:rPr lang="en-US" sz="1400" dirty="0" smtClean="0">
                <a:solidFill>
                  <a:srgbClr val="92D050"/>
                </a:solidFill>
              </a:rPr>
              <a:t>Conference </a:t>
            </a:r>
            <a:r>
              <a:rPr lang="en-US" sz="1400" dirty="0">
                <a:solidFill>
                  <a:srgbClr val="92D050"/>
                </a:solidFill>
              </a:rPr>
              <a:t>in line </a:t>
            </a:r>
            <a:r>
              <a:rPr lang="en-US" sz="1400" dirty="0" smtClean="0">
                <a:solidFill>
                  <a:srgbClr val="92D050"/>
                </a:solidFill>
              </a:rPr>
              <a:t>with </a:t>
            </a:r>
            <a:r>
              <a:rPr lang="en-US" sz="1400" dirty="0">
                <a:solidFill>
                  <a:srgbClr val="92D050"/>
                </a:solidFill>
              </a:rPr>
              <a:t>bi-decennial cycle (1976, 1996 and 2016), </a:t>
            </a:r>
            <a:endParaRPr lang="en-US" sz="1400" dirty="0" smtClean="0">
              <a:solidFill>
                <a:srgbClr val="92D050"/>
              </a:solidFill>
            </a:endParaRPr>
          </a:p>
          <a:p>
            <a:pPr algn="l"/>
            <a:endParaRPr lang="en-US" sz="1400" dirty="0" smtClean="0">
              <a:solidFill>
                <a:srgbClr val="92D05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2D050"/>
                </a:solidFill>
              </a:rPr>
              <a:t>GA Res. 67/216 </a:t>
            </a:r>
            <a:r>
              <a:rPr lang="en-US" sz="1400" dirty="0" smtClean="0">
                <a:solidFill>
                  <a:srgbClr val="92D050"/>
                </a:solidFill>
              </a:rPr>
              <a:t>in </a:t>
            </a:r>
            <a:r>
              <a:rPr lang="en-US" sz="2800" i="1" dirty="0" smtClean="0">
                <a:solidFill>
                  <a:srgbClr val="92D050"/>
                </a:solidFill>
              </a:rPr>
              <a:t>2012</a:t>
            </a:r>
            <a:r>
              <a:rPr lang="en-US" sz="1400" dirty="0">
                <a:solidFill>
                  <a:srgbClr val="92D050"/>
                </a:solidFill>
              </a:rPr>
              <a:t>, decided </a:t>
            </a:r>
            <a:r>
              <a:rPr lang="en-US" sz="1400" dirty="0" smtClean="0">
                <a:solidFill>
                  <a:srgbClr val="92D050"/>
                </a:solidFill>
              </a:rPr>
              <a:t>the objective </a:t>
            </a:r>
            <a:r>
              <a:rPr lang="en-US" sz="1400" dirty="0">
                <a:solidFill>
                  <a:srgbClr val="92D050"/>
                </a:solidFill>
              </a:rPr>
              <a:t>of the </a:t>
            </a:r>
            <a:r>
              <a:rPr lang="en-US" sz="1400" dirty="0" smtClean="0">
                <a:solidFill>
                  <a:srgbClr val="92D050"/>
                </a:solidFill>
              </a:rPr>
              <a:t>conference:</a:t>
            </a: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dirty="0" smtClean="0">
                <a:solidFill>
                  <a:srgbClr val="92D050"/>
                </a:solidFill>
              </a:rPr>
              <a:t>         - To </a:t>
            </a:r>
            <a:r>
              <a:rPr lang="en-US" sz="1400" dirty="0">
                <a:solidFill>
                  <a:srgbClr val="92D050"/>
                </a:solidFill>
              </a:rPr>
              <a:t>secure renewed political </a:t>
            </a:r>
            <a:r>
              <a:rPr lang="en-US" sz="1400" dirty="0" smtClean="0">
                <a:solidFill>
                  <a:srgbClr val="92D050"/>
                </a:solidFill>
              </a:rPr>
              <a:t>commitment </a:t>
            </a:r>
          </a:p>
          <a:p>
            <a:pPr algn="l"/>
            <a:r>
              <a:rPr lang="en-US" sz="1400" dirty="0" smtClean="0">
                <a:solidFill>
                  <a:srgbClr val="92D050"/>
                </a:solidFill>
              </a:rPr>
              <a:t>            for sustainable urban development</a:t>
            </a:r>
            <a:r>
              <a:rPr lang="en-US" sz="1400" dirty="0">
                <a:solidFill>
                  <a:srgbClr val="92D050"/>
                </a:solidFill>
              </a:rPr>
              <a:t>, </a:t>
            </a:r>
            <a:endParaRPr lang="en-US" sz="1400" dirty="0" smtClean="0">
              <a:solidFill>
                <a:srgbClr val="92D050"/>
              </a:solidFill>
            </a:endParaRP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dirty="0" smtClean="0">
                <a:solidFill>
                  <a:srgbClr val="92D050"/>
                </a:solidFill>
              </a:rPr>
              <a:t>         - To assess HA accomplishments to date,</a:t>
            </a: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dirty="0" smtClean="0">
                <a:solidFill>
                  <a:srgbClr val="92D050"/>
                </a:solidFill>
              </a:rPr>
              <a:t>           addressing poverty,</a:t>
            </a: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 </a:t>
            </a:r>
            <a:r>
              <a:rPr lang="en-US" sz="1400" dirty="0" smtClean="0">
                <a:solidFill>
                  <a:srgbClr val="92D050"/>
                </a:solidFill>
              </a:rPr>
              <a:t>         - To identify </a:t>
            </a:r>
            <a:r>
              <a:rPr lang="en-US" sz="1400" dirty="0">
                <a:solidFill>
                  <a:srgbClr val="92D050"/>
                </a:solidFill>
              </a:rPr>
              <a:t>and </a:t>
            </a:r>
            <a:r>
              <a:rPr lang="en-US" sz="1400" dirty="0" smtClean="0">
                <a:solidFill>
                  <a:srgbClr val="92D050"/>
                </a:solidFill>
              </a:rPr>
              <a:t>address </a:t>
            </a:r>
            <a:r>
              <a:rPr lang="pt-PT" sz="1400" dirty="0" smtClean="0">
                <a:solidFill>
                  <a:srgbClr val="92D050"/>
                </a:solidFill>
              </a:rPr>
              <a:t>new </a:t>
            </a:r>
            <a:r>
              <a:rPr lang="pt-PT" sz="1400" dirty="0">
                <a:solidFill>
                  <a:srgbClr val="92D050"/>
                </a:solidFill>
              </a:rPr>
              <a:t>and </a:t>
            </a:r>
          </a:p>
          <a:p>
            <a:pPr algn="l"/>
            <a:r>
              <a:rPr lang="pt-PT" sz="1400" dirty="0" smtClean="0">
                <a:solidFill>
                  <a:srgbClr val="92D050"/>
                </a:solidFill>
              </a:rPr>
              <a:t>             emerging challenges.</a:t>
            </a:r>
          </a:p>
          <a:p>
            <a:pPr algn="l"/>
            <a:endParaRPr lang="pt-PT" sz="1400" dirty="0">
              <a:solidFill>
                <a:srgbClr val="92D05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92D050"/>
                </a:solidFill>
              </a:rPr>
              <a:t>GA Res. 69/226 in </a:t>
            </a:r>
            <a:r>
              <a:rPr lang="en-US" sz="2800" i="1" dirty="0" smtClean="0">
                <a:solidFill>
                  <a:srgbClr val="92D050"/>
                </a:solidFill>
              </a:rPr>
              <a:t>2014</a:t>
            </a:r>
            <a:r>
              <a:rPr lang="en-US" sz="1400" dirty="0">
                <a:solidFill>
                  <a:srgbClr val="92D050"/>
                </a:solidFill>
              </a:rPr>
              <a:t>, </a:t>
            </a:r>
            <a:r>
              <a:rPr lang="en-US" sz="1400" dirty="0" smtClean="0">
                <a:solidFill>
                  <a:srgbClr val="92D050"/>
                </a:solidFill>
              </a:rPr>
              <a:t>decided </a:t>
            </a:r>
            <a:r>
              <a:rPr lang="en-US" sz="1400" dirty="0">
                <a:solidFill>
                  <a:srgbClr val="92D050"/>
                </a:solidFill>
              </a:rPr>
              <a:t>that </a:t>
            </a:r>
            <a:r>
              <a:rPr lang="en-US" sz="1400" dirty="0" smtClean="0">
                <a:solidFill>
                  <a:srgbClr val="92D050"/>
                </a:solidFill>
              </a:rPr>
              <a:t>the Conference </a:t>
            </a:r>
            <a:r>
              <a:rPr lang="en-US" sz="1400" dirty="0">
                <a:solidFill>
                  <a:srgbClr val="92D050"/>
                </a:solidFill>
              </a:rPr>
              <a:t>will be held in Quito in October 2016</a:t>
            </a:r>
            <a:r>
              <a:rPr lang="en-US" sz="1400" dirty="0" smtClean="0">
                <a:solidFill>
                  <a:srgbClr val="92D050"/>
                </a:solidFill>
              </a:rPr>
              <a:t>.</a:t>
            </a:r>
            <a:endParaRPr lang="en-US" sz="1400" dirty="0">
              <a:solidFill>
                <a:srgbClr val="92D050"/>
              </a:solidFill>
            </a:endParaRPr>
          </a:p>
          <a:p>
            <a:endParaRPr sz="1100" dirty="0">
              <a:solidFill>
                <a:srgbClr val="92D050"/>
              </a:solidFill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04800" y="76196"/>
            <a:ext cx="5093544" cy="114300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04087">
              <a:defRPr sz="1800" spc="0"/>
            </a:pPr>
            <a:r>
              <a:rPr sz="1800" b="1" cap="all" spc="-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United Nations Conference </a:t>
            </a:r>
            <a:r>
              <a:rPr sz="1800" b="1" i="1" cap="all" spc="-100" dirty="0">
                <a:solidFill>
                  <a:srgbClr val="0070C0"/>
                </a:solidFill>
              </a:rPr>
              <a:t>on Housing and Sustainable Urban Development </a:t>
            </a:r>
            <a:endParaRPr sz="1800" b="1" i="1" cap="all" spc="-86" dirty="0">
              <a:solidFill>
                <a:srgbClr val="0070C0"/>
              </a:solidFill>
            </a:endParaRPr>
          </a:p>
          <a:p>
            <a:pPr lvl="0" defTabSz="704087">
              <a:defRPr sz="1800" spc="0"/>
            </a:pPr>
            <a:r>
              <a:rPr sz="1600" b="1" cap="all" spc="-100" dirty="0"/>
              <a:t>(Habitat III) </a:t>
            </a:r>
          </a:p>
        </p:txBody>
      </p:sp>
      <p:pic>
        <p:nvPicPr>
          <p:cNvPr id="53" name="image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400" y="1805706"/>
            <a:ext cx="3712370" cy="327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8.jpeg"/>
          <p:cNvPicPr/>
          <p:nvPr/>
        </p:nvPicPr>
        <p:blipFill rotWithShape="1">
          <a:blip r:embed="rId3">
            <a:extLst/>
          </a:blip>
          <a:srcRect l="35395" t="37661" r="32303" b="44795"/>
          <a:stretch/>
        </p:blipFill>
        <p:spPr>
          <a:xfrm>
            <a:off x="5733048" y="152400"/>
            <a:ext cx="2953752" cy="1203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72238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HABITAT 3, RETO PRINCIPAL: </a:t>
            </a:r>
            <a:br>
              <a:rPr lang="en-GB" dirty="0" smtClean="0"/>
            </a:br>
            <a:r>
              <a:rPr lang="en-GB" dirty="0" smtClean="0"/>
              <a:t>LA SOSTENIBILIDAD DEL PLANETA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1976: 38% (1.520 M DE 4.000 M)</a:t>
            </a:r>
          </a:p>
          <a:p>
            <a:r>
              <a:rPr lang="en-GB" dirty="0" smtClean="0"/>
              <a:t>1996: 45% (2.529 M DE 5.600 M)</a:t>
            </a:r>
          </a:p>
          <a:p>
            <a:r>
              <a:rPr lang="en-GB" dirty="0" smtClean="0"/>
              <a:t>2016: 55% (4.015 M DE 7.300 M)</a:t>
            </a:r>
          </a:p>
          <a:p>
            <a:r>
              <a:rPr lang="en-GB" dirty="0" smtClean="0"/>
              <a:t>2036: 66% (5.610 M DE 8.500 M)</a:t>
            </a:r>
          </a:p>
          <a:p>
            <a:r>
              <a:rPr lang="en-GB" dirty="0" smtClean="0"/>
              <a:t>2050: 70% (6.790 M DE 9.700 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380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HABITAT 3, RETO PRINCIPAL: </a:t>
            </a:r>
            <a:br>
              <a:rPr lang="en-GB" dirty="0" smtClean="0"/>
            </a:br>
            <a:r>
              <a:rPr lang="en-GB" dirty="0" smtClean="0"/>
              <a:t>LA SOSTENIBILIDAD DEL PLANETA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2016: 55% (4.015 M DE 7.300 M)</a:t>
            </a:r>
          </a:p>
          <a:p>
            <a:r>
              <a:rPr lang="en-GB" dirty="0" smtClean="0"/>
              <a:t>2% </a:t>
            </a:r>
            <a:r>
              <a:rPr lang="en-GB" dirty="0" err="1" smtClean="0"/>
              <a:t>tierras</a:t>
            </a:r>
            <a:r>
              <a:rPr lang="en-GB" dirty="0" smtClean="0"/>
              <a:t> </a:t>
            </a:r>
            <a:r>
              <a:rPr lang="en-GB" dirty="0" err="1" smtClean="0"/>
              <a:t>emergidas</a:t>
            </a:r>
            <a:endParaRPr lang="en-GB" dirty="0" smtClean="0"/>
          </a:p>
          <a:p>
            <a:r>
              <a:rPr lang="en-GB" dirty="0" smtClean="0"/>
              <a:t>60 % </a:t>
            </a:r>
            <a:r>
              <a:rPr lang="en-GB" dirty="0" err="1" smtClean="0"/>
              <a:t>consumo</a:t>
            </a:r>
            <a:r>
              <a:rPr lang="en-GB" dirty="0" smtClean="0"/>
              <a:t> </a:t>
            </a:r>
            <a:r>
              <a:rPr lang="en-GB" dirty="0" err="1" smtClean="0"/>
              <a:t>energía</a:t>
            </a:r>
            <a:endParaRPr lang="en-GB" dirty="0" smtClean="0"/>
          </a:p>
          <a:p>
            <a:r>
              <a:rPr lang="en-GB" dirty="0" smtClean="0"/>
              <a:t>70 % PIB </a:t>
            </a:r>
            <a:r>
              <a:rPr lang="en-GB" dirty="0" err="1" smtClean="0"/>
              <a:t>mundial</a:t>
            </a:r>
            <a:endParaRPr lang="en-GB" dirty="0" smtClean="0"/>
          </a:p>
          <a:p>
            <a:r>
              <a:rPr lang="en-GB" dirty="0" smtClean="0"/>
              <a:t>70 % </a:t>
            </a:r>
            <a:r>
              <a:rPr lang="en-GB" dirty="0" err="1" smtClean="0"/>
              <a:t>emisiones</a:t>
            </a:r>
            <a:r>
              <a:rPr lang="en-GB" dirty="0" smtClean="0"/>
              <a:t> CO2, </a:t>
            </a:r>
            <a:r>
              <a:rPr lang="en-GB" dirty="0" err="1" smtClean="0"/>
              <a:t>residuos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Para 2036: entre 75-80%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50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10.10.4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274"/>
            <a:ext cx="9144000" cy="45982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18154" y="5476492"/>
            <a:ext cx="3224380" cy="2259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02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 descr="Captura de pantalla 2016-10-23 a las 10.10.5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009"/>
            <a:ext cx="9144000" cy="44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8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11.37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79"/>
            <a:ext cx="9144000" cy="51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11.38.4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84"/>
            <a:ext cx="9144000" cy="51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22.11.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62"/>
            <a:ext cx="9144000" cy="492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22.12.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832"/>
            <a:ext cx="9144000" cy="48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n 2" descr="Captura de pantalla 2016-10-23 a las 22.14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436"/>
            <a:ext cx="9144000" cy="49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6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0-23 a las 21.41.3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50" y="90074"/>
            <a:ext cx="5538172" cy="2197803"/>
          </a:xfrm>
          <a:prstGeom prst="rect">
            <a:avLst/>
          </a:prstGeom>
        </p:spPr>
      </p:pic>
      <p:pic>
        <p:nvPicPr>
          <p:cNvPr id="4" name="Imagen 3" descr="Captura de pantalla 2016-10-23 a las 21.45.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4654"/>
            <a:ext cx="9144000" cy="44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7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ourrier (arrastrado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972" y="-768724"/>
            <a:ext cx="5948249" cy="81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3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7-07-08 a las 9.4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46" y="0"/>
            <a:ext cx="5276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11.58.0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92" y="0"/>
            <a:ext cx="579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11.49.2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29749" cy="3143578"/>
          </a:xfrm>
          <a:prstGeom prst="rect">
            <a:avLst/>
          </a:prstGeom>
        </p:spPr>
      </p:pic>
      <p:pic>
        <p:nvPicPr>
          <p:cNvPr id="3" name="Imagen 2" descr="Captura de pantalla 2016-10-23 a las 22.16.3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8362"/>
            <a:ext cx="4058572" cy="2759638"/>
          </a:xfrm>
          <a:prstGeom prst="rect">
            <a:avLst/>
          </a:prstGeom>
        </p:spPr>
      </p:pic>
      <p:pic>
        <p:nvPicPr>
          <p:cNvPr id="5" name="Imagen 4" descr="Captura de pantalla 2016-10-23 a las 22.19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766" y="2928537"/>
            <a:ext cx="2488087" cy="857735"/>
          </a:xfrm>
          <a:prstGeom prst="rect">
            <a:avLst/>
          </a:prstGeom>
        </p:spPr>
      </p:pic>
      <p:pic>
        <p:nvPicPr>
          <p:cNvPr id="6" name="Imagen 5" descr="Captura de pantalla 2016-10-23 a las 22.19.2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0" y="3693029"/>
            <a:ext cx="3157270" cy="31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9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16-10-23 a las 22.22.4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3" y="0"/>
            <a:ext cx="2524715" cy="6858000"/>
          </a:xfrm>
          <a:prstGeom prst="rect">
            <a:avLst/>
          </a:prstGeom>
        </p:spPr>
      </p:pic>
      <p:pic>
        <p:nvPicPr>
          <p:cNvPr id="8" name="Imagen 7" descr="Captura de pantalla 2016-10-23 a las 22.23.3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83" y="-9202"/>
            <a:ext cx="4013696" cy="3349630"/>
          </a:xfrm>
          <a:prstGeom prst="rect">
            <a:avLst/>
          </a:prstGeom>
        </p:spPr>
      </p:pic>
      <p:pic>
        <p:nvPicPr>
          <p:cNvPr id="9" name="Imagen 8" descr="Captura de pantalla 2016-10-23 a las 22.24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40" y="4080768"/>
            <a:ext cx="3257350" cy="26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9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23.37.3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1070" cy="6858000"/>
          </a:xfrm>
          <a:prstGeom prst="rect">
            <a:avLst/>
          </a:prstGeom>
        </p:spPr>
      </p:pic>
      <p:pic>
        <p:nvPicPr>
          <p:cNvPr id="5" name="Imagen 4" descr="Captura de pantalla 2016-10-23 a las 23.37.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27" y="0"/>
            <a:ext cx="4037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12.08.5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"/>
            <a:ext cx="2988056" cy="2410998"/>
          </a:xfrm>
          <a:prstGeom prst="rect">
            <a:avLst/>
          </a:prstGeom>
        </p:spPr>
      </p:pic>
      <p:pic>
        <p:nvPicPr>
          <p:cNvPr id="5" name="Imagen 4" descr="Captura de pantalla 2016-10-23 a las 12.09.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851"/>
            <a:ext cx="2988056" cy="4026685"/>
          </a:xfrm>
          <a:prstGeom prst="rect">
            <a:avLst/>
          </a:prstGeom>
        </p:spPr>
      </p:pic>
      <p:pic>
        <p:nvPicPr>
          <p:cNvPr id="6" name="Imagen 5" descr="Captura de pantalla 2016-10-23 a las 12.09.0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35" y="4031747"/>
            <a:ext cx="3104118" cy="2407789"/>
          </a:xfrm>
          <a:prstGeom prst="rect">
            <a:avLst/>
          </a:prstGeom>
        </p:spPr>
      </p:pic>
      <p:pic>
        <p:nvPicPr>
          <p:cNvPr id="3" name="Imagen 2" descr="Sin título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53" y="168218"/>
            <a:ext cx="2545666" cy="36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3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23.58.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93" y="0"/>
            <a:ext cx="3289608" cy="1179968"/>
          </a:xfrm>
          <a:prstGeom prst="rect">
            <a:avLst/>
          </a:prstGeom>
        </p:spPr>
      </p:pic>
      <p:pic>
        <p:nvPicPr>
          <p:cNvPr id="7" name="Imagen 6" descr="Captura de pantalla 2016-10-23 a las 23.59.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4 a las 0.00.5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1309" cy="6858000"/>
          </a:xfrm>
          <a:prstGeom prst="rect">
            <a:avLst/>
          </a:prstGeom>
        </p:spPr>
      </p:pic>
      <p:pic>
        <p:nvPicPr>
          <p:cNvPr id="6" name="Imagen 5" descr="Captura de pantalla 2016-10-24 a las 0.02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8" y="0"/>
            <a:ext cx="3039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5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4 a las 0.24.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30" y="0"/>
            <a:ext cx="477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21.48.4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68"/>
            <a:ext cx="9144000" cy="2117626"/>
          </a:xfrm>
          <a:prstGeom prst="rect">
            <a:avLst/>
          </a:prstGeom>
        </p:spPr>
      </p:pic>
      <p:pic>
        <p:nvPicPr>
          <p:cNvPr id="5" name="Imagen 4" descr="Captura de pantalla 2016-10-23 a las 21.49.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1094"/>
            <a:ext cx="9144000" cy="732548"/>
          </a:xfrm>
          <a:prstGeom prst="rect">
            <a:avLst/>
          </a:prstGeom>
        </p:spPr>
      </p:pic>
      <p:pic>
        <p:nvPicPr>
          <p:cNvPr id="6" name="Imagen 5" descr="Captura de pantalla 2016-10-23 a las 21.49.5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3642"/>
            <a:ext cx="9144000" cy="859254"/>
          </a:xfrm>
          <a:prstGeom prst="rect">
            <a:avLst/>
          </a:prstGeom>
        </p:spPr>
      </p:pic>
      <p:pic>
        <p:nvPicPr>
          <p:cNvPr id="7" name="Imagen 6" descr="Captura de pantalla 2016-10-23 a las 21.50.1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0848"/>
            <a:ext cx="9144000" cy="865934"/>
          </a:xfrm>
          <a:prstGeom prst="rect">
            <a:avLst/>
          </a:prstGeom>
        </p:spPr>
      </p:pic>
      <p:pic>
        <p:nvPicPr>
          <p:cNvPr id="8" name="Imagen 7" descr="Captura de pantalla 2016-10-23 a las 21.50.40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6782"/>
            <a:ext cx="9144000" cy="6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AGENTES INTERVINIENTES NUA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Estados</a:t>
            </a:r>
            <a:r>
              <a:rPr lang="en-GB" dirty="0" smtClean="0"/>
              <a:t> </a:t>
            </a:r>
            <a:r>
              <a:rPr lang="en-GB" dirty="0" err="1" smtClean="0"/>
              <a:t>miembros</a:t>
            </a:r>
            <a:r>
              <a:rPr lang="en-GB" dirty="0" smtClean="0"/>
              <a:t> ONU</a:t>
            </a:r>
          </a:p>
          <a:p>
            <a:r>
              <a:rPr lang="en-GB" dirty="0" smtClean="0"/>
              <a:t>ONU: </a:t>
            </a:r>
            <a:r>
              <a:rPr lang="en-GB" dirty="0" err="1" smtClean="0"/>
              <a:t>Secretariado</a:t>
            </a:r>
            <a:r>
              <a:rPr lang="en-GB" dirty="0" smtClean="0"/>
              <a:t> Habitat III (</a:t>
            </a:r>
            <a:r>
              <a:rPr lang="en-GB" dirty="0" err="1" smtClean="0"/>
              <a:t>Prepcom</a:t>
            </a:r>
            <a:r>
              <a:rPr lang="en-GB" dirty="0" smtClean="0"/>
              <a:t>)</a:t>
            </a:r>
          </a:p>
          <a:p>
            <a:r>
              <a:rPr lang="en-GB" dirty="0" smtClean="0"/>
              <a:t>General Assembly of Partners</a:t>
            </a:r>
            <a:endParaRPr lang="en-GB" dirty="0"/>
          </a:p>
        </p:txBody>
      </p:sp>
      <p:pic>
        <p:nvPicPr>
          <p:cNvPr id="4" name="Imagen 3" descr="Captura de pantalla 2016-10-23 a las 23.44.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926"/>
            <a:ext cx="4818557" cy="336607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611666" y="6025943"/>
            <a:ext cx="15840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666144" y="3491926"/>
            <a:ext cx="680860" cy="68086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24" y="3446539"/>
            <a:ext cx="1800476" cy="771633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40" y="4318108"/>
            <a:ext cx="3180960" cy="49147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05" y="4949035"/>
            <a:ext cx="2524478" cy="685896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32" y="5735340"/>
            <a:ext cx="1446875" cy="958842"/>
          </a:xfrm>
          <a:prstGeom prst="rect">
            <a:avLst/>
          </a:prstGeom>
        </p:spPr>
      </p:pic>
      <p:pic>
        <p:nvPicPr>
          <p:cNvPr id="7" name="Imagen 6" descr="Captura de pantalla 2017-07-08 a las 10.41.2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06" y="5735340"/>
            <a:ext cx="796996" cy="10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4 a las 0.09.5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04" y="0"/>
            <a:ext cx="605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3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 descr="Captura de pantalla 2016-10-24 a las 0.13.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99" y="0"/>
            <a:ext cx="5068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6-10-24 a las 0.17.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5456" cy="6858000"/>
          </a:xfrm>
          <a:prstGeom prst="rect">
            <a:avLst/>
          </a:prstGeom>
        </p:spPr>
      </p:pic>
      <p:pic>
        <p:nvPicPr>
          <p:cNvPr id="3" name="Imagen 2" descr="Captura de pantalla 2016-10-24 a las 0.18.2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50" y="2491047"/>
            <a:ext cx="4199350" cy="15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12.12.4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32" y="-1"/>
            <a:ext cx="2884492" cy="2889517"/>
          </a:xfrm>
          <a:prstGeom prst="rect">
            <a:avLst/>
          </a:prstGeom>
        </p:spPr>
      </p:pic>
      <p:pic>
        <p:nvPicPr>
          <p:cNvPr id="5" name="Imagen 4" descr="Captura de pantalla 2016-10-23 a las 12.12.5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14" y="0"/>
            <a:ext cx="2869485" cy="2889516"/>
          </a:xfrm>
          <a:prstGeom prst="rect">
            <a:avLst/>
          </a:prstGeom>
        </p:spPr>
      </p:pic>
      <p:pic>
        <p:nvPicPr>
          <p:cNvPr id="6" name="Imagen 5" descr="Captura de pantalla 2016-10-23 a las 12.13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5799"/>
            <a:ext cx="2971791" cy="2982201"/>
          </a:xfrm>
          <a:prstGeom prst="rect">
            <a:avLst/>
          </a:prstGeom>
        </p:spPr>
      </p:pic>
      <p:pic>
        <p:nvPicPr>
          <p:cNvPr id="7" name="Imagen 6" descr="Captura de pantalla 2016-10-23 a las 12.13.0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51" y="3875799"/>
            <a:ext cx="2987397" cy="2982201"/>
          </a:xfrm>
          <a:prstGeom prst="rect">
            <a:avLst/>
          </a:prstGeom>
        </p:spPr>
      </p:pic>
      <p:pic>
        <p:nvPicPr>
          <p:cNvPr id="8" name="Imagen 7" descr="Captura de pantalla 2016-10-23 a las 12.13.14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84" y="3875799"/>
            <a:ext cx="2987416" cy="2982202"/>
          </a:xfrm>
          <a:prstGeom prst="rect">
            <a:avLst/>
          </a:prstGeom>
        </p:spPr>
      </p:pic>
      <p:pic>
        <p:nvPicPr>
          <p:cNvPr id="9" name="Imagen 8" descr="Captura de pantalla 2016-10-23 a las 12.12.38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971791" cy="296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4 a las 0.21.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67069"/>
          </a:xfrm>
          <a:prstGeom prst="rect">
            <a:avLst/>
          </a:prstGeom>
        </p:spPr>
      </p:pic>
      <p:pic>
        <p:nvPicPr>
          <p:cNvPr id="1026" name="Picture 2" descr="C:\Users\CARMEN\Desktop\Sin títu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10" y="5011228"/>
            <a:ext cx="4525962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2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4 a las 0.20.3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97364" cy="2062692"/>
          </a:xfrm>
          <a:prstGeom prst="rect">
            <a:avLst/>
          </a:prstGeom>
        </p:spPr>
      </p:pic>
      <p:pic>
        <p:nvPicPr>
          <p:cNvPr id="6" name="Imagen 5" descr="imag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160"/>
            <a:ext cx="4937760" cy="3291840"/>
          </a:xfrm>
          <a:prstGeom prst="rect">
            <a:avLst/>
          </a:prstGeom>
        </p:spPr>
      </p:pic>
      <p:pic>
        <p:nvPicPr>
          <p:cNvPr id="7" name="Imagen 6" descr="IMG_032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2" y="4710864"/>
            <a:ext cx="2862848" cy="2147136"/>
          </a:xfrm>
          <a:prstGeom prst="rect">
            <a:avLst/>
          </a:prstGeom>
        </p:spPr>
      </p:pic>
      <p:pic>
        <p:nvPicPr>
          <p:cNvPr id="9" name="Imagen 8" descr="IMG_031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6" y="0"/>
            <a:ext cx="3247164" cy="24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92" y="161739"/>
            <a:ext cx="4504389" cy="258611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4" y="381000"/>
            <a:ext cx="3597215" cy="2398143"/>
          </a:xfrm>
          <a:prstGeom prst="rect">
            <a:avLst/>
          </a:prstGeom>
        </p:spPr>
      </p:pic>
      <p:pic>
        <p:nvPicPr>
          <p:cNvPr id="1026" name="Picture 2" descr="C:\Users\CARMEN\Desktop\Sin títul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10" y="3243532"/>
            <a:ext cx="3920752" cy="28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RMEN\Desktop\Sin títul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84" y="4037654"/>
            <a:ext cx="3656121" cy="129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1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6-10-23 a las 12.19.4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3" y="3423217"/>
            <a:ext cx="2486615" cy="3300208"/>
          </a:xfrm>
          <a:prstGeom prst="rect">
            <a:avLst/>
          </a:prstGeom>
        </p:spPr>
      </p:pic>
      <p:pic>
        <p:nvPicPr>
          <p:cNvPr id="2" name="Imagen 1" descr="Captura de pantalla 2017-07-08 a las 10.4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12" y="0"/>
            <a:ext cx="5222488" cy="6858000"/>
          </a:xfrm>
          <a:prstGeom prst="rect">
            <a:avLst/>
          </a:prstGeom>
        </p:spPr>
      </p:pic>
      <p:pic>
        <p:nvPicPr>
          <p:cNvPr id="3" name="Imagen 2" descr="Sin títul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3" y="79209"/>
            <a:ext cx="2379782" cy="32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1996"/>
            <a:ext cx="8229600" cy="6218213"/>
          </a:xfrm>
        </p:spPr>
        <p:txBody>
          <a:bodyPr>
            <a:normAutofit fontScale="62500" lnSpcReduction="20000"/>
          </a:bodyPr>
          <a:lstStyle/>
          <a:p>
            <a:r>
              <a:rPr lang="es-ES" dirty="0" smtClean="0"/>
              <a:t>175 apartados</a:t>
            </a:r>
          </a:p>
          <a:p>
            <a:r>
              <a:rPr lang="es-ES" dirty="0" smtClean="0"/>
              <a:t>Introducción</a:t>
            </a:r>
          </a:p>
          <a:p>
            <a:pPr lvl="1"/>
            <a:r>
              <a:rPr lang="es-ES" dirty="0" smtClean="0"/>
              <a:t>Reto: sostenibilidad del planeta (social, económica, ambiental) en términos de vivienda, empleo, infraestructuras y servicios básicos, educación, sanidad, agua y alimento, recursos naturales y energéticos, seguridad </a:t>
            </a:r>
          </a:p>
          <a:p>
            <a:pPr lvl="1"/>
            <a:r>
              <a:rPr lang="es-ES" dirty="0" smtClean="0"/>
              <a:t>Utopía del fin de la pobreza, del hambre, de las desigualdades</a:t>
            </a:r>
          </a:p>
          <a:p>
            <a:pPr lvl="1"/>
            <a:r>
              <a:rPr lang="es-ES" dirty="0" smtClean="0"/>
              <a:t>Cambio climático: Acuerdo de París y ODS 2015-2030</a:t>
            </a:r>
          </a:p>
          <a:p>
            <a:pPr lvl="1"/>
            <a:r>
              <a:rPr lang="es-ES" dirty="0" smtClean="0"/>
              <a:t>Ciudades para todos, inclusión, cohesión social. </a:t>
            </a:r>
          </a:p>
          <a:p>
            <a:pPr lvl="1"/>
            <a:r>
              <a:rPr lang="es-ES" dirty="0" smtClean="0"/>
              <a:t>Derechos humanos (ONU, 1948)= derechos urbanos: igualdad de derechos y oportunidades, acceso universal a unos mínimos estándares de vida.</a:t>
            </a:r>
          </a:p>
          <a:p>
            <a:r>
              <a:rPr lang="es-ES" dirty="0" smtClean="0"/>
              <a:t>3 principios esenciales</a:t>
            </a:r>
          </a:p>
          <a:p>
            <a:pPr lvl="1"/>
            <a:r>
              <a:rPr lang="es-ES" dirty="0" smtClean="0"/>
              <a:t>Desarrollo urbano sostenible para la inclusión social y la erradicación de la pobreza</a:t>
            </a:r>
          </a:p>
          <a:p>
            <a:pPr lvl="1"/>
            <a:r>
              <a:rPr lang="es-ES" dirty="0" smtClean="0"/>
              <a:t>Prosperidad urbana sostenible. Oportunidades para todos</a:t>
            </a:r>
          </a:p>
          <a:p>
            <a:pPr lvl="1"/>
            <a:r>
              <a:rPr lang="es-ES" dirty="0" smtClean="0"/>
              <a:t>Desarrollo urbano ambientalmente sostenible y </a:t>
            </a:r>
            <a:r>
              <a:rPr lang="es-ES" dirty="0" err="1" smtClean="0"/>
              <a:t>resiliente</a:t>
            </a:r>
            <a:endParaRPr lang="es-ES" dirty="0" smtClean="0"/>
          </a:p>
          <a:p>
            <a:pPr lvl="1"/>
            <a:endParaRPr lang="es-ES" dirty="0" smtClean="0"/>
          </a:p>
          <a:p>
            <a:r>
              <a:rPr lang="es-ES" dirty="0" smtClean="0"/>
              <a:t>Implementación efectiva de la NAU</a:t>
            </a:r>
          </a:p>
          <a:p>
            <a:pPr lvl="1"/>
            <a:r>
              <a:rPr lang="es-ES" dirty="0" smtClean="0"/>
              <a:t>Construyendo la estructura de gobernanza urbana y el marco institucional de apoyo</a:t>
            </a:r>
          </a:p>
          <a:p>
            <a:pPr lvl="1"/>
            <a:r>
              <a:rPr lang="es-ES" dirty="0" smtClean="0"/>
              <a:t>Planificando y gestionando el desarrollo espacial</a:t>
            </a:r>
          </a:p>
          <a:p>
            <a:pPr lvl="1"/>
            <a:r>
              <a:rPr lang="es-ES" dirty="0" smtClean="0"/>
              <a:t>Medios de implementación: ONU y organismos internacionales, nacionales, regionales y locales; agentes diversos, sector privado, sociedad civil (</a:t>
            </a:r>
            <a:r>
              <a:rPr lang="es-ES" dirty="0" err="1" smtClean="0"/>
              <a:t>partners</a:t>
            </a:r>
            <a:r>
              <a:rPr lang="es-ES" dirty="0" smtClean="0"/>
              <a:t>), cooperación internacional, organismos financieros de inversión.</a:t>
            </a:r>
          </a:p>
          <a:p>
            <a:pPr marL="0" indent="0">
              <a:buNone/>
            </a:pPr>
            <a:endParaRPr lang="es-ES" dirty="0" smtClean="0"/>
          </a:p>
          <a:p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7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 descr="Captura de pantalla 2016-10-23 a las 21.51.2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72219"/>
          </a:xfrm>
          <a:prstGeom prst="rect">
            <a:avLst/>
          </a:prstGeom>
        </p:spPr>
      </p:pic>
      <p:pic>
        <p:nvPicPr>
          <p:cNvPr id="7" name="Imagen 6" descr="Captura de pantalla 2016-10-23 a las 21.52.5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34" y="2472219"/>
            <a:ext cx="3049231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31996"/>
            <a:ext cx="8462513" cy="67260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" dirty="0" smtClean="0"/>
          </a:p>
          <a:p>
            <a:pPr lvl="1"/>
            <a:r>
              <a:rPr lang="es-ES" dirty="0" smtClean="0"/>
              <a:t>Desarrollo urbano sostenible para la inclusión social y la erradicación de la pobreza</a:t>
            </a:r>
          </a:p>
          <a:p>
            <a:pPr lvl="2"/>
            <a:r>
              <a:rPr lang="es-ES" dirty="0" err="1" smtClean="0"/>
              <a:t>Slums</a:t>
            </a:r>
            <a:r>
              <a:rPr lang="es-ES" dirty="0" smtClean="0"/>
              <a:t>, asentamientos informales</a:t>
            </a:r>
          </a:p>
          <a:p>
            <a:pPr lvl="2"/>
            <a:r>
              <a:rPr lang="es-ES" dirty="0" smtClean="0"/>
              <a:t>Vivienda, desahucios</a:t>
            </a:r>
          </a:p>
          <a:p>
            <a:pPr lvl="2"/>
            <a:r>
              <a:rPr lang="es-ES" dirty="0" smtClean="0"/>
              <a:t>Agua corriente y saneamiento; servicios básicos</a:t>
            </a:r>
          </a:p>
          <a:p>
            <a:pPr lvl="2"/>
            <a:r>
              <a:rPr lang="es-ES" dirty="0" smtClean="0"/>
              <a:t>Seguridad y violencia</a:t>
            </a:r>
          </a:p>
          <a:p>
            <a:pPr lvl="2"/>
            <a:r>
              <a:rPr lang="es-ES" dirty="0" smtClean="0"/>
              <a:t>Género, edad</a:t>
            </a:r>
          </a:p>
          <a:p>
            <a:pPr lvl="1"/>
            <a:r>
              <a:rPr lang="es-ES" dirty="0" smtClean="0"/>
              <a:t>Prosperidad urbana sostenible. Oportunidades para todos</a:t>
            </a:r>
          </a:p>
          <a:p>
            <a:pPr lvl="2"/>
            <a:r>
              <a:rPr lang="es-ES" dirty="0" smtClean="0"/>
              <a:t>Economías de escala: </a:t>
            </a:r>
            <a:r>
              <a:rPr lang="es-ES" dirty="0" err="1" smtClean="0"/>
              <a:t>infill</a:t>
            </a:r>
            <a:r>
              <a:rPr lang="es-ES" dirty="0" smtClean="0"/>
              <a:t> </a:t>
            </a:r>
            <a:r>
              <a:rPr lang="es-ES" dirty="0" err="1" smtClean="0"/>
              <a:t>urban</a:t>
            </a:r>
            <a:r>
              <a:rPr lang="es-ES" dirty="0" smtClean="0"/>
              <a:t> </a:t>
            </a:r>
            <a:r>
              <a:rPr lang="es-ES" dirty="0" err="1" smtClean="0"/>
              <a:t>extension</a:t>
            </a:r>
            <a:r>
              <a:rPr lang="es-ES" dirty="0" smtClean="0"/>
              <a:t>, </a:t>
            </a:r>
            <a:r>
              <a:rPr lang="es-ES" dirty="0" err="1" smtClean="0"/>
              <a:t>urban</a:t>
            </a:r>
            <a:r>
              <a:rPr lang="es-ES" dirty="0" smtClean="0"/>
              <a:t> </a:t>
            </a:r>
            <a:r>
              <a:rPr lang="es-ES" dirty="0" err="1" smtClean="0"/>
              <a:t>renewal</a:t>
            </a:r>
            <a:endParaRPr lang="es-ES" dirty="0" smtClean="0"/>
          </a:p>
          <a:p>
            <a:pPr lvl="2"/>
            <a:r>
              <a:rPr lang="es-ES" dirty="0" smtClean="0"/>
              <a:t>Eficiencia en las infraestructuras transporte</a:t>
            </a:r>
          </a:p>
          <a:p>
            <a:pPr lvl="2"/>
            <a:r>
              <a:rPr lang="es-ES" dirty="0"/>
              <a:t>B</a:t>
            </a:r>
            <a:r>
              <a:rPr lang="es-ES" dirty="0" smtClean="0"/>
              <a:t>usiness </a:t>
            </a:r>
            <a:r>
              <a:rPr lang="es-ES" dirty="0" err="1" smtClean="0"/>
              <a:t>environment</a:t>
            </a:r>
            <a:endParaRPr lang="es-ES" dirty="0" smtClean="0"/>
          </a:p>
          <a:p>
            <a:pPr lvl="2"/>
            <a:r>
              <a:rPr lang="es-ES" dirty="0" smtClean="0"/>
              <a:t>Emprendimiento – economía informal</a:t>
            </a:r>
          </a:p>
          <a:p>
            <a:pPr lvl="2"/>
            <a:r>
              <a:rPr lang="es-ES" dirty="0" smtClean="0"/>
              <a:t>Economía urbana alto valor añadido: </a:t>
            </a:r>
            <a:r>
              <a:rPr lang="es-ES" dirty="0" err="1" smtClean="0"/>
              <a:t>tech</a:t>
            </a:r>
            <a:r>
              <a:rPr lang="es-ES" dirty="0" smtClean="0"/>
              <a:t>, cultura, </a:t>
            </a:r>
            <a:r>
              <a:rPr lang="es-ES" dirty="0" err="1" smtClean="0"/>
              <a:t>creative</a:t>
            </a:r>
            <a:r>
              <a:rPr lang="es-ES" dirty="0" smtClean="0"/>
              <a:t>, turismo, patrimonio.</a:t>
            </a:r>
          </a:p>
          <a:p>
            <a:pPr lvl="1"/>
            <a:r>
              <a:rPr lang="es-ES" dirty="0" smtClean="0"/>
              <a:t>Desarrollo urbano ambientalmente sostenible y </a:t>
            </a:r>
            <a:r>
              <a:rPr lang="es-ES" dirty="0" err="1" smtClean="0"/>
              <a:t>resiliente</a:t>
            </a:r>
            <a:endParaRPr lang="es-ES" dirty="0" smtClean="0"/>
          </a:p>
          <a:p>
            <a:pPr lvl="2"/>
            <a:r>
              <a:rPr lang="es-ES" dirty="0" smtClean="0"/>
              <a:t>Cambio climático: emisiones atmósfera; 3 R</a:t>
            </a:r>
          </a:p>
          <a:p>
            <a:pPr lvl="2"/>
            <a:r>
              <a:rPr lang="es-ES" dirty="0" smtClean="0"/>
              <a:t>Smart </a:t>
            </a:r>
            <a:r>
              <a:rPr lang="es-ES" dirty="0" err="1" smtClean="0"/>
              <a:t>cities</a:t>
            </a:r>
            <a:endParaRPr lang="es-ES" dirty="0" smtClean="0"/>
          </a:p>
          <a:p>
            <a:pPr lvl="2"/>
            <a:r>
              <a:rPr lang="es-ES" dirty="0" smtClean="0"/>
              <a:t>Espacios libres  y espacios públicos</a:t>
            </a:r>
          </a:p>
          <a:p>
            <a:pPr lvl="2"/>
            <a:r>
              <a:rPr lang="es-ES" dirty="0" smtClean="0"/>
              <a:t>Catástrofes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26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1996"/>
            <a:ext cx="8479766" cy="6218213"/>
          </a:xfrm>
        </p:spPr>
        <p:txBody>
          <a:bodyPr>
            <a:normAutofit fontScale="85000" lnSpcReduction="10000"/>
          </a:bodyPr>
          <a:lstStyle/>
          <a:p>
            <a:pPr lvl="1"/>
            <a:endParaRPr lang="es-ES" dirty="0" smtClean="0"/>
          </a:p>
          <a:p>
            <a:r>
              <a:rPr lang="es-ES" dirty="0" smtClean="0"/>
              <a:t>Implementación efectiva de la NAU</a:t>
            </a:r>
          </a:p>
          <a:p>
            <a:pPr lvl="1"/>
            <a:r>
              <a:rPr lang="es-ES" dirty="0" smtClean="0"/>
              <a:t>Construyendo la estructura de gobernanza urbana y el marco institucional de apoyo:  </a:t>
            </a:r>
            <a:r>
              <a:rPr lang="es-ES" dirty="0" err="1" smtClean="0"/>
              <a:t>metrop-megalop</a:t>
            </a:r>
            <a:endParaRPr lang="es-ES" dirty="0" smtClean="0"/>
          </a:p>
          <a:p>
            <a:pPr lvl="1"/>
            <a:r>
              <a:rPr lang="es-ES" dirty="0" smtClean="0"/>
              <a:t>Planificando y gestionando el desarrollo espacial</a:t>
            </a:r>
          </a:p>
          <a:p>
            <a:pPr lvl="2"/>
            <a:r>
              <a:rPr lang="es-ES" dirty="0" smtClean="0"/>
              <a:t>Planeamiento flexible short/</a:t>
            </a:r>
            <a:r>
              <a:rPr lang="es-ES" dirty="0" err="1" smtClean="0"/>
              <a:t>long</a:t>
            </a:r>
            <a:r>
              <a:rPr lang="es-ES" dirty="0" smtClean="0"/>
              <a:t> </a:t>
            </a:r>
            <a:r>
              <a:rPr lang="es-ES" dirty="0" err="1" smtClean="0"/>
              <a:t>term</a:t>
            </a:r>
            <a:endParaRPr lang="es-ES" dirty="0" smtClean="0"/>
          </a:p>
          <a:p>
            <a:pPr lvl="2"/>
            <a:r>
              <a:rPr lang="es-ES" dirty="0" smtClean="0"/>
              <a:t>Transición periurbana</a:t>
            </a:r>
          </a:p>
          <a:p>
            <a:pPr lvl="2"/>
            <a:r>
              <a:rPr lang="es-ES" dirty="0" err="1" smtClean="0"/>
              <a:t>Renewal</a:t>
            </a:r>
            <a:r>
              <a:rPr lang="es-ES" dirty="0" smtClean="0"/>
              <a:t>, </a:t>
            </a:r>
            <a:r>
              <a:rPr lang="es-ES" dirty="0" err="1" smtClean="0"/>
              <a:t>regeneration</a:t>
            </a:r>
            <a:r>
              <a:rPr lang="es-ES" dirty="0" smtClean="0"/>
              <a:t>, </a:t>
            </a:r>
            <a:r>
              <a:rPr lang="es-ES" dirty="0" err="1" smtClean="0"/>
              <a:t>retrofittiting</a:t>
            </a:r>
            <a:endParaRPr lang="es-ES" dirty="0" smtClean="0"/>
          </a:p>
          <a:p>
            <a:pPr lvl="2"/>
            <a:r>
              <a:rPr lang="es-ES" dirty="0" smtClean="0"/>
              <a:t>Compacidad, densidad, conectividad (mono/</a:t>
            </a:r>
            <a:r>
              <a:rPr lang="es-ES" dirty="0" err="1" smtClean="0"/>
              <a:t>policentr</a:t>
            </a:r>
            <a:r>
              <a:rPr lang="es-ES" dirty="0" smtClean="0"/>
              <a:t>.)</a:t>
            </a:r>
          </a:p>
          <a:p>
            <a:pPr lvl="2"/>
            <a:r>
              <a:rPr lang="es-ES" dirty="0" err="1" smtClean="0"/>
              <a:t>Best</a:t>
            </a:r>
            <a:r>
              <a:rPr lang="es-ES" dirty="0" smtClean="0"/>
              <a:t> </a:t>
            </a:r>
            <a:r>
              <a:rPr lang="es-ES" dirty="0" err="1" smtClean="0"/>
              <a:t>possible</a:t>
            </a:r>
            <a:r>
              <a:rPr lang="es-ES" dirty="0" smtClean="0"/>
              <a:t> </a:t>
            </a:r>
            <a:r>
              <a:rPr lang="es-ES" dirty="0" err="1" smtClean="0"/>
              <a:t>commercial</a:t>
            </a:r>
            <a:r>
              <a:rPr lang="es-ES" dirty="0" smtClean="0"/>
              <a:t> use of </a:t>
            </a:r>
            <a:r>
              <a:rPr lang="es-ES" dirty="0" err="1" smtClean="0"/>
              <a:t>street-level</a:t>
            </a:r>
            <a:r>
              <a:rPr lang="es-ES" dirty="0" smtClean="0"/>
              <a:t> </a:t>
            </a:r>
            <a:r>
              <a:rPr lang="es-ES" dirty="0" err="1" smtClean="0"/>
              <a:t>floors</a:t>
            </a:r>
            <a:r>
              <a:rPr lang="es-ES" dirty="0" smtClean="0"/>
              <a:t>, peatonalización,</a:t>
            </a:r>
          </a:p>
          <a:p>
            <a:pPr lvl="2"/>
            <a:r>
              <a:rPr lang="es-ES" dirty="0" smtClean="0"/>
              <a:t>Registro propiedad, catastro, información urbanística</a:t>
            </a:r>
          </a:p>
          <a:p>
            <a:pPr lvl="2"/>
            <a:r>
              <a:rPr lang="es-ES" dirty="0" smtClean="0"/>
              <a:t>Cuadros de mando: monitorización</a:t>
            </a:r>
          </a:p>
          <a:p>
            <a:pPr lvl="2"/>
            <a:r>
              <a:rPr lang="es-ES" dirty="0" smtClean="0"/>
              <a:t>Diseño urbano y seguridad vial (transporte escolar); </a:t>
            </a:r>
            <a:r>
              <a:rPr lang="es-ES" dirty="0" err="1" smtClean="0"/>
              <a:t>intermod</a:t>
            </a:r>
            <a:r>
              <a:rPr lang="es-ES" dirty="0" smtClean="0"/>
              <a:t>.</a:t>
            </a:r>
          </a:p>
          <a:p>
            <a:pPr lvl="2"/>
            <a:r>
              <a:rPr lang="es-ES" dirty="0" smtClean="0"/>
              <a:t>TOD</a:t>
            </a:r>
          </a:p>
          <a:p>
            <a:pPr lvl="2"/>
            <a:r>
              <a:rPr lang="es-ES" dirty="0" smtClean="0"/>
              <a:t>Eficiencia energética edificios</a:t>
            </a:r>
          </a:p>
          <a:p>
            <a:pPr lvl="2"/>
            <a:r>
              <a:rPr lang="es-ES" dirty="0" smtClean="0"/>
              <a:t>Recuperación de plusvalías (</a:t>
            </a:r>
            <a:r>
              <a:rPr lang="es-ES" dirty="0" err="1" smtClean="0"/>
              <a:t>Value</a:t>
            </a:r>
            <a:r>
              <a:rPr lang="es-ES" dirty="0" smtClean="0"/>
              <a:t> capture)</a:t>
            </a:r>
          </a:p>
          <a:p>
            <a:pPr lvl="2"/>
            <a:r>
              <a:rPr lang="es-ES" dirty="0" smtClean="0"/>
              <a:t>Marcos jurídicos y normativos 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4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80" y="442913"/>
            <a:ext cx="31623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69" y="512222"/>
            <a:ext cx="4175185" cy="224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07" y="3429000"/>
            <a:ext cx="2438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61" y="3152775"/>
            <a:ext cx="24384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17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3" y="291221"/>
            <a:ext cx="4066118" cy="256966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60" y="291221"/>
            <a:ext cx="4242712" cy="2078167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0" y="3530307"/>
            <a:ext cx="4121340" cy="257771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96" y="3084000"/>
            <a:ext cx="4069276" cy="30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2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64675" y="587064"/>
            <a:ext cx="7848302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s-ES" sz="2800" b="1" dirty="0"/>
              <a:t>Medios de </a:t>
            </a:r>
            <a:r>
              <a:rPr lang="es-ES" sz="2800" b="1" dirty="0" smtClean="0"/>
              <a:t>implementación NAU: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 smtClean="0"/>
              <a:t>agencias ONU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 smtClean="0"/>
              <a:t>gobiernos </a:t>
            </a:r>
            <a:r>
              <a:rPr lang="es-ES" sz="2800" b="1" dirty="0"/>
              <a:t>nacionales, locales y </a:t>
            </a:r>
            <a:r>
              <a:rPr lang="es-ES" sz="2800" b="1" dirty="0" smtClean="0"/>
              <a:t>regionales</a:t>
            </a:r>
            <a:endParaRPr lang="es-ES" sz="2800" b="1" dirty="0"/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 smtClean="0"/>
              <a:t>proyectos cooperación internacional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/>
              <a:t>p</a:t>
            </a:r>
            <a:r>
              <a:rPr lang="es-ES" sz="2800" b="1" dirty="0" smtClean="0"/>
              <a:t>rogramas sectoriales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 smtClean="0"/>
              <a:t>Empresas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s-ES" sz="2800" b="1" dirty="0" err="1" smtClean="0"/>
              <a:t>Stakeholders</a:t>
            </a:r>
            <a:r>
              <a:rPr lang="es-ES" sz="2800" b="1" dirty="0" smtClean="0"/>
              <a:t>, GAP, WUC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7013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729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7-07-08 a las 12.4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953"/>
            <a:ext cx="4743358" cy="5701860"/>
          </a:xfrm>
          <a:prstGeom prst="rect">
            <a:avLst/>
          </a:prstGeom>
        </p:spPr>
      </p:pic>
      <p:pic>
        <p:nvPicPr>
          <p:cNvPr id="3" name="Imagen 2" descr="Captura de pantalla 2017-07-08 a las 12.45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04" y="428953"/>
            <a:ext cx="4829407" cy="57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0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7-07-08 a las 12.3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7411" cy="6858000"/>
          </a:xfrm>
          <a:prstGeom prst="rect">
            <a:avLst/>
          </a:prstGeom>
        </p:spPr>
      </p:pic>
      <p:pic>
        <p:nvPicPr>
          <p:cNvPr id="3" name="Imagen 2" descr="Captura de pantalla 2017-07-08 a las 12.48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28" y="0"/>
            <a:ext cx="2710190" cy="3446972"/>
          </a:xfrm>
          <a:prstGeom prst="rect">
            <a:avLst/>
          </a:prstGeom>
        </p:spPr>
      </p:pic>
      <p:pic>
        <p:nvPicPr>
          <p:cNvPr id="4" name="Imagen 3" descr="Captura de pantalla 2017-07-08 a las 12.48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28" y="3132331"/>
            <a:ext cx="2710189" cy="37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7-07-08 a las 13.0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" y="0"/>
            <a:ext cx="5056012" cy="6858000"/>
          </a:xfrm>
          <a:prstGeom prst="rect">
            <a:avLst/>
          </a:prstGeom>
        </p:spPr>
      </p:pic>
      <p:pic>
        <p:nvPicPr>
          <p:cNvPr id="6" name="Imagen 5" descr="Captura de pantalla 2017-07-08 a las 13.03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32" y="1093411"/>
            <a:ext cx="3861868" cy="46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725258" y="5246042"/>
            <a:ext cx="337349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Muchas</a:t>
            </a:r>
            <a:r>
              <a:rPr lang="en-GB" sz="2400" dirty="0" smtClean="0"/>
              <a:t> </a:t>
            </a:r>
            <a:r>
              <a:rPr lang="en-GB" sz="2400" dirty="0" err="1" smtClean="0"/>
              <a:t>gracias</a:t>
            </a:r>
            <a:endParaRPr lang="en-GB" sz="2400" dirty="0" smtClean="0"/>
          </a:p>
          <a:p>
            <a:pPr algn="ctr"/>
            <a:endParaRPr lang="en-GB" sz="2400" dirty="0"/>
          </a:p>
          <a:p>
            <a:pPr algn="ctr"/>
            <a:r>
              <a:rPr lang="en-GB" sz="2400" dirty="0" err="1" smtClean="0"/>
              <a:t>rafaelmg@unizar.es</a:t>
            </a:r>
            <a:endParaRPr lang="en-GB" sz="2400" dirty="0"/>
          </a:p>
        </p:txBody>
      </p:sp>
      <p:pic>
        <p:nvPicPr>
          <p:cNvPr id="4" name="Imagen 2" descr="Captura de pantalla 2014-09-21 a las 08.3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94" y="142984"/>
            <a:ext cx="6636045" cy="49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5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8"/>
          <p:cNvSpPr>
            <a:spLocks noGrp="1"/>
          </p:cNvSpPr>
          <p:nvPr>
            <p:ph type="body" idx="1"/>
          </p:nvPr>
        </p:nvSpPr>
        <p:spPr>
          <a:xfrm>
            <a:off x="229736" y="1321981"/>
            <a:ext cx="6399664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400"/>
              </a:spcBef>
              <a:defRPr sz="1800"/>
            </a:pPr>
            <a:endParaRPr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  <a:defRPr sz="1800"/>
            </a:pPr>
            <a:r>
              <a:rPr lang="en-US" sz="1600" b="1" i="1" dirty="0" smtClean="0">
                <a:solidFill>
                  <a:srgbClr val="FF0000"/>
                </a:solidFill>
              </a:rPr>
              <a:t>WHAT HAS CHANGED FROM 1996 – 4 MAJOR SHIFTS</a:t>
            </a:r>
          </a:p>
        </p:txBody>
      </p:sp>
      <p:sp>
        <p:nvSpPr>
          <p:cNvPr id="19" name="Shape 58"/>
          <p:cNvSpPr txBox="1">
            <a:spLocks/>
          </p:cNvSpPr>
          <p:nvPr/>
        </p:nvSpPr>
        <p:spPr>
          <a:xfrm>
            <a:off x="4114800" y="2209800"/>
            <a:ext cx="4200638" cy="1975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indent="0" algn="just">
              <a:spcBef>
                <a:spcPts val="500"/>
              </a:spcBef>
              <a:buClrTx/>
              <a:buSzTx/>
              <a:buFontTx/>
              <a:buNone/>
              <a:defRPr sz="22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1pPr>
            <a:lvl2pPr marL="0" indent="0" algn="just">
              <a:spcBef>
                <a:spcPts val="500"/>
              </a:spcBef>
              <a:buClrTx/>
              <a:buSzTx/>
              <a:buFontTx/>
              <a:buNone/>
              <a:defRPr sz="22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2pPr>
            <a:lvl3pPr marL="0" indent="0" algn="just">
              <a:spcBef>
                <a:spcPts val="500"/>
              </a:spcBef>
              <a:buClrTx/>
              <a:buSzTx/>
              <a:buFontTx/>
              <a:buNone/>
              <a:defRPr sz="22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3pPr>
            <a:lvl4pPr marL="0" indent="0" algn="just">
              <a:spcBef>
                <a:spcPts val="500"/>
              </a:spcBef>
              <a:buClrTx/>
              <a:buSzTx/>
              <a:buFontTx/>
              <a:buNone/>
              <a:defRPr sz="22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4pPr>
            <a:lvl5pPr marL="0" indent="0" algn="just">
              <a:spcBef>
                <a:spcPts val="500"/>
              </a:spcBef>
              <a:buClrTx/>
              <a:buSzTx/>
              <a:buFontTx/>
              <a:buNone/>
              <a:defRPr sz="2200">
                <a:latin typeface="Helvetica Neue LT Std 47 Light Condensed"/>
                <a:ea typeface="Helvetica Neue LT Std 47 Light Condensed"/>
                <a:cs typeface="Helvetica Neue LT Std 47 Light Condensed"/>
                <a:sym typeface="Helvetica Neue LT Std 47 Light Condensed"/>
              </a:defRPr>
            </a:lvl5pPr>
            <a:lvl6pPr marL="1841861" indent="-287381">
              <a:spcBef>
                <a:spcPts val="500"/>
              </a:spcBef>
              <a:buClr>
                <a:srgbClr val="7A7A7A"/>
              </a:buClr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6pPr>
            <a:lvl7pPr marL="2024739" indent="-287382">
              <a:spcBef>
                <a:spcPts val="500"/>
              </a:spcBef>
              <a:buClr>
                <a:srgbClr val="7A7A7A"/>
              </a:buClr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7pPr>
            <a:lvl8pPr marL="2207623" indent="-287382">
              <a:spcBef>
                <a:spcPts val="500"/>
              </a:spcBef>
              <a:buClr>
                <a:srgbClr val="7A7A7A"/>
              </a:buClr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8pPr>
            <a:lvl9pPr marL="2390500" indent="-287382">
              <a:spcBef>
                <a:spcPts val="500"/>
              </a:spcBef>
              <a:buClr>
                <a:srgbClr val="7A7A7A"/>
              </a:buClr>
              <a:buSzPct val="100000"/>
              <a:buFont typeface="Arial"/>
              <a:buChar char="•"/>
              <a:defRPr sz="2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lnSpc>
                <a:spcPct val="90000"/>
              </a:lnSpc>
              <a:spcBef>
                <a:spcPts val="400"/>
              </a:spcBef>
              <a:defRPr sz="1800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799" y="2160181"/>
            <a:ext cx="8458199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AND MAGNITUDE OF URBANIZATION 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SUBSTANTIVE FOCUSES IN THE GLOBAL AGENDA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DEMAND OF PARTICIPATION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 OF URBANIZATION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DEVELOPMENT FRAMEWORKS</a:t>
            </a:r>
          </a:p>
        </p:txBody>
      </p:sp>
      <p:pic>
        <p:nvPicPr>
          <p:cNvPr id="5" name="image8.jpeg"/>
          <p:cNvPicPr/>
          <p:nvPr/>
        </p:nvPicPr>
        <p:blipFill rotWithShape="1">
          <a:blip r:embed="rId2">
            <a:extLst/>
          </a:blip>
          <a:srcRect l="35395" t="37661" r="32303" b="44795"/>
          <a:stretch/>
        </p:blipFill>
        <p:spPr>
          <a:xfrm>
            <a:off x="6172200" y="152400"/>
            <a:ext cx="2953752" cy="1203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36759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Forma libre"/>
          <p:cNvSpPr/>
          <p:nvPr/>
        </p:nvSpPr>
        <p:spPr>
          <a:xfrm>
            <a:off x="0" y="0"/>
            <a:ext cx="9143998" cy="609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  <a:prstDash val="solid"/>
          </a:ln>
        </p:spPr>
        <p:txBody>
          <a:bodyPr vert="horz" wrap="square" lIns="0" tIns="46798" rIns="0" bIns="0" anchor="b" anchorCtr="0" compatLnSpc="0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 smtClean="0">
                <a:solidFill>
                  <a:schemeClr val="bg1"/>
                </a:solidFill>
                <a:uFillTx/>
                <a:latin typeface="+mj-lt"/>
                <a:ea typeface="Arial Unicode MS" pitchFamily="2"/>
                <a:cs typeface="Tahoma" pitchFamily="2"/>
              </a:rPr>
              <a:t>1. STATE OF THE URBANIZATION</a:t>
            </a:r>
            <a:endParaRPr lang="en-US" sz="2800" b="1" i="0" u="none" strike="noStrike" kern="1200" cap="none" spc="0" baseline="0" dirty="0">
              <a:solidFill>
                <a:schemeClr val="bg1"/>
              </a:solidFill>
              <a:uFillTx/>
              <a:latin typeface="+mj-lt"/>
              <a:ea typeface="Arial Unicode MS" pitchFamily="2"/>
              <a:cs typeface="Tahoma" pitchFamily="2"/>
            </a:endParaRPr>
          </a:p>
        </p:txBody>
      </p:sp>
      <p:pic>
        <p:nvPicPr>
          <p:cNvPr id="9" name="Picture 2" descr="image23-1024x10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51" y="2233247"/>
            <a:ext cx="4555665" cy="287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5565308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“Cities are where the battle for sustainable development will be </a:t>
            </a:r>
            <a:r>
              <a:rPr lang="en-US" sz="2000" b="1" i="1" dirty="0" smtClean="0">
                <a:solidFill>
                  <a:schemeClr val="bg1"/>
                </a:solidFill>
              </a:rPr>
              <a:t>won</a:t>
            </a:r>
            <a:r>
              <a:rPr lang="en-US" sz="2000" i="1" dirty="0" smtClean="0">
                <a:solidFill>
                  <a:schemeClr val="bg1"/>
                </a:solidFill>
              </a:rPr>
              <a:t> or lost”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996247"/>
            <a:ext cx="3548256" cy="8002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World Urban Population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54.5%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990600"/>
            <a:ext cx="4716517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Increasing Urban Sprawl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300" y="2057400"/>
            <a:ext cx="52893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 (GDP)</a:t>
            </a:r>
            <a:r>
              <a:rPr lang="en-US" sz="2000" b="1" i="1" dirty="0" smtClean="0">
                <a:solidFill>
                  <a:srgbClr val="FF0000"/>
                </a:solidFill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</a:rPr>
              <a:t>&gt; </a:t>
            </a:r>
            <a:r>
              <a:rPr lang="en-US" sz="2800" b="1" dirty="0" smtClean="0">
                <a:solidFill>
                  <a:srgbClr val="FF0000"/>
                </a:solidFill>
              </a:rPr>
              <a:t>70%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cons.  </a:t>
            </a:r>
            <a:r>
              <a:rPr lang="en-US" sz="2400" b="1" dirty="0" smtClean="0">
                <a:solidFill>
                  <a:srgbClr val="FF0000"/>
                </a:solidFill>
              </a:rPr>
              <a:t>&gt; </a:t>
            </a:r>
            <a:r>
              <a:rPr lang="en-US" sz="2800" b="1" dirty="0" smtClean="0">
                <a:solidFill>
                  <a:srgbClr val="FF0000"/>
                </a:solidFill>
              </a:rPr>
              <a:t>60%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gas emissions 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en-US" sz="2800" b="1" dirty="0" smtClean="0">
                <a:solidFill>
                  <a:srgbClr val="FF0000"/>
                </a:solidFill>
              </a:rPr>
              <a:t>70%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waste 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en-US" sz="2800" b="1" dirty="0" smtClean="0">
                <a:solidFill>
                  <a:srgbClr val="FF0000"/>
                </a:solidFill>
              </a:rPr>
              <a:t>70%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17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Población</a:t>
            </a:r>
            <a:r>
              <a:rPr lang="en-GB" dirty="0" smtClean="0"/>
              <a:t> y </a:t>
            </a:r>
            <a:r>
              <a:rPr lang="en-GB" dirty="0" err="1" smtClean="0"/>
              <a:t>ciudades</a:t>
            </a:r>
            <a:r>
              <a:rPr lang="en-GB" dirty="0" smtClean="0"/>
              <a:t> en </a:t>
            </a:r>
            <a:r>
              <a:rPr lang="en-GB" dirty="0" err="1" smtClean="0"/>
              <a:t>España</a:t>
            </a:r>
            <a:r>
              <a:rPr lang="en-GB" dirty="0" smtClean="0"/>
              <a:t>: </a:t>
            </a:r>
            <a:r>
              <a:rPr lang="en-GB" dirty="0" err="1" smtClean="0"/>
              <a:t>informe</a:t>
            </a:r>
            <a:r>
              <a:rPr lang="en-GB" dirty="0" smtClean="0"/>
              <a:t> </a:t>
            </a:r>
            <a:r>
              <a:rPr lang="en-GB" dirty="0" err="1" smtClean="0"/>
              <a:t>nacional</a:t>
            </a:r>
            <a:r>
              <a:rPr lang="en-GB" dirty="0" smtClean="0"/>
              <a:t> Habitat 2014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s-ES" dirty="0"/>
          </a:p>
          <a:p>
            <a:pPr marL="0" indent="0">
              <a:buNone/>
            </a:pPr>
            <a:r>
              <a:rPr lang="es-ES" dirty="0"/>
              <a:t>CUESTIONES Y DIFICULTADES DEMOGRÁFICAS URBANAS: HACIA UNA NUEVA AGENDA URBANA.</a:t>
            </a:r>
            <a:br>
              <a:rPr lang="es-ES" dirty="0"/>
            </a:br>
            <a:endParaRPr lang="es-ES" dirty="0" smtClean="0"/>
          </a:p>
          <a:p>
            <a:pPr>
              <a:buFont typeface="Arial"/>
              <a:buChar char="•"/>
            </a:pPr>
            <a:r>
              <a:rPr lang="es-ES" dirty="0" smtClean="0"/>
              <a:t>Introducción: </a:t>
            </a:r>
            <a:r>
              <a:rPr lang="es-ES" dirty="0" err="1" smtClean="0"/>
              <a:t>Cuestión</a:t>
            </a:r>
            <a:r>
              <a:rPr lang="es-ES" dirty="0" smtClean="0"/>
              <a:t> </a:t>
            </a:r>
            <a:r>
              <a:rPr lang="es-ES" dirty="0" err="1"/>
              <a:t>demográfica</a:t>
            </a:r>
            <a:r>
              <a:rPr lang="es-ES" dirty="0"/>
              <a:t>. </a:t>
            </a:r>
          </a:p>
          <a:p>
            <a:r>
              <a:rPr lang="es-ES" dirty="0" smtClean="0"/>
              <a:t>Proceso de </a:t>
            </a:r>
            <a:r>
              <a:rPr lang="es-ES" dirty="0" err="1" smtClean="0"/>
              <a:t>urbanización</a:t>
            </a:r>
            <a:r>
              <a:rPr lang="es-ES" dirty="0" smtClean="0"/>
              <a:t> acelerada</a:t>
            </a:r>
            <a:r>
              <a:rPr lang="es-ES" dirty="0"/>
              <a:t>. </a:t>
            </a:r>
          </a:p>
          <a:p>
            <a:r>
              <a:rPr lang="es-ES" dirty="0" err="1" smtClean="0"/>
              <a:t>Vinculación</a:t>
            </a:r>
            <a:r>
              <a:rPr lang="es-ES" dirty="0" smtClean="0"/>
              <a:t> entre las zonas urbanas y las zonas rurales</a:t>
            </a:r>
            <a:r>
              <a:rPr lang="es-ES" dirty="0"/>
              <a:t>. </a:t>
            </a:r>
          </a:p>
          <a:p>
            <a:r>
              <a:rPr lang="es-ES" dirty="0" err="1" smtClean="0"/>
              <a:t>Atención</a:t>
            </a:r>
            <a:r>
              <a:rPr lang="es-ES" dirty="0" smtClean="0"/>
              <a:t> a las necesidades de la juventud urbana</a:t>
            </a:r>
            <a:r>
              <a:rPr lang="es-ES" dirty="0"/>
              <a:t>. </a:t>
            </a:r>
          </a:p>
          <a:p>
            <a:r>
              <a:rPr lang="es-ES" dirty="0" smtClean="0"/>
              <a:t>Atender las necesidades de los mayores</a:t>
            </a:r>
            <a:r>
              <a:rPr lang="es-ES" dirty="0"/>
              <a:t>. </a:t>
            </a:r>
          </a:p>
          <a:p>
            <a:r>
              <a:rPr lang="es-ES" dirty="0" smtClean="0"/>
              <a:t>Integrar las cuestiones de </a:t>
            </a:r>
            <a:r>
              <a:rPr lang="es-ES" dirty="0" err="1" smtClean="0"/>
              <a:t>género</a:t>
            </a:r>
            <a:r>
              <a:rPr lang="es-ES" dirty="0" smtClean="0"/>
              <a:t> en el desarrollo urbano</a:t>
            </a:r>
            <a:r>
              <a:rPr lang="es-ES" dirty="0"/>
              <a:t>. </a:t>
            </a:r>
          </a:p>
          <a:p>
            <a:r>
              <a:rPr lang="es-ES" dirty="0" smtClean="0"/>
              <a:t>Dificultades </a:t>
            </a:r>
            <a:r>
              <a:rPr lang="es-ES" dirty="0"/>
              <a:t>y cuestiones futuras de </a:t>
            </a:r>
            <a:r>
              <a:rPr lang="es-ES" dirty="0" err="1"/>
              <a:t>demografía</a:t>
            </a:r>
            <a:r>
              <a:rPr lang="es-ES" dirty="0"/>
              <a:t> urbana que </a:t>
            </a:r>
            <a:r>
              <a:rPr lang="es-ES" dirty="0" err="1"/>
              <a:t>podrían</a:t>
            </a:r>
            <a:r>
              <a:rPr lang="es-ES" dirty="0"/>
              <a:t> tratarse </a:t>
            </a:r>
            <a:r>
              <a:rPr lang="es-ES" dirty="0" smtClean="0"/>
              <a:t>a </a:t>
            </a:r>
            <a:r>
              <a:rPr lang="es-ES" dirty="0" err="1"/>
              <a:t>través</a:t>
            </a:r>
            <a:r>
              <a:rPr lang="es-ES" dirty="0"/>
              <a:t> de una Nueva Agenda Urbana. </a:t>
            </a:r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ORDENACIÓN URBANA, MEDIOAMBIENTE, GOBERNANZA, ECONOMÍA, VIVIENDA, SERVICIOS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26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n 5" descr="Captura de pantalla 2016-10-23 a las 9.42.3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93" y="0"/>
            <a:ext cx="5248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4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Negro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Negro .thmx</Template>
  <TotalTime>855</TotalTime>
  <Words>1318</Words>
  <Application>Microsoft Macintosh PowerPoint</Application>
  <PresentationFormat>Presentación en pantalla (4:3)</PresentationFormat>
  <Paragraphs>184</Paragraphs>
  <Slides>59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 Negro </vt:lpstr>
      <vt:lpstr>LA NUEVA AGENDA URBANA:   contenido, contexto, aplicación                                         Rafael de Miguel González  VicePresidente de </vt:lpstr>
      <vt:lpstr>Habitat I – 1976 Vancouver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Población y ciudades en España: informe nacional Habitat 2014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United Nations Conference on Housing and Sustainable Urban Development  (Habitat III) </vt:lpstr>
      <vt:lpstr>HABITAT 3, RETO PRINCIPAL:  LA SOSTENIBILIDAD DEL PLANETA</vt:lpstr>
      <vt:lpstr>HABITAT 3, RETO PRINCIPAL:  LA SOSTENIBILIDAD DEL PLANETA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AGENTES INTERVINIENTES NUA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NUEVA AGENDA URBANA :  ASPECTOS DEMOGRÁFICOS     Rafael de Miguel   González</dc:title>
  <dc:creator>rafael de miguel</dc:creator>
  <cp:lastModifiedBy>rafael de miguel</cp:lastModifiedBy>
  <cp:revision>104</cp:revision>
  <cp:lastPrinted>2016-10-27T08:36:31Z</cp:lastPrinted>
  <dcterms:created xsi:type="dcterms:W3CDTF">2016-10-23T07:06:36Z</dcterms:created>
  <dcterms:modified xsi:type="dcterms:W3CDTF">2017-07-09T21:22:26Z</dcterms:modified>
</cp:coreProperties>
</file>