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jpg" ContentType="image/jpe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3" r:id="rId2"/>
    <p:sldMasterId id="2147483675" r:id="rId3"/>
  </p:sldMasterIdLst>
  <p:notesMasterIdLst>
    <p:notesMasterId r:id="rId20"/>
  </p:notesMasterIdLst>
  <p:sldIdLst>
    <p:sldId id="279" r:id="rId4"/>
    <p:sldId id="324" r:id="rId5"/>
    <p:sldId id="325" r:id="rId6"/>
    <p:sldId id="326" r:id="rId7"/>
    <p:sldId id="291" r:id="rId8"/>
    <p:sldId id="320" r:id="rId9"/>
    <p:sldId id="308" r:id="rId10"/>
    <p:sldId id="327" r:id="rId11"/>
    <p:sldId id="328" r:id="rId12"/>
    <p:sldId id="309" r:id="rId13"/>
    <p:sldId id="329" r:id="rId14"/>
    <p:sldId id="330" r:id="rId15"/>
    <p:sldId id="331" r:id="rId16"/>
    <p:sldId id="332" r:id="rId17"/>
    <p:sldId id="333" r:id="rId18"/>
    <p:sldId id="287" r:id="rId1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6323" autoAdjust="0"/>
  </p:normalViewPr>
  <p:slideViewPr>
    <p:cSldViewPr>
      <p:cViewPr>
        <p:scale>
          <a:sx n="75" d="100"/>
          <a:sy n="75" d="100"/>
        </p:scale>
        <p:origin x="-1984" y="-368"/>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1884"/>
    </p:cViewPr>
  </p:sorter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20" Type="http://schemas.openxmlformats.org/officeDocument/2006/relationships/notesMaster" Target="notesMasters/notesMaster1.xml"/><Relationship Id="rId21" Type="http://schemas.openxmlformats.org/officeDocument/2006/relationships/printerSettings" Target="printerSettings/printerSettings1.bin"/><Relationship Id="rId22" Type="http://schemas.openxmlformats.org/officeDocument/2006/relationships/presProps" Target="presProps.xml"/><Relationship Id="rId23" Type="http://schemas.openxmlformats.org/officeDocument/2006/relationships/viewProps" Target="viewProps.xml"/><Relationship Id="rId24" Type="http://schemas.openxmlformats.org/officeDocument/2006/relationships/theme" Target="theme/theme1.xml"/><Relationship Id="rId25" Type="http://schemas.openxmlformats.org/officeDocument/2006/relationships/tableStyles" Target="tableStyles.xml"/><Relationship Id="rId10" Type="http://schemas.openxmlformats.org/officeDocument/2006/relationships/slide" Target="slides/slide7.xml"/><Relationship Id="rId11" Type="http://schemas.openxmlformats.org/officeDocument/2006/relationships/slide" Target="slides/slide8.xml"/><Relationship Id="rId12" Type="http://schemas.openxmlformats.org/officeDocument/2006/relationships/slide" Target="slides/slide9.xml"/><Relationship Id="rId13" Type="http://schemas.openxmlformats.org/officeDocument/2006/relationships/slide" Target="slides/slide10.xml"/><Relationship Id="rId14" Type="http://schemas.openxmlformats.org/officeDocument/2006/relationships/slide" Target="slides/slide11.xml"/><Relationship Id="rId15" Type="http://schemas.openxmlformats.org/officeDocument/2006/relationships/slide" Target="slides/slide12.xml"/><Relationship Id="rId16" Type="http://schemas.openxmlformats.org/officeDocument/2006/relationships/slide" Target="slides/slide13.xml"/><Relationship Id="rId17" Type="http://schemas.openxmlformats.org/officeDocument/2006/relationships/slide" Target="slides/slide14.xml"/><Relationship Id="rId18" Type="http://schemas.openxmlformats.org/officeDocument/2006/relationships/slide" Target="slides/slide15.xml"/><Relationship Id="rId19" Type="http://schemas.openxmlformats.org/officeDocument/2006/relationships/slide" Target="slides/slide16.xml"/><Relationship Id="rId1" Type="http://schemas.openxmlformats.org/officeDocument/2006/relationships/slideMaster" Target="slideMasters/slideMaster1.xml"/><Relationship Id="rId2" Type="http://schemas.openxmlformats.org/officeDocument/2006/relationships/slideMaster" Target="slideMasters/slideMaster2.xml"/><Relationship Id="rId3" Type="http://schemas.openxmlformats.org/officeDocument/2006/relationships/slideMaster" Target="slideMasters/slideMaster3.xml"/><Relationship Id="rId4" Type="http://schemas.openxmlformats.org/officeDocument/2006/relationships/slide" Target="slides/slide1.xml"/><Relationship Id="rId5" Type="http://schemas.openxmlformats.org/officeDocument/2006/relationships/slide" Target="slides/slide2.xml"/><Relationship Id="rId6" Type="http://schemas.openxmlformats.org/officeDocument/2006/relationships/slide" Target="slides/slide3.xml"/><Relationship Id="rId7" Type="http://schemas.openxmlformats.org/officeDocument/2006/relationships/slide" Target="slides/slide4.xml"/><Relationship Id="rId8" Type="http://schemas.openxmlformats.org/officeDocument/2006/relationships/slide" Target="slides/slide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CA"/>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AF179FC-3EE8-4F71-9628-D34FD7C13571}" type="datetimeFigureOut">
              <a:rPr lang="en-CA" smtClean="0"/>
              <a:t>12/07/17</a:t>
            </a:fld>
            <a:endParaRPr lang="en-CA"/>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CA"/>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CA"/>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63EEA85-3BEF-412C-8FAE-E3B8DE4CD799}" type="slidenum">
              <a:rPr lang="en-CA" smtClean="0"/>
              <a:t>‹Nr.›</a:t>
            </a:fld>
            <a:endParaRPr lang="en-CA"/>
          </a:p>
        </p:txBody>
      </p:sp>
    </p:spTree>
    <p:extLst>
      <p:ext uri="{BB962C8B-B14F-4D97-AF65-F5344CB8AC3E}">
        <p14:creationId xmlns:p14="http://schemas.microsoft.com/office/powerpoint/2010/main" val="87097765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7"/>
          <p:cNvSpPr txBox="1">
            <a:spLocks noGrp="1" noChangeArrowheads="1"/>
          </p:cNvSpPr>
          <p:nvPr/>
        </p:nvSpPr>
        <p:spPr bwMode="auto">
          <a:xfrm>
            <a:off x="3885579" y="8686489"/>
            <a:ext cx="2972421" cy="457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7057" tIns="38528" rIns="77057" bIns="38528" anchor="b"/>
          <a:lstStyle>
            <a:lvl1pPr defTabSz="785813" eaLnBrk="0" hangingPunct="0">
              <a:spcBef>
                <a:spcPct val="30000"/>
              </a:spcBef>
              <a:defRPr sz="1200">
                <a:solidFill>
                  <a:schemeClr val="tx1"/>
                </a:solidFill>
                <a:latin typeface="Times New Roman" pitchFamily="18" charset="0"/>
                <a:ea typeface="MS PGothic" pitchFamily="34" charset="-128"/>
              </a:defRPr>
            </a:lvl1pPr>
            <a:lvl2pPr marL="742950" indent="-285750" defTabSz="785813" eaLnBrk="0" hangingPunct="0">
              <a:spcBef>
                <a:spcPct val="30000"/>
              </a:spcBef>
              <a:defRPr sz="1200">
                <a:solidFill>
                  <a:schemeClr val="tx1"/>
                </a:solidFill>
                <a:latin typeface="Times New Roman" pitchFamily="18" charset="0"/>
                <a:ea typeface="MS PGothic" pitchFamily="34" charset="-128"/>
              </a:defRPr>
            </a:lvl2pPr>
            <a:lvl3pPr marL="1143000" indent="-228600" defTabSz="785813" eaLnBrk="0" hangingPunct="0">
              <a:spcBef>
                <a:spcPct val="30000"/>
              </a:spcBef>
              <a:defRPr sz="1200">
                <a:solidFill>
                  <a:schemeClr val="tx1"/>
                </a:solidFill>
                <a:latin typeface="Times New Roman" pitchFamily="18" charset="0"/>
                <a:ea typeface="MS PGothic" pitchFamily="34" charset="-128"/>
              </a:defRPr>
            </a:lvl3pPr>
            <a:lvl4pPr marL="1600200" indent="-228600" defTabSz="785813" eaLnBrk="0" hangingPunct="0">
              <a:spcBef>
                <a:spcPct val="30000"/>
              </a:spcBef>
              <a:defRPr sz="1200">
                <a:solidFill>
                  <a:schemeClr val="tx1"/>
                </a:solidFill>
                <a:latin typeface="Times New Roman" pitchFamily="18" charset="0"/>
                <a:ea typeface="MS PGothic" pitchFamily="34" charset="-128"/>
              </a:defRPr>
            </a:lvl4pPr>
            <a:lvl5pPr marL="2057400" indent="-228600" defTabSz="785813" eaLnBrk="0" hangingPunct="0">
              <a:spcBef>
                <a:spcPct val="30000"/>
              </a:spcBef>
              <a:defRPr sz="1200">
                <a:solidFill>
                  <a:schemeClr val="tx1"/>
                </a:solidFill>
                <a:latin typeface="Times New Roman" pitchFamily="18" charset="0"/>
                <a:ea typeface="MS PGothic" pitchFamily="34" charset="-128"/>
              </a:defRPr>
            </a:lvl5pPr>
            <a:lvl6pPr marL="2514600" indent="-228600" defTabSz="785813" eaLnBrk="0" fontAlgn="base" hangingPunct="0">
              <a:spcBef>
                <a:spcPct val="30000"/>
              </a:spcBef>
              <a:spcAft>
                <a:spcPct val="0"/>
              </a:spcAft>
              <a:defRPr sz="1200">
                <a:solidFill>
                  <a:schemeClr val="tx1"/>
                </a:solidFill>
                <a:latin typeface="Times New Roman" pitchFamily="18" charset="0"/>
                <a:ea typeface="MS PGothic" pitchFamily="34" charset="-128"/>
              </a:defRPr>
            </a:lvl6pPr>
            <a:lvl7pPr marL="2971800" indent="-228600" defTabSz="785813" eaLnBrk="0" fontAlgn="base" hangingPunct="0">
              <a:spcBef>
                <a:spcPct val="30000"/>
              </a:spcBef>
              <a:spcAft>
                <a:spcPct val="0"/>
              </a:spcAft>
              <a:defRPr sz="1200">
                <a:solidFill>
                  <a:schemeClr val="tx1"/>
                </a:solidFill>
                <a:latin typeface="Times New Roman" pitchFamily="18" charset="0"/>
                <a:ea typeface="MS PGothic" pitchFamily="34" charset="-128"/>
              </a:defRPr>
            </a:lvl7pPr>
            <a:lvl8pPr marL="3429000" indent="-228600" defTabSz="785813" eaLnBrk="0" fontAlgn="base" hangingPunct="0">
              <a:spcBef>
                <a:spcPct val="30000"/>
              </a:spcBef>
              <a:spcAft>
                <a:spcPct val="0"/>
              </a:spcAft>
              <a:defRPr sz="1200">
                <a:solidFill>
                  <a:schemeClr val="tx1"/>
                </a:solidFill>
                <a:latin typeface="Times New Roman" pitchFamily="18" charset="0"/>
                <a:ea typeface="MS PGothic" pitchFamily="34" charset="-128"/>
              </a:defRPr>
            </a:lvl8pPr>
            <a:lvl9pPr marL="3886200" indent="-228600" defTabSz="785813" eaLnBrk="0" fontAlgn="base" hangingPunct="0">
              <a:spcBef>
                <a:spcPct val="30000"/>
              </a:spcBef>
              <a:spcAft>
                <a:spcPct val="0"/>
              </a:spcAft>
              <a:defRPr sz="1200">
                <a:solidFill>
                  <a:schemeClr val="tx1"/>
                </a:solidFill>
                <a:latin typeface="Times New Roman" pitchFamily="18" charset="0"/>
                <a:ea typeface="MS PGothic" pitchFamily="34" charset="-128"/>
              </a:defRPr>
            </a:lvl9pPr>
          </a:lstStyle>
          <a:p>
            <a:pPr algn="r">
              <a:spcBef>
                <a:spcPct val="0"/>
              </a:spcBef>
            </a:pPr>
            <a:fld id="{A6758E8B-35DD-4FD7-8CFC-AA73268E2A37}" type="slidenum">
              <a:rPr lang="en-US" altLang="en-US" sz="1000">
                <a:cs typeface="Arial" charset="0"/>
              </a:rPr>
              <a:pPr algn="r">
                <a:spcBef>
                  <a:spcPct val="0"/>
                </a:spcBef>
              </a:pPr>
              <a:t>1</a:t>
            </a:fld>
            <a:endParaRPr lang="en-US" altLang="en-US" sz="1000">
              <a:cs typeface="Arial" charset="0"/>
            </a:endParaRPr>
          </a:p>
        </p:txBody>
      </p:sp>
      <p:sp>
        <p:nvSpPr>
          <p:cNvPr id="10243" name="Rectangle 2"/>
          <p:cNvSpPr>
            <a:spLocks noGrp="1" noRot="1" noChangeAspect="1" noChangeArrowheads="1" noTextEdit="1"/>
          </p:cNvSpPr>
          <p:nvPr>
            <p:ph type="sldImg"/>
          </p:nvPr>
        </p:nvSpPr>
        <p:spPr>
          <a:ln/>
        </p:spPr>
      </p:sp>
      <p:sp>
        <p:nvSpPr>
          <p:cNvPr id="10244" name="Rectangle 3"/>
          <p:cNvSpPr>
            <a:spLocks noGrp="1" noChangeArrowheads="1"/>
          </p:cNvSpPr>
          <p:nvPr>
            <p:ph type="body" idx="1"/>
          </p:nvPr>
        </p:nvSpPr>
        <p:spPr>
          <a:noFill/>
        </p:spPr>
        <p:txBody>
          <a:bodyPr/>
          <a:lstStyle/>
          <a:p>
            <a:r>
              <a:rPr lang="en-GB" altLang="en-US" dirty="0" smtClean="0">
                <a:latin typeface="Times New Roman" pitchFamily="18" charset="0"/>
              </a:rPr>
              <a:t>WONDERING WHAT ANGLE TO TAKE</a:t>
            </a:r>
            <a:r>
              <a:rPr lang="en-GB" altLang="en-US" baseline="0" dirty="0" smtClean="0">
                <a:latin typeface="Times New Roman" pitchFamily="18" charset="0"/>
              </a:rPr>
              <a:t> IN CONTEXT OF PREVIOUS PRESENTATIONS. HAVE DECIDED TO FOCUS ON WHAT RIGHTS AND DUTIES MEAN IN THE CONTEXT OF UN-HABITAT’S PLAN TO IMPLEMENT THE NEW URBAN AGENDA.</a:t>
            </a:r>
            <a:endParaRPr lang="en-GB" altLang="en-US" dirty="0" smtClean="0">
              <a:latin typeface="Times New Roman" pitchFamily="18"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lnSpc>
                <a:spcPct val="114000"/>
              </a:lnSpc>
              <a:buFont typeface="Arial"/>
              <a:buNone/>
            </a:pPr>
            <a:r>
              <a:rPr lang="en-US" sz="1200" kern="1200" dirty="0" smtClean="0">
                <a:solidFill>
                  <a:schemeClr val="tx1"/>
                </a:solidFill>
                <a:effectLst/>
                <a:latin typeface="+mn-lt"/>
                <a:ea typeface="+mn-ea"/>
                <a:cs typeface="+mn-cs"/>
              </a:rPr>
              <a:t>Design of systems is paramount—systems should be designed to be enforceable from the outset, rather than after the fact. But correction and enforcement are not solely coercive. Police powers, to the extent that they should be used at all, should play a secondary role in enforcement.</a:t>
            </a:r>
            <a:r>
              <a:rPr lang="en-US" dirty="0" smtClean="0">
                <a:effectLst/>
              </a:rPr>
              <a:t> </a:t>
            </a:r>
          </a:p>
          <a:p>
            <a:pPr marL="0" indent="0">
              <a:lnSpc>
                <a:spcPct val="114000"/>
              </a:lnSpc>
              <a:buFont typeface="Arial"/>
              <a:buNone/>
            </a:pPr>
            <a:r>
              <a:rPr lang="en-US" sz="1200" kern="1200" dirty="0" smtClean="0">
                <a:solidFill>
                  <a:schemeClr val="tx1"/>
                </a:solidFill>
                <a:effectLst/>
                <a:latin typeface="+mn-lt"/>
                <a:ea typeface="+mn-ea"/>
                <a:cs typeface="+mn-cs"/>
              </a:rPr>
              <a:t>RIGHTS: ACCOUNTABILITY AND EFFICIENCY</a:t>
            </a:r>
          </a:p>
          <a:p>
            <a:pPr marL="0" indent="0">
              <a:lnSpc>
                <a:spcPct val="114000"/>
              </a:lnSpc>
              <a:buFont typeface="Arial"/>
              <a:buNone/>
            </a:pPr>
            <a:r>
              <a:rPr lang="en-US" sz="1200" kern="1200" dirty="0" smtClean="0">
                <a:solidFill>
                  <a:schemeClr val="tx1"/>
                </a:solidFill>
                <a:effectLst/>
                <a:latin typeface="+mn-lt"/>
                <a:ea typeface="+mn-ea"/>
                <a:cs typeface="+mn-cs"/>
              </a:rPr>
              <a:t>DUTIES: COMPLIANCE</a:t>
            </a:r>
            <a:endParaRPr lang="en-CA" sz="1200" kern="1200" dirty="0" smtClean="0">
              <a:solidFill>
                <a:schemeClr val="tx1"/>
              </a:solidFill>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063EEA85-3BEF-412C-8FAE-E3B8DE4CD799}" type="slidenum">
              <a:rPr lang="en-CA" smtClean="0"/>
              <a:t>10</a:t>
            </a:fld>
            <a:endParaRPr lang="en-CA"/>
          </a:p>
        </p:txBody>
      </p:sp>
    </p:spTree>
    <p:extLst>
      <p:ext uri="{BB962C8B-B14F-4D97-AF65-F5344CB8AC3E}">
        <p14:creationId xmlns:p14="http://schemas.microsoft.com/office/powerpoint/2010/main" val="416041607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lnSpc>
                <a:spcPct val="114000"/>
              </a:lnSpc>
              <a:buFont typeface="Arial"/>
              <a:buNone/>
            </a:pPr>
            <a:r>
              <a:rPr lang="en-US" sz="1200" kern="1200" dirty="0" smtClean="0">
                <a:solidFill>
                  <a:schemeClr val="tx1"/>
                </a:solidFill>
                <a:effectLst/>
                <a:latin typeface="+mn-lt"/>
                <a:ea typeface="+mn-ea"/>
                <a:cs typeface="+mn-cs"/>
              </a:rPr>
              <a:t>Ensuring that urbanization is guided by the rule of law requires that the urban plan is a formal legal instrument enforceable against all within the jurisdiction and accountable to citizens (particularly in terms of modification and conflict resolution). At the national and provincial level, linking land use, administrative bodies and planning to define urban areas according to reasonable growth projections. At the local level, linking planning, land use and development control to delineate buildable/non-buildable land, such as environmental management areas.</a:t>
            </a:r>
            <a:r>
              <a:rPr lang="en-US" dirty="0" smtClean="0">
                <a:effectLst/>
              </a:rPr>
              <a:t> </a:t>
            </a:r>
          </a:p>
          <a:p>
            <a:pPr marL="0" indent="0">
              <a:lnSpc>
                <a:spcPct val="114000"/>
              </a:lnSpc>
              <a:buFont typeface="Arial"/>
              <a:buNone/>
            </a:pPr>
            <a:r>
              <a:rPr lang="en-US" dirty="0" smtClean="0">
                <a:effectLst/>
              </a:rPr>
              <a:t>RIGHTS: 1) TRANSPARENCY AND ACCOUNTABILITY IN DECISION</a:t>
            </a:r>
            <a:r>
              <a:rPr lang="en-US" baseline="0" dirty="0" smtClean="0">
                <a:effectLst/>
              </a:rPr>
              <a:t> MAKING; 2) ACCESS TO PUBLIC SPACE; 3) QUALITY AND RELEVANCE OF PUBLIC SPACE.</a:t>
            </a:r>
          </a:p>
          <a:p>
            <a:pPr marL="0" indent="0">
              <a:lnSpc>
                <a:spcPct val="114000"/>
              </a:lnSpc>
              <a:buFont typeface="Arial"/>
              <a:buNone/>
            </a:pPr>
            <a:r>
              <a:rPr lang="en-US" baseline="0" dirty="0" smtClean="0">
                <a:effectLst/>
              </a:rPr>
              <a:t>DUTIES: 1) MAINTENANCE OF PUBLIC SPACE; 2) COMPLIANCE WITH PLAN AND ASSOCIATED PROCESSES</a:t>
            </a:r>
            <a:endParaRPr lang="en-US" dirty="0"/>
          </a:p>
        </p:txBody>
      </p:sp>
      <p:sp>
        <p:nvSpPr>
          <p:cNvPr id="4" name="Slide Number Placeholder 3"/>
          <p:cNvSpPr>
            <a:spLocks noGrp="1"/>
          </p:cNvSpPr>
          <p:nvPr>
            <p:ph type="sldNum" sz="quarter" idx="10"/>
          </p:nvPr>
        </p:nvSpPr>
        <p:spPr/>
        <p:txBody>
          <a:bodyPr/>
          <a:lstStyle/>
          <a:p>
            <a:fld id="{063EEA85-3BEF-412C-8FAE-E3B8DE4CD799}" type="slidenum">
              <a:rPr lang="en-CA" smtClean="0"/>
              <a:t>11</a:t>
            </a:fld>
            <a:endParaRPr lang="en-CA"/>
          </a:p>
        </p:txBody>
      </p:sp>
    </p:spTree>
    <p:extLst>
      <p:ext uri="{BB962C8B-B14F-4D97-AF65-F5344CB8AC3E}">
        <p14:creationId xmlns:p14="http://schemas.microsoft.com/office/powerpoint/2010/main" val="416041607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Public space, including green space, roads, streets and intersections, transport rights-of-way and other corridors, is central to livability, efficiency and equity in urban areas. It must be adequately provided for but not rely exclusively on expropriation for its acquisition —rather also on tools such as land readjustment. Clear public space protection responsibilities must also be established.</a:t>
            </a:r>
            <a:r>
              <a:rPr lang="en-US" dirty="0" smtClean="0">
                <a:effectLst/>
              </a:rPr>
              <a:t> </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RIGHTS: 1) NOT</a:t>
            </a:r>
            <a:r>
              <a:rPr lang="en-US" sz="1200" kern="1200" baseline="0" dirty="0" smtClean="0">
                <a:solidFill>
                  <a:schemeClr val="tx1"/>
                </a:solidFill>
                <a:effectLst/>
                <a:latin typeface="+mn-lt"/>
                <a:ea typeface="+mn-ea"/>
                <a:cs typeface="+mn-cs"/>
              </a:rPr>
              <a:t> TO BE ARBITRARILY DEPRIVED OF PROPERTY</a:t>
            </a:r>
            <a:r>
              <a:rPr lang="en-US" sz="1200" kern="1200" dirty="0" smtClean="0">
                <a:solidFill>
                  <a:schemeClr val="tx1"/>
                </a:solidFill>
                <a:effectLst/>
                <a:latin typeface="+mn-lt"/>
                <a:ea typeface="+mn-ea"/>
                <a:cs typeface="+mn-cs"/>
              </a:rPr>
              <a:t>; 2) ACCESS TO QUALITY</a:t>
            </a:r>
            <a:r>
              <a:rPr lang="en-US" sz="1200" kern="1200" baseline="0" dirty="0" smtClean="0">
                <a:solidFill>
                  <a:schemeClr val="tx1"/>
                </a:solidFill>
                <a:effectLst/>
                <a:latin typeface="+mn-lt"/>
                <a:ea typeface="+mn-ea"/>
                <a:cs typeface="+mn-cs"/>
              </a:rPr>
              <a:t> PUBLIC SPACE</a:t>
            </a:r>
            <a:endParaRPr lang="en-US"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DUTIES: 1) PUBLIC SPACE WILL BE ACQUIRED IN THE PUBLIC INTEREST; 2) PUBLIC SPACE WILL BE EQUITABLY</a:t>
            </a:r>
            <a:r>
              <a:rPr lang="en-US" sz="1200" kern="1200" baseline="0" dirty="0" smtClean="0">
                <a:solidFill>
                  <a:schemeClr val="tx1"/>
                </a:solidFill>
                <a:effectLst/>
                <a:latin typeface="+mn-lt"/>
                <a:ea typeface="+mn-ea"/>
                <a:cs typeface="+mn-cs"/>
              </a:rPr>
              <a:t> MAINTAINED</a:t>
            </a:r>
            <a:endParaRPr lang="en-GB" sz="12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063EEA85-3BEF-412C-8FAE-E3B8DE4CD799}" type="slidenum">
              <a:rPr lang="en-CA" smtClean="0"/>
              <a:t>12</a:t>
            </a:fld>
            <a:endParaRPr lang="en-CA"/>
          </a:p>
        </p:txBody>
      </p:sp>
    </p:spTree>
    <p:extLst>
      <p:ext uri="{BB962C8B-B14F-4D97-AF65-F5344CB8AC3E}">
        <p14:creationId xmlns:p14="http://schemas.microsoft.com/office/powerpoint/2010/main" val="373322823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The area and proportion of a plot that may be built upon and the permitted building height and floor space are fundamental to value and have a significant impact on street dynamics and service demands. These elements should be effectively regulated and actively managed to fairly balance burdens and benefits. </a:t>
            </a:r>
          </a:p>
          <a:p>
            <a:r>
              <a:rPr lang="en-US" sz="1200" kern="1200" baseline="0" dirty="0" smtClean="0">
                <a:solidFill>
                  <a:schemeClr val="tx1"/>
                </a:solidFill>
                <a:effectLst/>
                <a:latin typeface="+mn-lt"/>
                <a:ea typeface="+mn-ea"/>
                <a:cs typeface="+mn-cs"/>
              </a:rPr>
              <a:t>RIGHTS: 1) REASONABLE OPPORTUNITY TO EXPLOIT PROPERTY RIGHTS; 2) RIGHT TO A HEALTHY URBAN ENVIRONMENT</a:t>
            </a:r>
          </a:p>
          <a:p>
            <a:r>
              <a:rPr lang="en-US" sz="1200" kern="1200" baseline="0" dirty="0" smtClean="0">
                <a:solidFill>
                  <a:schemeClr val="tx1"/>
                </a:solidFill>
                <a:effectLst/>
                <a:latin typeface="+mn-lt"/>
                <a:ea typeface="+mn-ea"/>
                <a:cs typeface="+mn-cs"/>
              </a:rPr>
              <a:t>DUTIES: 1) EFFECTIVE MANAGEMENT IN THE PUBLIC INTEREST; 2) PROPORTIONALITY BETWEEN DEVELOPMENT RIGHTS AND SERVICE PROVISION AND PUBLIC SPACE</a:t>
            </a:r>
            <a:endParaRPr lang="en-GB" baseline="0" dirty="0" smtClean="0"/>
          </a:p>
        </p:txBody>
      </p:sp>
      <p:sp>
        <p:nvSpPr>
          <p:cNvPr id="4" name="Slide Number Placeholder 3"/>
          <p:cNvSpPr>
            <a:spLocks noGrp="1"/>
          </p:cNvSpPr>
          <p:nvPr>
            <p:ph type="sldNum" sz="quarter" idx="10"/>
          </p:nvPr>
        </p:nvSpPr>
        <p:spPr/>
        <p:txBody>
          <a:bodyPr/>
          <a:lstStyle/>
          <a:p>
            <a:fld id="{063EEA85-3BEF-412C-8FAE-E3B8DE4CD799}" type="slidenum">
              <a:rPr lang="en-CA" smtClean="0"/>
              <a:t>13</a:t>
            </a:fld>
            <a:endParaRPr lang="en-CA"/>
          </a:p>
        </p:txBody>
      </p:sp>
    </p:spTree>
    <p:extLst>
      <p:ext uri="{BB962C8B-B14F-4D97-AF65-F5344CB8AC3E}">
        <p14:creationId xmlns:p14="http://schemas.microsoft.com/office/powerpoint/2010/main" val="392027596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lnSpc>
                <a:spcPct val="114000"/>
              </a:lnSpc>
              <a:buFont typeface="Arial"/>
              <a:buNone/>
            </a:pPr>
            <a:r>
              <a:rPr lang="en-US" sz="1200" kern="1200" dirty="0" smtClean="0">
                <a:solidFill>
                  <a:schemeClr val="tx1"/>
                </a:solidFill>
                <a:effectLst/>
                <a:latin typeface="+mn-lt"/>
                <a:ea typeface="+mn-ea"/>
                <a:cs typeface="+mn-cs"/>
              </a:rPr>
              <a:t>Housing and building codes can have fundamental impacts on street dynamics and urban equity, as well as their more traditional role in risk management. Inappropriate codes may be exclusionary, encourage informality and undermine the rule of law. Codes must balance their various impacts to maximize their effectiveness and, where necessary, they should recognize the varying contexts that may exist within a jurisdiction. The overall aim is to ensure sustainability, quality, affordability, health, safety, accessibility, energy and resource efficiency and resilience.</a:t>
            </a:r>
            <a:r>
              <a:rPr lang="en-US" dirty="0" smtClean="0">
                <a:effectLst/>
              </a:rPr>
              <a:t> </a:t>
            </a:r>
          </a:p>
          <a:p>
            <a:pPr marL="0" indent="0">
              <a:lnSpc>
                <a:spcPct val="114000"/>
              </a:lnSpc>
              <a:buFont typeface="Arial"/>
              <a:buNone/>
            </a:pPr>
            <a:r>
              <a:rPr lang="en-US" dirty="0" smtClean="0">
                <a:effectLst/>
              </a:rPr>
              <a:t>RIGHTS: 1) ADEQUACY</a:t>
            </a:r>
            <a:r>
              <a:rPr lang="en-US" baseline="0" dirty="0" smtClean="0">
                <a:effectLst/>
              </a:rPr>
              <a:t> OF SHELTER; 2) ACCESS TO SHELTER; 3) SECURITY OF TENURE</a:t>
            </a:r>
          </a:p>
          <a:p>
            <a:pPr marL="0" indent="0">
              <a:lnSpc>
                <a:spcPct val="114000"/>
              </a:lnSpc>
              <a:buFont typeface="Arial"/>
              <a:buNone/>
            </a:pPr>
            <a:r>
              <a:rPr lang="en-US" baseline="0" dirty="0" smtClean="0">
                <a:effectLst/>
              </a:rPr>
              <a:t>DUTIES: 1) HEALTH AND SAFETY; 2) UNIVERSAL PROVISION</a:t>
            </a:r>
            <a:endParaRPr lang="en-US" dirty="0"/>
          </a:p>
        </p:txBody>
      </p:sp>
      <p:sp>
        <p:nvSpPr>
          <p:cNvPr id="4" name="Slide Number Placeholder 3"/>
          <p:cNvSpPr>
            <a:spLocks noGrp="1"/>
          </p:cNvSpPr>
          <p:nvPr>
            <p:ph type="sldNum" sz="quarter" idx="10"/>
          </p:nvPr>
        </p:nvSpPr>
        <p:spPr/>
        <p:txBody>
          <a:bodyPr/>
          <a:lstStyle/>
          <a:p>
            <a:fld id="{063EEA85-3BEF-412C-8FAE-E3B8DE4CD799}" type="slidenum">
              <a:rPr lang="en-CA" smtClean="0"/>
              <a:t>14</a:t>
            </a:fld>
            <a:endParaRPr lang="en-CA"/>
          </a:p>
        </p:txBody>
      </p:sp>
    </p:spTree>
    <p:extLst>
      <p:ext uri="{BB962C8B-B14F-4D97-AF65-F5344CB8AC3E}">
        <p14:creationId xmlns:p14="http://schemas.microsoft.com/office/powerpoint/2010/main" val="416041607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Law must clearly support basic services policy and be regularly scrutinized. Benchmarks should be based on equitable access to water, public transport, energy, waste management, digital infrastructure and ICT.</a:t>
            </a:r>
            <a:r>
              <a:rPr lang="en-US" dirty="0" smtClean="0">
                <a:effectLst/>
              </a:rPr>
              <a:t> </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RIGHTS: 1) UNIVERSAL RIGHTS TO BASIC SERVICES; 2) NATIONAL DIVERSITY</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DUTIES:</a:t>
            </a:r>
            <a:r>
              <a:rPr lang="en-US" sz="1200" kern="1200" baseline="0" dirty="0" smtClean="0">
                <a:solidFill>
                  <a:schemeClr val="tx1"/>
                </a:solidFill>
                <a:effectLst/>
                <a:latin typeface="+mn-lt"/>
                <a:ea typeface="+mn-ea"/>
                <a:cs typeface="+mn-cs"/>
              </a:rPr>
              <a:t> 1) ACCESS AND AFFORDABILITY; 2) QUALITY</a:t>
            </a:r>
            <a:endParaRPr lang="en-US" sz="12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063EEA85-3BEF-412C-8FAE-E3B8DE4CD799}" type="slidenum">
              <a:rPr lang="en-CA" smtClean="0"/>
              <a:t>15</a:t>
            </a:fld>
            <a:endParaRPr lang="en-CA"/>
          </a:p>
        </p:txBody>
      </p:sp>
    </p:spTree>
    <p:extLst>
      <p:ext uri="{BB962C8B-B14F-4D97-AF65-F5344CB8AC3E}">
        <p14:creationId xmlns:p14="http://schemas.microsoft.com/office/powerpoint/2010/main" val="373322823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7"/>
          <p:cNvSpPr txBox="1">
            <a:spLocks noGrp="1" noChangeArrowheads="1"/>
          </p:cNvSpPr>
          <p:nvPr/>
        </p:nvSpPr>
        <p:spPr bwMode="auto">
          <a:xfrm>
            <a:off x="3885579" y="8686489"/>
            <a:ext cx="2972421" cy="457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7057" tIns="38528" rIns="77057" bIns="38528" anchor="b"/>
          <a:lstStyle>
            <a:lvl1pPr defTabSz="785813" eaLnBrk="0" hangingPunct="0">
              <a:spcBef>
                <a:spcPct val="30000"/>
              </a:spcBef>
              <a:defRPr sz="1200">
                <a:solidFill>
                  <a:schemeClr val="tx1"/>
                </a:solidFill>
                <a:latin typeface="Times New Roman" pitchFamily="18" charset="0"/>
                <a:ea typeface="MS PGothic" pitchFamily="34" charset="-128"/>
              </a:defRPr>
            </a:lvl1pPr>
            <a:lvl2pPr marL="742950" indent="-285750" defTabSz="785813" eaLnBrk="0" hangingPunct="0">
              <a:spcBef>
                <a:spcPct val="30000"/>
              </a:spcBef>
              <a:defRPr sz="1200">
                <a:solidFill>
                  <a:schemeClr val="tx1"/>
                </a:solidFill>
                <a:latin typeface="Times New Roman" pitchFamily="18" charset="0"/>
                <a:ea typeface="MS PGothic" pitchFamily="34" charset="-128"/>
              </a:defRPr>
            </a:lvl2pPr>
            <a:lvl3pPr marL="1143000" indent="-228600" defTabSz="785813" eaLnBrk="0" hangingPunct="0">
              <a:spcBef>
                <a:spcPct val="30000"/>
              </a:spcBef>
              <a:defRPr sz="1200">
                <a:solidFill>
                  <a:schemeClr val="tx1"/>
                </a:solidFill>
                <a:latin typeface="Times New Roman" pitchFamily="18" charset="0"/>
                <a:ea typeface="MS PGothic" pitchFamily="34" charset="-128"/>
              </a:defRPr>
            </a:lvl3pPr>
            <a:lvl4pPr marL="1600200" indent="-228600" defTabSz="785813" eaLnBrk="0" hangingPunct="0">
              <a:spcBef>
                <a:spcPct val="30000"/>
              </a:spcBef>
              <a:defRPr sz="1200">
                <a:solidFill>
                  <a:schemeClr val="tx1"/>
                </a:solidFill>
                <a:latin typeface="Times New Roman" pitchFamily="18" charset="0"/>
                <a:ea typeface="MS PGothic" pitchFamily="34" charset="-128"/>
              </a:defRPr>
            </a:lvl4pPr>
            <a:lvl5pPr marL="2057400" indent="-228600" defTabSz="785813" eaLnBrk="0" hangingPunct="0">
              <a:spcBef>
                <a:spcPct val="30000"/>
              </a:spcBef>
              <a:defRPr sz="1200">
                <a:solidFill>
                  <a:schemeClr val="tx1"/>
                </a:solidFill>
                <a:latin typeface="Times New Roman" pitchFamily="18" charset="0"/>
                <a:ea typeface="MS PGothic" pitchFamily="34" charset="-128"/>
              </a:defRPr>
            </a:lvl5pPr>
            <a:lvl6pPr marL="2514600" indent="-228600" defTabSz="785813" eaLnBrk="0" fontAlgn="base" hangingPunct="0">
              <a:spcBef>
                <a:spcPct val="30000"/>
              </a:spcBef>
              <a:spcAft>
                <a:spcPct val="0"/>
              </a:spcAft>
              <a:defRPr sz="1200">
                <a:solidFill>
                  <a:schemeClr val="tx1"/>
                </a:solidFill>
                <a:latin typeface="Times New Roman" pitchFamily="18" charset="0"/>
                <a:ea typeface="MS PGothic" pitchFamily="34" charset="-128"/>
              </a:defRPr>
            </a:lvl6pPr>
            <a:lvl7pPr marL="2971800" indent="-228600" defTabSz="785813" eaLnBrk="0" fontAlgn="base" hangingPunct="0">
              <a:spcBef>
                <a:spcPct val="30000"/>
              </a:spcBef>
              <a:spcAft>
                <a:spcPct val="0"/>
              </a:spcAft>
              <a:defRPr sz="1200">
                <a:solidFill>
                  <a:schemeClr val="tx1"/>
                </a:solidFill>
                <a:latin typeface="Times New Roman" pitchFamily="18" charset="0"/>
                <a:ea typeface="MS PGothic" pitchFamily="34" charset="-128"/>
              </a:defRPr>
            </a:lvl7pPr>
            <a:lvl8pPr marL="3429000" indent="-228600" defTabSz="785813" eaLnBrk="0" fontAlgn="base" hangingPunct="0">
              <a:spcBef>
                <a:spcPct val="30000"/>
              </a:spcBef>
              <a:spcAft>
                <a:spcPct val="0"/>
              </a:spcAft>
              <a:defRPr sz="1200">
                <a:solidFill>
                  <a:schemeClr val="tx1"/>
                </a:solidFill>
                <a:latin typeface="Times New Roman" pitchFamily="18" charset="0"/>
                <a:ea typeface="MS PGothic" pitchFamily="34" charset="-128"/>
              </a:defRPr>
            </a:lvl8pPr>
            <a:lvl9pPr marL="3886200" indent="-228600" defTabSz="785813" eaLnBrk="0" fontAlgn="base" hangingPunct="0">
              <a:spcBef>
                <a:spcPct val="30000"/>
              </a:spcBef>
              <a:spcAft>
                <a:spcPct val="0"/>
              </a:spcAft>
              <a:defRPr sz="1200">
                <a:solidFill>
                  <a:schemeClr val="tx1"/>
                </a:solidFill>
                <a:latin typeface="Times New Roman" pitchFamily="18" charset="0"/>
                <a:ea typeface="MS PGothic" pitchFamily="34" charset="-128"/>
              </a:defRPr>
            </a:lvl9pPr>
          </a:lstStyle>
          <a:p>
            <a:pPr algn="r">
              <a:spcBef>
                <a:spcPct val="0"/>
              </a:spcBef>
            </a:pPr>
            <a:fld id="{A6758E8B-35DD-4FD7-8CFC-AA73268E2A37}" type="slidenum">
              <a:rPr lang="en-US" altLang="en-US" sz="1000">
                <a:cs typeface="Arial" charset="0"/>
              </a:rPr>
              <a:pPr algn="r">
                <a:spcBef>
                  <a:spcPct val="0"/>
                </a:spcBef>
              </a:pPr>
              <a:t>16</a:t>
            </a:fld>
            <a:endParaRPr lang="en-US" altLang="en-US" sz="1000">
              <a:cs typeface="Arial" charset="0"/>
            </a:endParaRPr>
          </a:p>
        </p:txBody>
      </p:sp>
      <p:sp>
        <p:nvSpPr>
          <p:cNvPr id="10243" name="Rectangle 2"/>
          <p:cNvSpPr>
            <a:spLocks noGrp="1" noRot="1" noChangeAspect="1" noChangeArrowheads="1" noTextEdit="1"/>
          </p:cNvSpPr>
          <p:nvPr>
            <p:ph type="sldImg"/>
          </p:nvPr>
        </p:nvSpPr>
        <p:spPr>
          <a:ln/>
        </p:spPr>
      </p:sp>
      <p:sp>
        <p:nvSpPr>
          <p:cNvPr id="10244" name="Rectangle 3"/>
          <p:cNvSpPr>
            <a:spLocks noGrp="1" noChangeArrowheads="1"/>
          </p:cNvSpPr>
          <p:nvPr>
            <p:ph type="body" idx="1"/>
          </p:nvPr>
        </p:nvSpPr>
        <p:spPr>
          <a:noFill/>
        </p:spPr>
        <p:txBody>
          <a:bodyPr/>
          <a:lstStyle/>
          <a:p>
            <a:endParaRPr lang="en-GB" altLang="en-US" smtClean="0">
              <a:latin typeface="Times New Roman" pitchFamily="18"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7890" name="Notes Placeholder 2"/>
          <p:cNvSpPr>
            <a:spLocks noGrp="1"/>
          </p:cNvSpPr>
          <p:nvPr>
            <p:ph type="body" idx="1"/>
          </p:nvPr>
        </p:nvSpPr>
        <p:spPr>
          <a:noFill/>
        </p:spPr>
        <p:txBody>
          <a:bodyPr/>
          <a:lstStyle/>
          <a:p>
            <a:r>
              <a:rPr lang="en-US" dirty="0" smtClean="0"/>
              <a:t>RIGHTS AND DUTIES ARE DEFINED IN LEGAL TERMS. THEY ARE NOT NEGOTIABLE.</a:t>
            </a:r>
            <a:endParaRPr lang="en-US" dirty="0"/>
          </a:p>
        </p:txBody>
      </p:sp>
      <p:sp>
        <p:nvSpPr>
          <p:cNvPr id="37891" name="Slide Number Placeholder 3"/>
          <p:cNvSpPr>
            <a:spLocks noGrp="1"/>
          </p:cNvSpPr>
          <p:nvPr>
            <p:ph type="sldNum" sz="quarter" idx="5"/>
          </p:nvPr>
        </p:nvSpPr>
        <p:spPr>
          <a:noFill/>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2A336DF6-5737-844B-944A-263E06ED3AA8}" type="slidenum">
              <a:rPr lang="en-US" sz="1200"/>
              <a:pPr eaLnBrk="1" hangingPunct="1"/>
              <a:t>2</a:t>
            </a:fld>
            <a:endParaRPr lang="en-US" sz="120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7890" name="Notes Placeholder 2"/>
          <p:cNvSpPr>
            <a:spLocks noGrp="1"/>
          </p:cNvSpPr>
          <p:nvPr>
            <p:ph type="body" idx="1"/>
          </p:nvPr>
        </p:nvSpPr>
        <p:spPr>
          <a:noFill/>
        </p:spPr>
        <p:txBody>
          <a:bodyPr/>
          <a:lstStyle/>
          <a:p>
            <a:r>
              <a:rPr lang="en-US" dirty="0" smtClean="0"/>
              <a:t>IF THE LAW IS AMBIGUOUS,</a:t>
            </a:r>
            <a:r>
              <a:rPr lang="en-US" baseline="0" dirty="0" smtClean="0"/>
              <a:t> UNENFORCEABLE OR OTHERWISE INADEQUATE, RIGHTS AND DUTIES ARE EMPTY. INFORMATION AND POWER EQUAL RIGHTS IN THE ABSENCE OF LAW.</a:t>
            </a:r>
            <a:endParaRPr lang="en-US" dirty="0"/>
          </a:p>
        </p:txBody>
      </p:sp>
      <p:sp>
        <p:nvSpPr>
          <p:cNvPr id="37891" name="Slide Number Placeholder 3"/>
          <p:cNvSpPr>
            <a:spLocks noGrp="1"/>
          </p:cNvSpPr>
          <p:nvPr>
            <p:ph type="sldNum" sz="quarter" idx="5"/>
          </p:nvPr>
        </p:nvSpPr>
        <p:spPr>
          <a:noFill/>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2A336DF6-5737-844B-944A-263E06ED3AA8}" type="slidenum">
              <a:rPr lang="en-US" sz="1200"/>
              <a:pPr eaLnBrk="1" hangingPunct="1"/>
              <a:t>3</a:t>
            </a:fld>
            <a:endParaRPr lang="en-US" sz="120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7890" name="Notes Placeholder 2"/>
          <p:cNvSpPr>
            <a:spLocks noGrp="1"/>
          </p:cNvSpPr>
          <p:nvPr>
            <p:ph type="body" idx="1"/>
          </p:nvPr>
        </p:nvSpPr>
        <p:spPr>
          <a:noFill/>
        </p:spPr>
        <p:txBody>
          <a:bodyPr/>
          <a:lstStyle/>
          <a:p>
            <a:r>
              <a:rPr lang="en-US" dirty="0" smtClean="0"/>
              <a:t>LAW MUST REST ON AN UNDERSTANDING OF POLICY, HOWEVER OLD OR BASIC THAT POLICY MAY BE. LAW MUST ALSO BE ASSESSED AND JUDGED – IT SERVES PEOPLE, NOT THE OTHER WAY AROUND.</a:t>
            </a:r>
            <a:endParaRPr lang="en-US" dirty="0"/>
          </a:p>
        </p:txBody>
      </p:sp>
      <p:sp>
        <p:nvSpPr>
          <p:cNvPr id="37891" name="Slide Number Placeholder 3"/>
          <p:cNvSpPr>
            <a:spLocks noGrp="1"/>
          </p:cNvSpPr>
          <p:nvPr>
            <p:ph type="sldNum" sz="quarter" idx="5"/>
          </p:nvPr>
        </p:nvSpPr>
        <p:spPr>
          <a:noFill/>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2A336DF6-5737-844B-944A-263E06ED3AA8}" type="slidenum">
              <a:rPr lang="en-US" sz="1200"/>
              <a:pPr eaLnBrk="1" hangingPunct="1"/>
              <a:t>4</a:t>
            </a:fld>
            <a:endParaRPr lang="en-US" sz="120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200" kern="1200" dirty="0" smtClean="0">
                <a:solidFill>
                  <a:schemeClr val="tx1"/>
                </a:solidFill>
                <a:effectLst/>
                <a:latin typeface="+mn-lt"/>
                <a:ea typeface="+mn-ea"/>
                <a:cs typeface="+mn-cs"/>
              </a:rPr>
              <a:t>POOR QUALITY LAW AND POLICY, BOTH IN QUANTITY AND CONTENT,</a:t>
            </a:r>
            <a:r>
              <a:rPr lang="en-GB" sz="1200" kern="1200" baseline="0" dirty="0" smtClean="0">
                <a:solidFill>
                  <a:schemeClr val="tx1"/>
                </a:solidFill>
                <a:effectLst/>
                <a:latin typeface="+mn-lt"/>
                <a:ea typeface="+mn-ea"/>
                <a:cs typeface="+mn-cs"/>
              </a:rPr>
              <a:t> CAN EASILY BE ABUSED AND WILL UNDERMINE THE RIGHTS AND INTERESTS OF THE POOR AND VULNERABLE.</a:t>
            </a:r>
            <a:endParaRPr lang="en-GB" sz="12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063EEA85-3BEF-412C-8FAE-E3B8DE4CD799}" type="slidenum">
              <a:rPr lang="en-CA" smtClean="0"/>
              <a:t>5</a:t>
            </a:fld>
            <a:endParaRPr lang="en-CA"/>
          </a:p>
        </p:txBody>
      </p:sp>
    </p:spTree>
    <p:extLst>
      <p:ext uri="{BB962C8B-B14F-4D97-AF65-F5344CB8AC3E}">
        <p14:creationId xmlns:p14="http://schemas.microsoft.com/office/powerpoint/2010/main" val="373322823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7890" name="Notes Placeholder 2"/>
          <p:cNvSpPr>
            <a:spLocks noGrp="1"/>
          </p:cNvSpPr>
          <p:nvPr>
            <p:ph type="body" idx="1"/>
          </p:nvPr>
        </p:nvSpPr>
        <p:spPr>
          <a:noFill/>
        </p:spPr>
        <p:txBody>
          <a:bodyPr/>
          <a:lstStyle/>
          <a:p>
            <a:r>
              <a:rPr lang="en-US"/>
              <a:t>Urban Systems are more related to governance, institutions and processes that govern the management of urbanization. While urban codes are related to the Rules on how specific technical standards and issues are are addressed and designed.</a:t>
            </a:r>
          </a:p>
          <a:p>
            <a:endParaRPr lang="en-US"/>
          </a:p>
        </p:txBody>
      </p:sp>
      <p:sp>
        <p:nvSpPr>
          <p:cNvPr id="37891" name="Slide Number Placeholder 3"/>
          <p:cNvSpPr>
            <a:spLocks noGrp="1"/>
          </p:cNvSpPr>
          <p:nvPr>
            <p:ph type="sldNum" sz="quarter" idx="5"/>
          </p:nvPr>
        </p:nvSpPr>
        <p:spPr>
          <a:noFill/>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2A336DF6-5737-844B-944A-263E06ED3AA8}" type="slidenum">
              <a:rPr lang="en-US" sz="1200"/>
              <a:pPr eaLnBrk="1" hangingPunct="1"/>
              <a:t>6</a:t>
            </a:fld>
            <a:endParaRPr lang="en-US" sz="120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lnSpc>
                <a:spcPct val="114000"/>
              </a:lnSpc>
              <a:buFont typeface="Arial"/>
              <a:buNone/>
            </a:pPr>
            <a:r>
              <a:rPr lang="en-US" sz="1200" kern="1200" dirty="0" smtClean="0">
                <a:solidFill>
                  <a:schemeClr val="tx1"/>
                </a:solidFill>
                <a:effectLst/>
                <a:latin typeface="+mn-lt"/>
                <a:ea typeface="+mn-ea"/>
                <a:cs typeface="+mn-cs"/>
              </a:rPr>
              <a:t>Establishing an effective and equitable legal basis for integrated urban and territorial planning and development and land management, including cataloguing urban vis-à-vis non-urban (i.e. agrarian, forested, environmentally-protected, </a:t>
            </a:r>
            <a:r>
              <a:rPr lang="en-US" sz="1200" kern="1200" dirty="0" err="1" smtClean="0">
                <a:solidFill>
                  <a:schemeClr val="tx1"/>
                </a:solidFill>
                <a:effectLst/>
                <a:latin typeface="+mn-lt"/>
                <a:ea typeface="+mn-ea"/>
                <a:cs typeface="+mn-cs"/>
              </a:rPr>
              <a:t>etc</a:t>
            </a:r>
            <a:r>
              <a:rPr lang="en-US" sz="1200" kern="1200" dirty="0" smtClean="0">
                <a:solidFill>
                  <a:schemeClr val="tx1"/>
                </a:solidFill>
                <a:effectLst/>
                <a:latin typeface="+mn-lt"/>
                <a:ea typeface="+mn-ea"/>
                <a:cs typeface="+mn-cs"/>
              </a:rPr>
              <a:t>) land</a:t>
            </a:r>
            <a:r>
              <a:rPr lang="en-US" dirty="0" smtClean="0">
                <a:effectLst/>
              </a:rPr>
              <a:t> </a:t>
            </a:r>
          </a:p>
          <a:p>
            <a:pPr marL="0" indent="0">
              <a:lnSpc>
                <a:spcPct val="114000"/>
              </a:lnSpc>
              <a:buFont typeface="Arial"/>
              <a:buNone/>
            </a:pPr>
            <a:r>
              <a:rPr lang="en-US" sz="1200" kern="1200" dirty="0" smtClean="0">
                <a:solidFill>
                  <a:schemeClr val="tx1"/>
                </a:solidFill>
                <a:effectLst/>
                <a:latin typeface="+mn-lt"/>
                <a:ea typeface="+mn-ea"/>
                <a:cs typeface="+mn-cs"/>
              </a:rPr>
              <a:t>RIGHTS: I) BASIC QUESTION OF RIGHT TO SHELTER – IF AMOUNT OF</a:t>
            </a:r>
            <a:r>
              <a:rPr lang="en-US" sz="1200" kern="1200" baseline="0" dirty="0" smtClean="0">
                <a:solidFill>
                  <a:schemeClr val="tx1"/>
                </a:solidFill>
                <a:effectLst/>
                <a:latin typeface="+mn-lt"/>
                <a:ea typeface="+mn-ea"/>
                <a:cs typeface="+mn-cs"/>
              </a:rPr>
              <a:t> LAND FOR URBANISATION IS NOT PROPORTIONATE TO NEED, WILL VIOLATE RIGHT.</a:t>
            </a:r>
          </a:p>
          <a:p>
            <a:pPr marL="0" indent="0">
              <a:lnSpc>
                <a:spcPct val="114000"/>
              </a:lnSpc>
              <a:buFont typeface="Arial"/>
              <a:buNone/>
            </a:pPr>
            <a:r>
              <a:rPr lang="en-US" sz="1200" kern="1200" baseline="0" dirty="0" smtClean="0">
                <a:solidFill>
                  <a:schemeClr val="tx1"/>
                </a:solidFill>
                <a:effectLst/>
                <a:latin typeface="+mn-lt"/>
                <a:ea typeface="+mn-ea"/>
                <a:cs typeface="+mn-cs"/>
              </a:rPr>
              <a:t>DUTIES: I) MAKE THE DEFINITION CLEAR; 2) MAKE THE PROCESS OF DEFINITION FAIR AND TRANSPARENT AND PROVIDE FOR THE PUBLIC GOOD; PROVIDE FOR A CLEAR SYSTEM OF GOVERNANCE</a:t>
            </a:r>
            <a:endParaRPr lang="en-CA" sz="1200" kern="1200" dirty="0" smtClean="0">
              <a:solidFill>
                <a:schemeClr val="tx1"/>
              </a:solidFill>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063EEA85-3BEF-412C-8FAE-E3B8DE4CD799}" type="slidenum">
              <a:rPr lang="en-CA" smtClean="0"/>
              <a:t>7</a:t>
            </a:fld>
            <a:endParaRPr lang="en-CA"/>
          </a:p>
        </p:txBody>
      </p:sp>
    </p:spTree>
    <p:extLst>
      <p:ext uri="{BB962C8B-B14F-4D97-AF65-F5344CB8AC3E}">
        <p14:creationId xmlns:p14="http://schemas.microsoft.com/office/powerpoint/2010/main" val="416041607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Supporting local governments in determining their own administrative and management structures Legal and accountable basis for functional and fiscal devolution to sub-national and local governments according to national policy. This must link powers and responsibilities to policy objectives and adequate resources.</a:t>
            </a:r>
            <a:r>
              <a:rPr lang="en-US" dirty="0" smtClean="0">
                <a:effectLst/>
              </a:rPr>
              <a:t> </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RIGHTS: 1) ACCOUNTABILITY FOR SERVICE DELIVERY; 2) LOCAL PRIORITIES WITHIN A NATIONAL FRAMEWORK</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DUTIES: 1) REVENUE</a:t>
            </a:r>
            <a:r>
              <a:rPr lang="en-US" sz="1200" kern="1200" baseline="0" dirty="0" smtClean="0">
                <a:solidFill>
                  <a:schemeClr val="tx1"/>
                </a:solidFill>
                <a:effectLst/>
                <a:latin typeface="+mn-lt"/>
                <a:ea typeface="+mn-ea"/>
                <a:cs typeface="+mn-cs"/>
              </a:rPr>
              <a:t> AND SERVICE CORRELATION WITHIN SCOPE OF POSSIBLE REDISTRIBUTION; 2) EQUITABLE SERVICE DELIVERY</a:t>
            </a:r>
            <a:endParaRPr lang="en-GB" sz="12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063EEA85-3BEF-412C-8FAE-E3B8DE4CD799}" type="slidenum">
              <a:rPr lang="en-CA" smtClean="0"/>
              <a:t>8</a:t>
            </a:fld>
            <a:endParaRPr lang="en-CA"/>
          </a:p>
        </p:txBody>
      </p:sp>
    </p:spTree>
    <p:extLst>
      <p:ext uri="{BB962C8B-B14F-4D97-AF65-F5344CB8AC3E}">
        <p14:creationId xmlns:p14="http://schemas.microsoft.com/office/powerpoint/2010/main" val="373322823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Capturing and sharing the increase in land and property value generated as a result of urban development processes, infrastructure projects and public investments. Gains-related fiscal policies can be adopted to prevent solely private capture, land and real estate speculation. Ultimately the generation of land-based finance must not result in unsustainable land use and consumption patterns.</a:t>
            </a:r>
            <a:r>
              <a:rPr lang="en-US" dirty="0" smtClean="0">
                <a:effectLst/>
              </a:rPr>
              <a:t> </a:t>
            </a:r>
          </a:p>
          <a:p>
            <a:r>
              <a:rPr lang="en-US" baseline="0" dirty="0" smtClean="0">
                <a:effectLst/>
              </a:rPr>
              <a:t>RIGHTS: PUBLIC INTEREST IN DEVELOPMENT GAINS</a:t>
            </a:r>
          </a:p>
          <a:p>
            <a:r>
              <a:rPr lang="en-US" baseline="0" dirty="0" smtClean="0">
                <a:effectLst/>
              </a:rPr>
              <a:t>DUTIES: EQUITABLE AND ACCOUNTABLE USE OF REVENUE </a:t>
            </a:r>
            <a:endParaRPr lang="en-GB" baseline="0" dirty="0" smtClean="0"/>
          </a:p>
        </p:txBody>
      </p:sp>
      <p:sp>
        <p:nvSpPr>
          <p:cNvPr id="4" name="Slide Number Placeholder 3"/>
          <p:cNvSpPr>
            <a:spLocks noGrp="1"/>
          </p:cNvSpPr>
          <p:nvPr>
            <p:ph type="sldNum" sz="quarter" idx="10"/>
          </p:nvPr>
        </p:nvSpPr>
        <p:spPr/>
        <p:txBody>
          <a:bodyPr/>
          <a:lstStyle/>
          <a:p>
            <a:fld id="{063EEA85-3BEF-412C-8FAE-E3B8DE4CD799}" type="slidenum">
              <a:rPr lang="en-CA" smtClean="0"/>
              <a:t>9</a:t>
            </a:fld>
            <a:endParaRPr lang="en-CA"/>
          </a:p>
        </p:txBody>
      </p:sp>
    </p:spTree>
    <p:extLst>
      <p:ext uri="{BB962C8B-B14F-4D97-AF65-F5344CB8AC3E}">
        <p14:creationId xmlns:p14="http://schemas.microsoft.com/office/powerpoint/2010/main" val="392027596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12/07/17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‹Nr.›</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12/07/17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‹Nr.›</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12/07/17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‹Nr.›</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A161FB65-6E34-4B70-9AA6-B03FEF0C9811}" type="datetimeFigureOut">
              <a:rPr lang="en-US">
                <a:solidFill>
                  <a:prstClr val="black"/>
                </a:solidFill>
              </a:rPr>
              <a:pPr/>
              <a:t>12/07/17</a:t>
            </a:fld>
            <a:endParaRPr lang="en-US">
              <a:solidFill>
                <a:prstClr val="black"/>
              </a:solidFill>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solidFill>
                <a:prstClr val="black"/>
              </a:solidFill>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CE8E7904-8B1E-4B0A-A962-949C8349693B}" type="slidenum">
              <a:rPr lang="en-US">
                <a:solidFill>
                  <a:prstClr val="black"/>
                </a:solidFill>
              </a:rPr>
              <a:pPr/>
              <a:t>‹Nr.›</a:t>
            </a:fld>
            <a:endParaRPr lang="en-US">
              <a:solidFill>
                <a:prstClr val="black"/>
              </a:solidFill>
            </a:endParaRPr>
          </a:p>
        </p:txBody>
      </p:sp>
    </p:spTree>
    <p:extLst>
      <p:ext uri="{BB962C8B-B14F-4D97-AF65-F5344CB8AC3E}">
        <p14:creationId xmlns:p14="http://schemas.microsoft.com/office/powerpoint/2010/main" val="242241870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A161FB65-6E34-4B70-9AA6-B03FEF0C9811}" type="datetimeFigureOut">
              <a:rPr lang="en-US">
                <a:solidFill>
                  <a:prstClr val="black"/>
                </a:solidFill>
              </a:rPr>
              <a:pPr/>
              <a:t>12/07/17</a:t>
            </a:fld>
            <a:endParaRPr lang="en-US">
              <a:solidFill>
                <a:prstClr val="black"/>
              </a:solidFill>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solidFill>
                <a:prstClr val="black"/>
              </a:solidFill>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CE8E7904-8B1E-4B0A-A962-949C8349693B}" type="slidenum">
              <a:rPr lang="en-US">
                <a:solidFill>
                  <a:prstClr val="black"/>
                </a:solidFill>
              </a:rPr>
              <a:pPr/>
              <a:t>‹Nr.›</a:t>
            </a:fld>
            <a:endParaRPr lang="en-US">
              <a:solidFill>
                <a:prstClr val="black"/>
              </a:solidFill>
            </a:endParaRPr>
          </a:p>
        </p:txBody>
      </p:sp>
    </p:spTree>
    <p:extLst>
      <p:ext uri="{BB962C8B-B14F-4D97-AF65-F5344CB8AC3E}">
        <p14:creationId xmlns:p14="http://schemas.microsoft.com/office/powerpoint/2010/main" val="116724404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A161FB65-6E34-4B70-9AA6-B03FEF0C9811}" type="datetimeFigureOut">
              <a:rPr lang="en-US">
                <a:solidFill>
                  <a:prstClr val="black"/>
                </a:solidFill>
              </a:rPr>
              <a:pPr/>
              <a:t>12/07/17</a:t>
            </a:fld>
            <a:endParaRPr lang="en-US">
              <a:solidFill>
                <a:prstClr val="black"/>
              </a:solidFill>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solidFill>
                <a:prstClr val="black"/>
              </a:solidFill>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CE8E7904-8B1E-4B0A-A962-949C8349693B}" type="slidenum">
              <a:rPr lang="en-US">
                <a:solidFill>
                  <a:prstClr val="black"/>
                </a:solidFill>
              </a:rPr>
              <a:pPr/>
              <a:t>‹Nr.›</a:t>
            </a:fld>
            <a:endParaRPr lang="en-US">
              <a:solidFill>
                <a:prstClr val="black"/>
              </a:solidFill>
            </a:endParaRPr>
          </a:p>
        </p:txBody>
      </p:sp>
    </p:spTree>
    <p:extLst>
      <p:ext uri="{BB962C8B-B14F-4D97-AF65-F5344CB8AC3E}">
        <p14:creationId xmlns:p14="http://schemas.microsoft.com/office/powerpoint/2010/main" val="321081108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A161FB65-6E34-4B70-9AA6-B03FEF0C9811}" type="datetimeFigureOut">
              <a:rPr lang="en-US">
                <a:solidFill>
                  <a:prstClr val="black"/>
                </a:solidFill>
              </a:rPr>
              <a:pPr/>
              <a:t>12/07/17</a:t>
            </a:fld>
            <a:endParaRPr lang="en-US">
              <a:solidFill>
                <a:prstClr val="black"/>
              </a:solidFill>
            </a:endParaRPr>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solidFill>
                <a:prstClr val="black"/>
              </a:solidFill>
            </a:endParaRPr>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CE8E7904-8B1E-4B0A-A962-949C8349693B}" type="slidenum">
              <a:rPr lang="en-US">
                <a:solidFill>
                  <a:prstClr val="black"/>
                </a:solidFill>
              </a:rPr>
              <a:pPr/>
              <a:t>‹Nr.›</a:t>
            </a:fld>
            <a:endParaRPr lang="en-US">
              <a:solidFill>
                <a:prstClr val="black"/>
              </a:solidFill>
            </a:endParaRPr>
          </a:p>
        </p:txBody>
      </p:sp>
    </p:spTree>
    <p:extLst>
      <p:ext uri="{BB962C8B-B14F-4D97-AF65-F5344CB8AC3E}">
        <p14:creationId xmlns:p14="http://schemas.microsoft.com/office/powerpoint/2010/main" val="345786948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a:xfrm>
            <a:off x="457200" y="6356350"/>
            <a:ext cx="2133600" cy="365125"/>
          </a:xfrm>
          <a:prstGeom prst="rect">
            <a:avLst/>
          </a:prstGeom>
        </p:spPr>
        <p:txBody>
          <a:bodyPr/>
          <a:lstStyle/>
          <a:p>
            <a:fld id="{A161FB65-6E34-4B70-9AA6-B03FEF0C9811}" type="datetimeFigureOut">
              <a:rPr lang="en-US">
                <a:solidFill>
                  <a:prstClr val="black"/>
                </a:solidFill>
              </a:rPr>
              <a:pPr/>
              <a:t>12/07/17</a:t>
            </a:fld>
            <a:endParaRPr lang="en-US">
              <a:solidFill>
                <a:prstClr val="black"/>
              </a:solidFill>
            </a:endParaRPr>
          </a:p>
        </p:txBody>
      </p:sp>
      <p:sp>
        <p:nvSpPr>
          <p:cNvPr id="8" name="Footer Placeholder 7"/>
          <p:cNvSpPr>
            <a:spLocks noGrp="1"/>
          </p:cNvSpPr>
          <p:nvPr>
            <p:ph type="ftr" sz="quarter" idx="11"/>
          </p:nvPr>
        </p:nvSpPr>
        <p:spPr>
          <a:xfrm>
            <a:off x="3124200" y="6356350"/>
            <a:ext cx="2895600" cy="365125"/>
          </a:xfrm>
          <a:prstGeom prst="rect">
            <a:avLst/>
          </a:prstGeom>
        </p:spPr>
        <p:txBody>
          <a:bodyPr/>
          <a:lstStyle/>
          <a:p>
            <a:endParaRPr lang="en-US">
              <a:solidFill>
                <a:prstClr val="black"/>
              </a:solidFill>
            </a:endParaRPr>
          </a:p>
        </p:txBody>
      </p:sp>
      <p:sp>
        <p:nvSpPr>
          <p:cNvPr id="9" name="Slide Number Placeholder 8"/>
          <p:cNvSpPr>
            <a:spLocks noGrp="1"/>
          </p:cNvSpPr>
          <p:nvPr>
            <p:ph type="sldNum" sz="quarter" idx="12"/>
          </p:nvPr>
        </p:nvSpPr>
        <p:spPr>
          <a:xfrm>
            <a:off x="6553200" y="6356350"/>
            <a:ext cx="2133600" cy="365125"/>
          </a:xfrm>
          <a:prstGeom prst="rect">
            <a:avLst/>
          </a:prstGeom>
        </p:spPr>
        <p:txBody>
          <a:bodyPr/>
          <a:lstStyle/>
          <a:p>
            <a:fld id="{CE8E7904-8B1E-4B0A-A962-949C8349693B}" type="slidenum">
              <a:rPr lang="en-US">
                <a:solidFill>
                  <a:prstClr val="black"/>
                </a:solidFill>
              </a:rPr>
              <a:pPr/>
              <a:t>‹Nr.›</a:t>
            </a:fld>
            <a:endParaRPr lang="en-US">
              <a:solidFill>
                <a:prstClr val="black"/>
              </a:solidFill>
            </a:endParaRPr>
          </a:p>
        </p:txBody>
      </p:sp>
    </p:spTree>
    <p:extLst>
      <p:ext uri="{BB962C8B-B14F-4D97-AF65-F5344CB8AC3E}">
        <p14:creationId xmlns:p14="http://schemas.microsoft.com/office/powerpoint/2010/main" val="403215068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a:xfrm>
            <a:off x="457200" y="6356350"/>
            <a:ext cx="2133600" cy="365125"/>
          </a:xfrm>
          <a:prstGeom prst="rect">
            <a:avLst/>
          </a:prstGeom>
        </p:spPr>
        <p:txBody>
          <a:bodyPr/>
          <a:lstStyle/>
          <a:p>
            <a:fld id="{A161FB65-6E34-4B70-9AA6-B03FEF0C9811}" type="datetimeFigureOut">
              <a:rPr lang="en-US">
                <a:solidFill>
                  <a:prstClr val="black"/>
                </a:solidFill>
              </a:rPr>
              <a:pPr/>
              <a:t>12/07/17</a:t>
            </a:fld>
            <a:endParaRPr lang="en-US">
              <a:solidFill>
                <a:prstClr val="black"/>
              </a:solidFill>
            </a:endParaRPr>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p>
            <a:endParaRPr lang="en-US">
              <a:solidFill>
                <a:prstClr val="black"/>
              </a:solidFill>
            </a:endParaRPr>
          </a:p>
        </p:txBody>
      </p:sp>
      <p:sp>
        <p:nvSpPr>
          <p:cNvPr id="5" name="Slide Number Placeholder 4"/>
          <p:cNvSpPr>
            <a:spLocks noGrp="1"/>
          </p:cNvSpPr>
          <p:nvPr>
            <p:ph type="sldNum" sz="quarter" idx="12"/>
          </p:nvPr>
        </p:nvSpPr>
        <p:spPr>
          <a:xfrm>
            <a:off x="6553200" y="6356350"/>
            <a:ext cx="2133600" cy="365125"/>
          </a:xfrm>
          <a:prstGeom prst="rect">
            <a:avLst/>
          </a:prstGeom>
        </p:spPr>
        <p:txBody>
          <a:bodyPr/>
          <a:lstStyle/>
          <a:p>
            <a:fld id="{CE8E7904-8B1E-4B0A-A962-949C8349693B}" type="slidenum">
              <a:rPr lang="en-US">
                <a:solidFill>
                  <a:prstClr val="black"/>
                </a:solidFill>
              </a:rPr>
              <a:pPr/>
              <a:t>‹Nr.›</a:t>
            </a:fld>
            <a:endParaRPr lang="en-US">
              <a:solidFill>
                <a:prstClr val="black"/>
              </a:solidFill>
            </a:endParaRPr>
          </a:p>
        </p:txBody>
      </p:sp>
    </p:spTree>
    <p:extLst>
      <p:ext uri="{BB962C8B-B14F-4D97-AF65-F5344CB8AC3E}">
        <p14:creationId xmlns:p14="http://schemas.microsoft.com/office/powerpoint/2010/main" val="135773558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p>
            <a:fld id="{A161FB65-6E34-4B70-9AA6-B03FEF0C9811}" type="datetimeFigureOut">
              <a:rPr lang="en-US">
                <a:solidFill>
                  <a:prstClr val="black"/>
                </a:solidFill>
              </a:rPr>
              <a:pPr/>
              <a:t>12/07/17</a:t>
            </a:fld>
            <a:endParaRPr lang="en-US">
              <a:solidFill>
                <a:prstClr val="black"/>
              </a:solidFill>
            </a:endParaRPr>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p>
            <a:endParaRPr lang="en-US">
              <a:solidFill>
                <a:prstClr val="black"/>
              </a:solidFill>
            </a:endParaRPr>
          </a:p>
        </p:txBody>
      </p:sp>
      <p:sp>
        <p:nvSpPr>
          <p:cNvPr id="4" name="Slide Number Placeholder 3"/>
          <p:cNvSpPr>
            <a:spLocks noGrp="1"/>
          </p:cNvSpPr>
          <p:nvPr>
            <p:ph type="sldNum" sz="quarter" idx="12"/>
          </p:nvPr>
        </p:nvSpPr>
        <p:spPr>
          <a:xfrm>
            <a:off x="6553200" y="6356350"/>
            <a:ext cx="2133600" cy="365125"/>
          </a:xfrm>
          <a:prstGeom prst="rect">
            <a:avLst/>
          </a:prstGeom>
        </p:spPr>
        <p:txBody>
          <a:bodyPr/>
          <a:lstStyle/>
          <a:p>
            <a:fld id="{CE8E7904-8B1E-4B0A-A962-949C8349693B}" type="slidenum">
              <a:rPr lang="en-US">
                <a:solidFill>
                  <a:prstClr val="black"/>
                </a:solidFill>
              </a:rPr>
              <a:pPr/>
              <a:t>‹Nr.›</a:t>
            </a:fld>
            <a:endParaRPr lang="en-US">
              <a:solidFill>
                <a:prstClr val="black"/>
              </a:solidFill>
            </a:endParaRPr>
          </a:p>
        </p:txBody>
      </p:sp>
    </p:spTree>
    <p:extLst>
      <p:ext uri="{BB962C8B-B14F-4D97-AF65-F5344CB8AC3E}">
        <p14:creationId xmlns:p14="http://schemas.microsoft.com/office/powerpoint/2010/main" val="122647081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A161FB65-6E34-4B70-9AA6-B03FEF0C9811}" type="datetimeFigureOut">
              <a:rPr lang="en-US">
                <a:solidFill>
                  <a:prstClr val="black"/>
                </a:solidFill>
              </a:rPr>
              <a:pPr/>
              <a:t>12/07/17</a:t>
            </a:fld>
            <a:endParaRPr lang="en-US">
              <a:solidFill>
                <a:prstClr val="black"/>
              </a:solidFill>
            </a:endParaRPr>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solidFill>
                <a:prstClr val="black"/>
              </a:solidFill>
            </a:endParaRPr>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CE8E7904-8B1E-4B0A-A962-949C8349693B}" type="slidenum">
              <a:rPr lang="en-US">
                <a:solidFill>
                  <a:prstClr val="black"/>
                </a:solidFill>
              </a:rPr>
              <a:pPr/>
              <a:t>‹Nr.›</a:t>
            </a:fld>
            <a:endParaRPr lang="en-US">
              <a:solidFill>
                <a:prstClr val="black"/>
              </a:solidFill>
            </a:endParaRPr>
          </a:p>
        </p:txBody>
      </p:sp>
    </p:spTree>
    <p:extLst>
      <p:ext uri="{BB962C8B-B14F-4D97-AF65-F5344CB8AC3E}">
        <p14:creationId xmlns:p14="http://schemas.microsoft.com/office/powerpoint/2010/main" val="255519436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12/07/17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‹Nr.›</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A161FB65-6E34-4B70-9AA6-B03FEF0C9811}" type="datetimeFigureOut">
              <a:rPr lang="en-US">
                <a:solidFill>
                  <a:prstClr val="black"/>
                </a:solidFill>
              </a:rPr>
              <a:pPr/>
              <a:t>12/07/17</a:t>
            </a:fld>
            <a:endParaRPr lang="en-US">
              <a:solidFill>
                <a:prstClr val="black"/>
              </a:solidFill>
            </a:endParaRPr>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solidFill>
                <a:prstClr val="black"/>
              </a:solidFill>
            </a:endParaRPr>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CE8E7904-8B1E-4B0A-A962-949C8349693B}" type="slidenum">
              <a:rPr lang="en-US">
                <a:solidFill>
                  <a:prstClr val="black"/>
                </a:solidFill>
              </a:rPr>
              <a:pPr/>
              <a:t>‹Nr.›</a:t>
            </a:fld>
            <a:endParaRPr lang="en-US">
              <a:solidFill>
                <a:prstClr val="black"/>
              </a:solidFill>
            </a:endParaRPr>
          </a:p>
        </p:txBody>
      </p:sp>
    </p:spTree>
    <p:extLst>
      <p:ext uri="{BB962C8B-B14F-4D97-AF65-F5344CB8AC3E}">
        <p14:creationId xmlns:p14="http://schemas.microsoft.com/office/powerpoint/2010/main" val="94649607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A161FB65-6E34-4B70-9AA6-B03FEF0C9811}" type="datetimeFigureOut">
              <a:rPr lang="en-US">
                <a:solidFill>
                  <a:prstClr val="black"/>
                </a:solidFill>
              </a:rPr>
              <a:pPr/>
              <a:t>12/07/17</a:t>
            </a:fld>
            <a:endParaRPr lang="en-US">
              <a:solidFill>
                <a:prstClr val="black"/>
              </a:solidFill>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solidFill>
                <a:prstClr val="black"/>
              </a:solidFill>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CE8E7904-8B1E-4B0A-A962-949C8349693B}" type="slidenum">
              <a:rPr lang="en-US">
                <a:solidFill>
                  <a:prstClr val="black"/>
                </a:solidFill>
              </a:rPr>
              <a:pPr/>
              <a:t>‹Nr.›</a:t>
            </a:fld>
            <a:endParaRPr lang="en-US">
              <a:solidFill>
                <a:prstClr val="black"/>
              </a:solidFill>
            </a:endParaRPr>
          </a:p>
        </p:txBody>
      </p:sp>
    </p:spTree>
    <p:extLst>
      <p:ext uri="{BB962C8B-B14F-4D97-AF65-F5344CB8AC3E}">
        <p14:creationId xmlns:p14="http://schemas.microsoft.com/office/powerpoint/2010/main" val="140554877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A161FB65-6E34-4B70-9AA6-B03FEF0C9811}" type="datetimeFigureOut">
              <a:rPr lang="en-US">
                <a:solidFill>
                  <a:prstClr val="black"/>
                </a:solidFill>
              </a:rPr>
              <a:pPr/>
              <a:t>12/07/17</a:t>
            </a:fld>
            <a:endParaRPr lang="en-US">
              <a:solidFill>
                <a:prstClr val="black"/>
              </a:solidFill>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solidFill>
                <a:prstClr val="black"/>
              </a:solidFill>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CE8E7904-8B1E-4B0A-A962-949C8349693B}" type="slidenum">
              <a:rPr lang="en-US">
                <a:solidFill>
                  <a:prstClr val="black"/>
                </a:solidFill>
              </a:rPr>
              <a:pPr/>
              <a:t>‹Nr.›</a:t>
            </a:fld>
            <a:endParaRPr lang="en-US">
              <a:solidFill>
                <a:prstClr val="black"/>
              </a:solidFill>
            </a:endParaRPr>
          </a:p>
        </p:txBody>
      </p:sp>
    </p:spTree>
    <p:extLst>
      <p:ext uri="{BB962C8B-B14F-4D97-AF65-F5344CB8AC3E}">
        <p14:creationId xmlns:p14="http://schemas.microsoft.com/office/powerpoint/2010/main" val="414564940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A161FB65-6E34-4B70-9AA6-B03FEF0C9811}" type="datetimeFigureOut">
              <a:rPr lang="en-US">
                <a:solidFill>
                  <a:prstClr val="black"/>
                </a:solidFill>
              </a:rPr>
              <a:pPr/>
              <a:t>12/07/17</a:t>
            </a:fld>
            <a:endParaRPr lang="en-US">
              <a:solidFill>
                <a:prstClr val="black"/>
              </a:solidFill>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solidFill>
                <a:prstClr val="black"/>
              </a:solidFill>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CE8E7904-8B1E-4B0A-A962-949C8349693B}" type="slidenum">
              <a:rPr lang="en-US">
                <a:solidFill>
                  <a:prstClr val="black"/>
                </a:solidFill>
              </a:rPr>
              <a:pPr/>
              <a:t>‹Nr.›</a:t>
            </a:fld>
            <a:endParaRPr lang="en-US">
              <a:solidFill>
                <a:prstClr val="black"/>
              </a:solidFill>
            </a:endParaRPr>
          </a:p>
        </p:txBody>
      </p:sp>
    </p:spTree>
    <p:extLst>
      <p:ext uri="{BB962C8B-B14F-4D97-AF65-F5344CB8AC3E}">
        <p14:creationId xmlns:p14="http://schemas.microsoft.com/office/powerpoint/2010/main" val="314374943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A161FB65-6E34-4B70-9AA6-B03FEF0C9811}" type="datetimeFigureOut">
              <a:rPr lang="en-US">
                <a:solidFill>
                  <a:prstClr val="black"/>
                </a:solidFill>
              </a:rPr>
              <a:pPr/>
              <a:t>12/07/17</a:t>
            </a:fld>
            <a:endParaRPr lang="en-US">
              <a:solidFill>
                <a:prstClr val="black"/>
              </a:solidFill>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solidFill>
                <a:prstClr val="black"/>
              </a:solidFill>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CE8E7904-8B1E-4B0A-A962-949C8349693B}" type="slidenum">
              <a:rPr lang="en-US">
                <a:solidFill>
                  <a:prstClr val="black"/>
                </a:solidFill>
              </a:rPr>
              <a:pPr/>
              <a:t>‹Nr.›</a:t>
            </a:fld>
            <a:endParaRPr lang="en-US">
              <a:solidFill>
                <a:prstClr val="black"/>
              </a:solidFill>
            </a:endParaRPr>
          </a:p>
        </p:txBody>
      </p:sp>
    </p:spTree>
    <p:extLst>
      <p:ext uri="{BB962C8B-B14F-4D97-AF65-F5344CB8AC3E}">
        <p14:creationId xmlns:p14="http://schemas.microsoft.com/office/powerpoint/2010/main" val="107664779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A161FB65-6E34-4B70-9AA6-B03FEF0C9811}" type="datetimeFigureOut">
              <a:rPr lang="en-US">
                <a:solidFill>
                  <a:prstClr val="black"/>
                </a:solidFill>
              </a:rPr>
              <a:pPr/>
              <a:t>12/07/17</a:t>
            </a:fld>
            <a:endParaRPr lang="en-US">
              <a:solidFill>
                <a:prstClr val="black"/>
              </a:solidFill>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solidFill>
                <a:prstClr val="black"/>
              </a:solidFill>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CE8E7904-8B1E-4B0A-A962-949C8349693B}" type="slidenum">
              <a:rPr lang="en-US">
                <a:solidFill>
                  <a:prstClr val="black"/>
                </a:solidFill>
              </a:rPr>
              <a:pPr/>
              <a:t>‹Nr.›</a:t>
            </a:fld>
            <a:endParaRPr lang="en-US">
              <a:solidFill>
                <a:prstClr val="black"/>
              </a:solidFill>
            </a:endParaRPr>
          </a:p>
        </p:txBody>
      </p:sp>
    </p:spTree>
    <p:extLst>
      <p:ext uri="{BB962C8B-B14F-4D97-AF65-F5344CB8AC3E}">
        <p14:creationId xmlns:p14="http://schemas.microsoft.com/office/powerpoint/2010/main" val="197107798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A161FB65-6E34-4B70-9AA6-B03FEF0C9811}" type="datetimeFigureOut">
              <a:rPr lang="en-US">
                <a:solidFill>
                  <a:prstClr val="black"/>
                </a:solidFill>
              </a:rPr>
              <a:pPr/>
              <a:t>12/07/17</a:t>
            </a:fld>
            <a:endParaRPr lang="en-US">
              <a:solidFill>
                <a:prstClr val="black"/>
              </a:solidFill>
            </a:endParaRPr>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solidFill>
                <a:prstClr val="black"/>
              </a:solidFill>
            </a:endParaRPr>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CE8E7904-8B1E-4B0A-A962-949C8349693B}" type="slidenum">
              <a:rPr lang="en-US">
                <a:solidFill>
                  <a:prstClr val="black"/>
                </a:solidFill>
              </a:rPr>
              <a:pPr/>
              <a:t>‹Nr.›</a:t>
            </a:fld>
            <a:endParaRPr lang="en-US">
              <a:solidFill>
                <a:prstClr val="black"/>
              </a:solidFill>
            </a:endParaRPr>
          </a:p>
        </p:txBody>
      </p:sp>
    </p:spTree>
    <p:extLst>
      <p:ext uri="{BB962C8B-B14F-4D97-AF65-F5344CB8AC3E}">
        <p14:creationId xmlns:p14="http://schemas.microsoft.com/office/powerpoint/2010/main" val="352450984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a:xfrm>
            <a:off x="457200" y="6356350"/>
            <a:ext cx="2133600" cy="365125"/>
          </a:xfrm>
          <a:prstGeom prst="rect">
            <a:avLst/>
          </a:prstGeom>
        </p:spPr>
        <p:txBody>
          <a:bodyPr/>
          <a:lstStyle/>
          <a:p>
            <a:fld id="{A161FB65-6E34-4B70-9AA6-B03FEF0C9811}" type="datetimeFigureOut">
              <a:rPr lang="en-US">
                <a:solidFill>
                  <a:prstClr val="black"/>
                </a:solidFill>
              </a:rPr>
              <a:pPr/>
              <a:t>12/07/17</a:t>
            </a:fld>
            <a:endParaRPr lang="en-US">
              <a:solidFill>
                <a:prstClr val="black"/>
              </a:solidFill>
            </a:endParaRPr>
          </a:p>
        </p:txBody>
      </p:sp>
      <p:sp>
        <p:nvSpPr>
          <p:cNvPr id="8" name="Footer Placeholder 7"/>
          <p:cNvSpPr>
            <a:spLocks noGrp="1"/>
          </p:cNvSpPr>
          <p:nvPr>
            <p:ph type="ftr" sz="quarter" idx="11"/>
          </p:nvPr>
        </p:nvSpPr>
        <p:spPr>
          <a:xfrm>
            <a:off x="3124200" y="6356350"/>
            <a:ext cx="2895600" cy="365125"/>
          </a:xfrm>
          <a:prstGeom prst="rect">
            <a:avLst/>
          </a:prstGeom>
        </p:spPr>
        <p:txBody>
          <a:bodyPr/>
          <a:lstStyle/>
          <a:p>
            <a:endParaRPr lang="en-US">
              <a:solidFill>
                <a:prstClr val="black"/>
              </a:solidFill>
            </a:endParaRPr>
          </a:p>
        </p:txBody>
      </p:sp>
      <p:sp>
        <p:nvSpPr>
          <p:cNvPr id="9" name="Slide Number Placeholder 8"/>
          <p:cNvSpPr>
            <a:spLocks noGrp="1"/>
          </p:cNvSpPr>
          <p:nvPr>
            <p:ph type="sldNum" sz="quarter" idx="12"/>
          </p:nvPr>
        </p:nvSpPr>
        <p:spPr>
          <a:xfrm>
            <a:off x="6553200" y="6356350"/>
            <a:ext cx="2133600" cy="365125"/>
          </a:xfrm>
          <a:prstGeom prst="rect">
            <a:avLst/>
          </a:prstGeom>
        </p:spPr>
        <p:txBody>
          <a:bodyPr/>
          <a:lstStyle/>
          <a:p>
            <a:fld id="{CE8E7904-8B1E-4B0A-A962-949C8349693B}" type="slidenum">
              <a:rPr lang="en-US">
                <a:solidFill>
                  <a:prstClr val="black"/>
                </a:solidFill>
              </a:rPr>
              <a:pPr/>
              <a:t>‹Nr.›</a:t>
            </a:fld>
            <a:endParaRPr lang="en-US">
              <a:solidFill>
                <a:prstClr val="black"/>
              </a:solidFill>
            </a:endParaRPr>
          </a:p>
        </p:txBody>
      </p:sp>
    </p:spTree>
    <p:extLst>
      <p:ext uri="{BB962C8B-B14F-4D97-AF65-F5344CB8AC3E}">
        <p14:creationId xmlns:p14="http://schemas.microsoft.com/office/powerpoint/2010/main" val="379823562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a:xfrm>
            <a:off x="457200" y="6356350"/>
            <a:ext cx="2133600" cy="365125"/>
          </a:xfrm>
          <a:prstGeom prst="rect">
            <a:avLst/>
          </a:prstGeom>
        </p:spPr>
        <p:txBody>
          <a:bodyPr/>
          <a:lstStyle/>
          <a:p>
            <a:fld id="{A161FB65-6E34-4B70-9AA6-B03FEF0C9811}" type="datetimeFigureOut">
              <a:rPr lang="en-US">
                <a:solidFill>
                  <a:prstClr val="black"/>
                </a:solidFill>
              </a:rPr>
              <a:pPr/>
              <a:t>12/07/17</a:t>
            </a:fld>
            <a:endParaRPr lang="en-US">
              <a:solidFill>
                <a:prstClr val="black"/>
              </a:solidFill>
            </a:endParaRPr>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p>
            <a:endParaRPr lang="en-US">
              <a:solidFill>
                <a:prstClr val="black"/>
              </a:solidFill>
            </a:endParaRPr>
          </a:p>
        </p:txBody>
      </p:sp>
      <p:sp>
        <p:nvSpPr>
          <p:cNvPr id="5" name="Slide Number Placeholder 4"/>
          <p:cNvSpPr>
            <a:spLocks noGrp="1"/>
          </p:cNvSpPr>
          <p:nvPr>
            <p:ph type="sldNum" sz="quarter" idx="12"/>
          </p:nvPr>
        </p:nvSpPr>
        <p:spPr>
          <a:xfrm>
            <a:off x="6553200" y="6356350"/>
            <a:ext cx="2133600" cy="365125"/>
          </a:xfrm>
          <a:prstGeom prst="rect">
            <a:avLst/>
          </a:prstGeom>
        </p:spPr>
        <p:txBody>
          <a:bodyPr/>
          <a:lstStyle/>
          <a:p>
            <a:fld id="{CE8E7904-8B1E-4B0A-A962-949C8349693B}" type="slidenum">
              <a:rPr lang="en-US">
                <a:solidFill>
                  <a:prstClr val="black"/>
                </a:solidFill>
              </a:rPr>
              <a:pPr/>
              <a:t>‹Nr.›</a:t>
            </a:fld>
            <a:endParaRPr lang="en-US">
              <a:solidFill>
                <a:prstClr val="black"/>
              </a:solidFill>
            </a:endParaRPr>
          </a:p>
        </p:txBody>
      </p:sp>
    </p:spTree>
    <p:extLst>
      <p:ext uri="{BB962C8B-B14F-4D97-AF65-F5344CB8AC3E}">
        <p14:creationId xmlns:p14="http://schemas.microsoft.com/office/powerpoint/2010/main" val="270360371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p>
            <a:fld id="{A161FB65-6E34-4B70-9AA6-B03FEF0C9811}" type="datetimeFigureOut">
              <a:rPr lang="en-US">
                <a:solidFill>
                  <a:prstClr val="black"/>
                </a:solidFill>
              </a:rPr>
              <a:pPr/>
              <a:t>12/07/17</a:t>
            </a:fld>
            <a:endParaRPr lang="en-US">
              <a:solidFill>
                <a:prstClr val="black"/>
              </a:solidFill>
            </a:endParaRPr>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p>
            <a:endParaRPr lang="en-US">
              <a:solidFill>
                <a:prstClr val="black"/>
              </a:solidFill>
            </a:endParaRPr>
          </a:p>
        </p:txBody>
      </p:sp>
      <p:sp>
        <p:nvSpPr>
          <p:cNvPr id="4" name="Slide Number Placeholder 3"/>
          <p:cNvSpPr>
            <a:spLocks noGrp="1"/>
          </p:cNvSpPr>
          <p:nvPr>
            <p:ph type="sldNum" sz="quarter" idx="12"/>
          </p:nvPr>
        </p:nvSpPr>
        <p:spPr>
          <a:xfrm>
            <a:off x="6553200" y="6356350"/>
            <a:ext cx="2133600" cy="365125"/>
          </a:xfrm>
          <a:prstGeom prst="rect">
            <a:avLst/>
          </a:prstGeom>
        </p:spPr>
        <p:txBody>
          <a:bodyPr/>
          <a:lstStyle/>
          <a:p>
            <a:fld id="{CE8E7904-8B1E-4B0A-A962-949C8349693B}" type="slidenum">
              <a:rPr lang="en-US">
                <a:solidFill>
                  <a:prstClr val="black"/>
                </a:solidFill>
              </a:rPr>
              <a:pPr/>
              <a:t>‹Nr.›</a:t>
            </a:fld>
            <a:endParaRPr lang="en-US">
              <a:solidFill>
                <a:prstClr val="black"/>
              </a:solidFill>
            </a:endParaRPr>
          </a:p>
        </p:txBody>
      </p:sp>
    </p:spTree>
    <p:extLst>
      <p:ext uri="{BB962C8B-B14F-4D97-AF65-F5344CB8AC3E}">
        <p14:creationId xmlns:p14="http://schemas.microsoft.com/office/powerpoint/2010/main" val="329415228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12/07/17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‹Nr.›</a:t>
            </a:fld>
            <a:endParaRPr lang="en-US"/>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A161FB65-6E34-4B70-9AA6-B03FEF0C9811}" type="datetimeFigureOut">
              <a:rPr lang="en-US">
                <a:solidFill>
                  <a:prstClr val="black"/>
                </a:solidFill>
              </a:rPr>
              <a:pPr/>
              <a:t>12/07/17</a:t>
            </a:fld>
            <a:endParaRPr lang="en-US">
              <a:solidFill>
                <a:prstClr val="black"/>
              </a:solidFill>
            </a:endParaRPr>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solidFill>
                <a:prstClr val="black"/>
              </a:solidFill>
            </a:endParaRPr>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CE8E7904-8B1E-4B0A-A962-949C8349693B}" type="slidenum">
              <a:rPr lang="en-US">
                <a:solidFill>
                  <a:prstClr val="black"/>
                </a:solidFill>
              </a:rPr>
              <a:pPr/>
              <a:t>‹Nr.›</a:t>
            </a:fld>
            <a:endParaRPr lang="en-US">
              <a:solidFill>
                <a:prstClr val="black"/>
              </a:solidFill>
            </a:endParaRPr>
          </a:p>
        </p:txBody>
      </p:sp>
    </p:spTree>
    <p:extLst>
      <p:ext uri="{BB962C8B-B14F-4D97-AF65-F5344CB8AC3E}">
        <p14:creationId xmlns:p14="http://schemas.microsoft.com/office/powerpoint/2010/main" val="129531034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A161FB65-6E34-4B70-9AA6-B03FEF0C9811}" type="datetimeFigureOut">
              <a:rPr lang="en-US">
                <a:solidFill>
                  <a:prstClr val="black"/>
                </a:solidFill>
              </a:rPr>
              <a:pPr/>
              <a:t>12/07/17</a:t>
            </a:fld>
            <a:endParaRPr lang="en-US">
              <a:solidFill>
                <a:prstClr val="black"/>
              </a:solidFill>
            </a:endParaRPr>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solidFill>
                <a:prstClr val="black"/>
              </a:solidFill>
            </a:endParaRPr>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CE8E7904-8B1E-4B0A-A962-949C8349693B}" type="slidenum">
              <a:rPr lang="en-US">
                <a:solidFill>
                  <a:prstClr val="black"/>
                </a:solidFill>
              </a:rPr>
              <a:pPr/>
              <a:t>‹Nr.›</a:t>
            </a:fld>
            <a:endParaRPr lang="en-US">
              <a:solidFill>
                <a:prstClr val="black"/>
              </a:solidFill>
            </a:endParaRPr>
          </a:p>
        </p:txBody>
      </p:sp>
    </p:spTree>
    <p:extLst>
      <p:ext uri="{BB962C8B-B14F-4D97-AF65-F5344CB8AC3E}">
        <p14:creationId xmlns:p14="http://schemas.microsoft.com/office/powerpoint/2010/main" val="143859062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A161FB65-6E34-4B70-9AA6-B03FEF0C9811}" type="datetimeFigureOut">
              <a:rPr lang="en-US">
                <a:solidFill>
                  <a:prstClr val="black"/>
                </a:solidFill>
              </a:rPr>
              <a:pPr/>
              <a:t>12/07/17</a:t>
            </a:fld>
            <a:endParaRPr lang="en-US">
              <a:solidFill>
                <a:prstClr val="black"/>
              </a:solidFill>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solidFill>
                <a:prstClr val="black"/>
              </a:solidFill>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CE8E7904-8B1E-4B0A-A962-949C8349693B}" type="slidenum">
              <a:rPr lang="en-US">
                <a:solidFill>
                  <a:prstClr val="black"/>
                </a:solidFill>
              </a:rPr>
              <a:pPr/>
              <a:t>‹Nr.›</a:t>
            </a:fld>
            <a:endParaRPr lang="en-US">
              <a:solidFill>
                <a:prstClr val="black"/>
              </a:solidFill>
            </a:endParaRPr>
          </a:p>
        </p:txBody>
      </p:sp>
    </p:spTree>
    <p:extLst>
      <p:ext uri="{BB962C8B-B14F-4D97-AF65-F5344CB8AC3E}">
        <p14:creationId xmlns:p14="http://schemas.microsoft.com/office/powerpoint/2010/main" val="2328874540"/>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A161FB65-6E34-4B70-9AA6-B03FEF0C9811}" type="datetimeFigureOut">
              <a:rPr lang="en-US">
                <a:solidFill>
                  <a:prstClr val="black"/>
                </a:solidFill>
              </a:rPr>
              <a:pPr/>
              <a:t>12/07/17</a:t>
            </a:fld>
            <a:endParaRPr lang="en-US">
              <a:solidFill>
                <a:prstClr val="black"/>
              </a:solidFill>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solidFill>
                <a:prstClr val="black"/>
              </a:solidFill>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CE8E7904-8B1E-4B0A-A962-949C8349693B}" type="slidenum">
              <a:rPr lang="en-US">
                <a:solidFill>
                  <a:prstClr val="black"/>
                </a:solidFill>
              </a:rPr>
              <a:pPr/>
              <a:t>‹Nr.›</a:t>
            </a:fld>
            <a:endParaRPr lang="en-US">
              <a:solidFill>
                <a:prstClr val="black"/>
              </a:solidFill>
            </a:endParaRPr>
          </a:p>
        </p:txBody>
      </p:sp>
    </p:spTree>
    <p:extLst>
      <p:ext uri="{BB962C8B-B14F-4D97-AF65-F5344CB8AC3E}">
        <p14:creationId xmlns:p14="http://schemas.microsoft.com/office/powerpoint/2010/main" val="367489214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12/07/17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‹Nr.›</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12/07/17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‹Nr.›</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12/07/17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‹Nr.›</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12/07/17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‹Nr.›</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12/07/17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‹Nr.›</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12/07/17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‹Nr.›</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22.xml"/><Relationship Id="rId12" Type="http://schemas.openxmlformats.org/officeDocument/2006/relationships/theme" Target="../theme/theme2.xml"/><Relationship Id="rId13" Type="http://schemas.openxmlformats.org/officeDocument/2006/relationships/image" Target="../media/image1.jpeg"/><Relationship Id="rId1" Type="http://schemas.openxmlformats.org/officeDocument/2006/relationships/slideLayout" Target="../slideLayouts/slideLayout12.xml"/><Relationship Id="rId2" Type="http://schemas.openxmlformats.org/officeDocument/2006/relationships/slideLayout" Target="../slideLayouts/slideLayout13.xml"/><Relationship Id="rId3" Type="http://schemas.openxmlformats.org/officeDocument/2006/relationships/slideLayout" Target="../slideLayouts/slideLayout14.xml"/><Relationship Id="rId4" Type="http://schemas.openxmlformats.org/officeDocument/2006/relationships/slideLayout" Target="../slideLayouts/slideLayout15.xml"/><Relationship Id="rId5" Type="http://schemas.openxmlformats.org/officeDocument/2006/relationships/slideLayout" Target="../slideLayouts/slideLayout16.xml"/><Relationship Id="rId6" Type="http://schemas.openxmlformats.org/officeDocument/2006/relationships/slideLayout" Target="../slideLayouts/slideLayout17.xml"/><Relationship Id="rId7" Type="http://schemas.openxmlformats.org/officeDocument/2006/relationships/slideLayout" Target="../slideLayouts/slideLayout18.xml"/><Relationship Id="rId8" Type="http://schemas.openxmlformats.org/officeDocument/2006/relationships/slideLayout" Target="../slideLayouts/slideLayout19.xml"/><Relationship Id="rId9" Type="http://schemas.openxmlformats.org/officeDocument/2006/relationships/slideLayout" Target="../slideLayouts/slideLayout20.xml"/><Relationship Id="rId10"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11" Type="http://schemas.openxmlformats.org/officeDocument/2006/relationships/slideLayout" Target="../slideLayouts/slideLayout33.xml"/><Relationship Id="rId12" Type="http://schemas.openxmlformats.org/officeDocument/2006/relationships/theme" Target="../theme/theme3.xml"/><Relationship Id="rId13" Type="http://schemas.openxmlformats.org/officeDocument/2006/relationships/image" Target="../media/image1.jpeg"/><Relationship Id="rId1" Type="http://schemas.openxmlformats.org/officeDocument/2006/relationships/slideLayout" Target="../slideLayouts/slideLayout23.xml"/><Relationship Id="rId2" Type="http://schemas.openxmlformats.org/officeDocument/2006/relationships/slideLayout" Target="../slideLayouts/slideLayout24.xml"/><Relationship Id="rId3" Type="http://schemas.openxmlformats.org/officeDocument/2006/relationships/slideLayout" Target="../slideLayouts/slideLayout25.xml"/><Relationship Id="rId4" Type="http://schemas.openxmlformats.org/officeDocument/2006/relationships/slideLayout" Target="../slideLayouts/slideLayout26.xml"/><Relationship Id="rId5" Type="http://schemas.openxmlformats.org/officeDocument/2006/relationships/slideLayout" Target="../slideLayouts/slideLayout27.xml"/><Relationship Id="rId6" Type="http://schemas.openxmlformats.org/officeDocument/2006/relationships/slideLayout" Target="../slideLayouts/slideLayout28.xml"/><Relationship Id="rId7" Type="http://schemas.openxmlformats.org/officeDocument/2006/relationships/slideLayout" Target="../slideLayouts/slideLayout29.xml"/><Relationship Id="rId8" Type="http://schemas.openxmlformats.org/officeDocument/2006/relationships/slideLayout" Target="../slideLayouts/slideLayout30.xml"/><Relationship Id="rId9" Type="http://schemas.openxmlformats.org/officeDocument/2006/relationships/slideLayout" Target="../slideLayouts/slideLayout31.xml"/><Relationship Id="rId10" Type="http://schemas.openxmlformats.org/officeDocument/2006/relationships/slideLayout" Target="../slideLayouts/slideLayout3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12/07/17</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‹Nr.›</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3075" name="Picture 3" descr="C:\Users\user\Desktop\Powerpoint Master\internal 2-01.jpg"/>
          <p:cNvPicPr>
            <a:picLocks noChangeAspect="1" noChangeArrowheads="1"/>
          </p:cNvPicPr>
          <p:nvPr userDrawn="1"/>
        </p:nvPicPr>
        <p:blipFill>
          <a:blip r:embed="rId13" cstate="print"/>
          <a:srcRect/>
          <a:stretch>
            <a:fillRect/>
          </a:stretch>
        </p:blipFill>
        <p:spPr bwMode="auto">
          <a:xfrm>
            <a:off x="0" y="0"/>
            <a:ext cx="9144000" cy="6858000"/>
          </a:xfrm>
          <a:prstGeom prst="rect">
            <a:avLst/>
          </a:prstGeom>
          <a:noFill/>
        </p:spPr>
      </p:pic>
      <p:sp>
        <p:nvSpPr>
          <p:cNvPr id="2" name="Title Placeholder 1"/>
          <p:cNvSpPr>
            <a:spLocks noGrp="1"/>
          </p:cNvSpPr>
          <p:nvPr>
            <p:ph type="title"/>
          </p:nvPr>
        </p:nvSpPr>
        <p:spPr>
          <a:xfrm>
            <a:off x="457200" y="1000108"/>
            <a:ext cx="8229600" cy="357190"/>
          </a:xfrm>
          <a:prstGeom prst="rect">
            <a:avLst/>
          </a:prstGeom>
        </p:spPr>
        <p:txBody>
          <a:bodyPr vert="horz" lIns="91440" tIns="45720" rIns="91440" bIns="45720" rtlCol="0" anchor="ctr">
            <a:no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714488"/>
            <a:ext cx="8229600" cy="4411675"/>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202535818"/>
      </p:ext>
    </p:extLst>
  </p:cSld>
  <p:clrMap bg1="lt1" tx1="dk1" bg2="lt2" tx2="dk2" accent1="accent1" accent2="accent2" accent3="accent3" accent4="accent4" accent5="accent5" accent6="accent6" hlink="hlink" folHlink="folHlink"/>
  <p:sldLayoutIdLst>
    <p:sldLayoutId id="2147483664" r:id="rId1"/>
    <p:sldLayoutId id="2147483665" r:id="rId2"/>
    <p:sldLayoutId id="2147483666" r:id="rId3"/>
    <p:sldLayoutId id="2147483667" r:id="rId4"/>
    <p:sldLayoutId id="2147483668" r:id="rId5"/>
    <p:sldLayoutId id="2147483669" r:id="rId6"/>
    <p:sldLayoutId id="2147483670" r:id="rId7"/>
    <p:sldLayoutId id="2147483671" r:id="rId8"/>
    <p:sldLayoutId id="2147483672" r:id="rId9"/>
    <p:sldLayoutId id="2147483673" r:id="rId10"/>
    <p:sldLayoutId id="2147483674" r:id="rId11"/>
  </p:sldLayoutIdLst>
  <p:txStyles>
    <p:titleStyle>
      <a:lvl1pPr algn="l" defTabSz="914400" rtl="0" eaLnBrk="1" latinLnBrk="0" hangingPunct="1">
        <a:spcBef>
          <a:spcPct val="0"/>
        </a:spcBef>
        <a:buNone/>
        <a:defRPr sz="3200" b="0" kern="1200">
          <a:solidFill>
            <a:schemeClr val="bg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2400" kern="1200">
          <a:solidFill>
            <a:schemeClr val="tx1">
              <a:lumMod val="75000"/>
              <a:lumOff val="25000"/>
            </a:schemeClr>
          </a:solidFill>
          <a:latin typeface="Adobe Fan Heiti Std B" pitchFamily="34" charset="-128"/>
          <a:ea typeface="Adobe Fan Heiti Std B" pitchFamily="34" charset="-128"/>
          <a:cs typeface="+mn-cs"/>
        </a:defRPr>
      </a:lvl1pPr>
      <a:lvl2pPr marL="742950" indent="-285750" algn="l" defTabSz="914400" rtl="0" eaLnBrk="1" latinLnBrk="0" hangingPunct="1">
        <a:spcBef>
          <a:spcPct val="20000"/>
        </a:spcBef>
        <a:buFont typeface="Arial" pitchFamily="34" charset="0"/>
        <a:buChar char="–"/>
        <a:defRPr sz="2000" kern="1200">
          <a:solidFill>
            <a:schemeClr val="tx1">
              <a:lumMod val="75000"/>
              <a:lumOff val="25000"/>
            </a:schemeClr>
          </a:solidFill>
          <a:latin typeface="Adobe Fan Heiti Std B" pitchFamily="34" charset="-128"/>
          <a:ea typeface="Adobe Fan Heiti Std B" pitchFamily="34" charset="-128"/>
          <a:cs typeface="+mn-cs"/>
        </a:defRPr>
      </a:lvl2pPr>
      <a:lvl3pPr marL="1143000" indent="-228600" algn="l" defTabSz="914400" rtl="0" eaLnBrk="1" latinLnBrk="0" hangingPunct="1">
        <a:spcBef>
          <a:spcPct val="20000"/>
        </a:spcBef>
        <a:buFont typeface="Arial" pitchFamily="34" charset="0"/>
        <a:buChar char="•"/>
        <a:defRPr sz="1800" kern="1200">
          <a:solidFill>
            <a:schemeClr val="tx1">
              <a:lumMod val="75000"/>
              <a:lumOff val="25000"/>
            </a:schemeClr>
          </a:solidFill>
          <a:latin typeface="Adobe Fan Heiti Std B" pitchFamily="34" charset="-128"/>
          <a:ea typeface="Adobe Fan Heiti Std B" pitchFamily="34" charset="-128"/>
          <a:cs typeface="+mn-cs"/>
        </a:defRPr>
      </a:lvl3pPr>
      <a:lvl4pPr marL="1600200" indent="-228600" algn="l" defTabSz="914400" rtl="0" eaLnBrk="1" latinLnBrk="0" hangingPunct="1">
        <a:spcBef>
          <a:spcPct val="20000"/>
        </a:spcBef>
        <a:buFont typeface="Arial" pitchFamily="34" charset="0"/>
        <a:buChar char="–"/>
        <a:defRPr sz="1600" kern="1200">
          <a:solidFill>
            <a:schemeClr val="tx1">
              <a:lumMod val="75000"/>
              <a:lumOff val="25000"/>
            </a:schemeClr>
          </a:solidFill>
          <a:latin typeface="Adobe Fan Heiti Std B" pitchFamily="34" charset="-128"/>
          <a:ea typeface="Adobe Fan Heiti Std B" pitchFamily="34" charset="-128"/>
          <a:cs typeface="+mn-cs"/>
        </a:defRPr>
      </a:lvl4pPr>
      <a:lvl5pPr marL="2057400" indent="-228600" algn="l" defTabSz="914400" rtl="0" eaLnBrk="1" latinLnBrk="0" hangingPunct="1">
        <a:spcBef>
          <a:spcPct val="20000"/>
        </a:spcBef>
        <a:buFont typeface="Arial" pitchFamily="34" charset="0"/>
        <a:buChar char="»"/>
        <a:defRPr sz="1600" kern="1200">
          <a:solidFill>
            <a:schemeClr val="tx1">
              <a:lumMod val="75000"/>
              <a:lumOff val="25000"/>
            </a:schemeClr>
          </a:solidFill>
          <a:latin typeface="Adobe Fan Heiti Std B" pitchFamily="34" charset="-128"/>
          <a:ea typeface="Adobe Fan Heiti Std B" pitchFamily="34" charset="-128"/>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3075" name="Picture 3" descr="C:\Users\user\Desktop\Powerpoint Master\internal 2-01.jpg"/>
          <p:cNvPicPr>
            <a:picLocks noChangeAspect="1" noChangeArrowheads="1"/>
          </p:cNvPicPr>
          <p:nvPr userDrawn="1"/>
        </p:nvPicPr>
        <p:blipFill>
          <a:blip r:embed="rId13" cstate="email">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p:spPr>
      </p:pic>
      <p:sp>
        <p:nvSpPr>
          <p:cNvPr id="2" name="Title Placeholder 1"/>
          <p:cNvSpPr>
            <a:spLocks noGrp="1"/>
          </p:cNvSpPr>
          <p:nvPr>
            <p:ph type="title"/>
          </p:nvPr>
        </p:nvSpPr>
        <p:spPr>
          <a:xfrm>
            <a:off x="457200" y="1000108"/>
            <a:ext cx="8229600" cy="357190"/>
          </a:xfrm>
          <a:prstGeom prst="rect">
            <a:avLst/>
          </a:prstGeom>
        </p:spPr>
        <p:txBody>
          <a:bodyPr vert="horz" lIns="91440" tIns="45720" rIns="91440" bIns="45720" rtlCol="0" anchor="ctr">
            <a:no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714488"/>
            <a:ext cx="8229600" cy="4411675"/>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433689511"/>
      </p:ext>
    </p:extLst>
  </p:cSld>
  <p:clrMap bg1="lt1" tx1="dk1" bg2="lt2" tx2="dk2" accent1="accent1" accent2="accent2" accent3="accent3" accent4="accent4" accent5="accent5" accent6="accent6" hlink="hlink" folHlink="folHlink"/>
  <p:sldLayoutIdLst>
    <p:sldLayoutId id="2147483676" r:id="rId1"/>
    <p:sldLayoutId id="2147483677" r:id="rId2"/>
    <p:sldLayoutId id="2147483678" r:id="rId3"/>
    <p:sldLayoutId id="2147483679" r:id="rId4"/>
    <p:sldLayoutId id="2147483680" r:id="rId5"/>
    <p:sldLayoutId id="2147483681" r:id="rId6"/>
    <p:sldLayoutId id="2147483682" r:id="rId7"/>
    <p:sldLayoutId id="2147483683" r:id="rId8"/>
    <p:sldLayoutId id="2147483684" r:id="rId9"/>
    <p:sldLayoutId id="2147483685" r:id="rId10"/>
    <p:sldLayoutId id="2147483686" r:id="rId11"/>
  </p:sldLayoutIdLst>
  <p:txStyles>
    <p:titleStyle>
      <a:lvl1pPr algn="l" defTabSz="914400" rtl="0" eaLnBrk="1" latinLnBrk="0" hangingPunct="1">
        <a:spcBef>
          <a:spcPct val="0"/>
        </a:spcBef>
        <a:buNone/>
        <a:defRPr sz="3200" b="0" kern="1200">
          <a:solidFill>
            <a:schemeClr val="bg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2400" kern="1200">
          <a:solidFill>
            <a:schemeClr val="tx1">
              <a:lumMod val="75000"/>
              <a:lumOff val="25000"/>
            </a:schemeClr>
          </a:solidFill>
          <a:latin typeface="Adobe Fan Heiti Std B" pitchFamily="34" charset="-128"/>
          <a:ea typeface="Adobe Fan Heiti Std B" pitchFamily="34" charset="-128"/>
          <a:cs typeface="+mn-cs"/>
        </a:defRPr>
      </a:lvl1pPr>
      <a:lvl2pPr marL="742950" indent="-285750" algn="l" defTabSz="914400" rtl="0" eaLnBrk="1" latinLnBrk="0" hangingPunct="1">
        <a:spcBef>
          <a:spcPct val="20000"/>
        </a:spcBef>
        <a:buFont typeface="Arial" pitchFamily="34" charset="0"/>
        <a:buChar char="–"/>
        <a:defRPr sz="2000" kern="1200">
          <a:solidFill>
            <a:schemeClr val="tx1">
              <a:lumMod val="75000"/>
              <a:lumOff val="25000"/>
            </a:schemeClr>
          </a:solidFill>
          <a:latin typeface="Adobe Fan Heiti Std B" pitchFamily="34" charset="-128"/>
          <a:ea typeface="Adobe Fan Heiti Std B" pitchFamily="34" charset="-128"/>
          <a:cs typeface="+mn-cs"/>
        </a:defRPr>
      </a:lvl2pPr>
      <a:lvl3pPr marL="1143000" indent="-228600" algn="l" defTabSz="914400" rtl="0" eaLnBrk="1" latinLnBrk="0" hangingPunct="1">
        <a:spcBef>
          <a:spcPct val="20000"/>
        </a:spcBef>
        <a:buFont typeface="Arial" pitchFamily="34" charset="0"/>
        <a:buChar char="•"/>
        <a:defRPr sz="1800" kern="1200">
          <a:solidFill>
            <a:schemeClr val="tx1">
              <a:lumMod val="75000"/>
              <a:lumOff val="25000"/>
            </a:schemeClr>
          </a:solidFill>
          <a:latin typeface="Adobe Fan Heiti Std B" pitchFamily="34" charset="-128"/>
          <a:ea typeface="Adobe Fan Heiti Std B" pitchFamily="34" charset="-128"/>
          <a:cs typeface="+mn-cs"/>
        </a:defRPr>
      </a:lvl3pPr>
      <a:lvl4pPr marL="1600200" indent="-228600" algn="l" defTabSz="914400" rtl="0" eaLnBrk="1" latinLnBrk="0" hangingPunct="1">
        <a:spcBef>
          <a:spcPct val="20000"/>
        </a:spcBef>
        <a:buFont typeface="Arial" pitchFamily="34" charset="0"/>
        <a:buChar char="–"/>
        <a:defRPr sz="1600" kern="1200">
          <a:solidFill>
            <a:schemeClr val="tx1">
              <a:lumMod val="75000"/>
              <a:lumOff val="25000"/>
            </a:schemeClr>
          </a:solidFill>
          <a:latin typeface="Adobe Fan Heiti Std B" pitchFamily="34" charset="-128"/>
          <a:ea typeface="Adobe Fan Heiti Std B" pitchFamily="34" charset="-128"/>
          <a:cs typeface="+mn-cs"/>
        </a:defRPr>
      </a:lvl4pPr>
      <a:lvl5pPr marL="2057400" indent="-228600" algn="l" defTabSz="914400" rtl="0" eaLnBrk="1" latinLnBrk="0" hangingPunct="1">
        <a:spcBef>
          <a:spcPct val="20000"/>
        </a:spcBef>
        <a:buFont typeface="Arial" pitchFamily="34" charset="0"/>
        <a:buChar char="»"/>
        <a:defRPr sz="1600" kern="1200">
          <a:solidFill>
            <a:schemeClr val="tx1">
              <a:lumMod val="75000"/>
              <a:lumOff val="25000"/>
            </a:schemeClr>
          </a:solidFill>
          <a:latin typeface="Adobe Fan Heiti Std B" pitchFamily="34" charset="-128"/>
          <a:ea typeface="Adobe Fan Heiti Std B" pitchFamily="34" charset="-128"/>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xml"/><Relationship Id="rId3" Type="http://schemas.openxmlformats.org/officeDocument/2006/relationships/image" Target="../media/image2.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5.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image" Target="../media/image5.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image" Target="../media/image4.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 Id="rId3" Type="http://schemas.openxmlformats.org/officeDocument/2006/relationships/image" Target="../media/image6.jp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 Id="rId3" Type="http://schemas.openxmlformats.org/officeDocument/2006/relationships/image" Target="../media/image5.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 Id="rId3" Type="http://schemas.openxmlformats.org/officeDocument/2006/relationships/image" Target="../media/image4.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6.xml"/><Relationship Id="rId3" Type="http://schemas.openxmlformats.org/officeDocument/2006/relationships/image" Target="../media/image2.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3.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3.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3.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4.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3.jpe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5.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4.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6.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4"/>
          <p:cNvSpPr>
            <a:spLocks noGrp="1"/>
          </p:cNvSpPr>
          <p:nvPr>
            <p:ph type="ctrTitle" idx="4294967295"/>
          </p:nvPr>
        </p:nvSpPr>
        <p:spPr>
          <a:xfrm>
            <a:off x="685800" y="2130425"/>
            <a:ext cx="7772400" cy="1470025"/>
          </a:xfrm>
        </p:spPr>
        <p:txBody>
          <a:bodyPr/>
          <a:lstStyle/>
          <a:p>
            <a:pPr eaLnBrk="1" hangingPunct="1"/>
            <a:endParaRPr lang="en-GB" altLang="en-US" smtClean="0"/>
          </a:p>
        </p:txBody>
      </p:sp>
      <p:pic>
        <p:nvPicPr>
          <p:cNvPr id="7171" name="Picture 8" descr="screen 1.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26988"/>
            <a:ext cx="9413875" cy="6884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p:cNvSpPr txBox="1"/>
          <p:nvPr/>
        </p:nvSpPr>
        <p:spPr>
          <a:xfrm>
            <a:off x="1600200" y="762000"/>
            <a:ext cx="5867400" cy="1077218"/>
          </a:xfrm>
          <a:prstGeom prst="rect">
            <a:avLst/>
          </a:prstGeom>
          <a:noFill/>
        </p:spPr>
        <p:txBody>
          <a:bodyPr wrap="square" rtlCol="0">
            <a:spAutoFit/>
          </a:bodyPr>
          <a:lstStyle/>
          <a:p>
            <a:pPr algn="ctr"/>
            <a:r>
              <a:rPr lang="en-US" sz="3200" dirty="0" smtClean="0">
                <a:solidFill>
                  <a:schemeClr val="bg1"/>
                </a:solidFill>
              </a:rPr>
              <a:t>Rights in urban development: rights and duties</a:t>
            </a:r>
          </a:p>
        </p:txBody>
      </p:sp>
      <p:sp>
        <p:nvSpPr>
          <p:cNvPr id="5" name="TextBox 4"/>
          <p:cNvSpPr txBox="1"/>
          <p:nvPr/>
        </p:nvSpPr>
        <p:spPr>
          <a:xfrm>
            <a:off x="1143000" y="5257800"/>
            <a:ext cx="7239000" cy="1384995"/>
          </a:xfrm>
          <a:prstGeom prst="rect">
            <a:avLst/>
          </a:prstGeom>
          <a:noFill/>
        </p:spPr>
        <p:txBody>
          <a:bodyPr wrap="square" rtlCol="0">
            <a:spAutoFit/>
          </a:bodyPr>
          <a:lstStyle/>
          <a:p>
            <a:pPr algn="ctr"/>
            <a:r>
              <a:rPr lang="en-US" sz="2800" smtClean="0">
                <a:solidFill>
                  <a:schemeClr val="bg1"/>
                </a:solidFill>
              </a:rPr>
              <a:t>c</a:t>
            </a:r>
            <a:endParaRPr lang="en-US" sz="2800" dirty="0" smtClean="0">
              <a:solidFill>
                <a:schemeClr val="bg1"/>
              </a:solidFill>
            </a:endParaRPr>
          </a:p>
          <a:p>
            <a:pPr algn="ctr"/>
            <a:r>
              <a:rPr lang="en-US" sz="2800" i="1" dirty="0" smtClean="0">
                <a:solidFill>
                  <a:schemeClr val="bg1"/>
                </a:solidFill>
              </a:rPr>
              <a:t>Coordinator, Legislation, Land and Governance</a:t>
            </a:r>
          </a:p>
          <a:p>
            <a:pPr algn="ctr"/>
            <a:r>
              <a:rPr lang="en-US" sz="2800" dirty="0" err="1" smtClean="0">
                <a:solidFill>
                  <a:schemeClr val="bg1"/>
                </a:solidFill>
              </a:rPr>
              <a:t>Robert.Lewis-Lettington@unhabitat.org</a:t>
            </a:r>
            <a:endParaRPr lang="en-US" sz="2800" dirty="0" smtClean="0">
              <a:solidFill>
                <a:schemeClr val="bg1"/>
              </a:solidFill>
            </a:endParaRPr>
          </a:p>
        </p:txBody>
      </p:sp>
    </p:spTree>
    <p:extLst>
      <p:ext uri="{BB962C8B-B14F-4D97-AF65-F5344CB8AC3E}">
        <p14:creationId xmlns:p14="http://schemas.microsoft.com/office/powerpoint/2010/main" val="254263447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9"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r="827"/>
          <a:stretch/>
        </p:blipFill>
        <p:spPr bwMode="auto">
          <a:xfrm>
            <a:off x="2610" y="1"/>
            <a:ext cx="9141390" cy="69155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8467" y="1918186"/>
            <a:ext cx="4978400" cy="4939814"/>
          </a:xfrm>
          <a:prstGeom prst="rect">
            <a:avLst/>
          </a:prstGeom>
          <a:solidFill>
            <a:schemeClr val="bg1">
              <a:lumMod val="95000"/>
              <a:alpha val="85000"/>
            </a:schemeClr>
          </a:solidFill>
        </p:spPr>
        <p:txBody>
          <a:bodyPr wrap="square" rtlCol="0">
            <a:spAutoFit/>
          </a:bodyPr>
          <a:lstStyle/>
          <a:p>
            <a:pPr>
              <a:spcAft>
                <a:spcPts val="600"/>
              </a:spcAft>
            </a:pPr>
            <a:r>
              <a:rPr lang="en-US" sz="4000" dirty="0">
                <a:latin typeface="Arial" charset="0"/>
                <a:cs typeface="Arial" charset="0"/>
              </a:rPr>
              <a:t>Urban </a:t>
            </a:r>
            <a:r>
              <a:rPr lang="en-US" sz="4000" dirty="0" smtClean="0">
                <a:latin typeface="Arial" charset="0"/>
                <a:cs typeface="Arial" charset="0"/>
              </a:rPr>
              <a:t>systems</a:t>
            </a:r>
          </a:p>
          <a:p>
            <a:pPr>
              <a:spcAft>
                <a:spcPts val="600"/>
              </a:spcAft>
            </a:pPr>
            <a:endParaRPr lang="en-US" sz="4000" dirty="0">
              <a:latin typeface="Arial" charset="0"/>
              <a:cs typeface="Arial" charset="0"/>
            </a:endParaRPr>
          </a:p>
          <a:p>
            <a:pPr marL="0" lvl="1">
              <a:spcAft>
                <a:spcPts val="600"/>
              </a:spcAft>
            </a:pPr>
            <a:r>
              <a:rPr lang="en-US" sz="4000" dirty="0" smtClean="0">
                <a:latin typeface="Arial" charset="0"/>
                <a:cs typeface="Arial" charset="0"/>
              </a:rPr>
              <a:t>4. </a:t>
            </a:r>
            <a:r>
              <a:rPr lang="en-US" sz="4000" dirty="0"/>
              <a:t>Establish impact assessment, monitoring, inspection, correction and enforcement tools </a:t>
            </a:r>
            <a:endParaRPr lang="en-US" sz="4000" dirty="0">
              <a:latin typeface="Arial" charset="0"/>
              <a:cs typeface="Arial" charset="0"/>
            </a:endParaRPr>
          </a:p>
          <a:p>
            <a:pPr>
              <a:spcAft>
                <a:spcPts val="600"/>
              </a:spcAft>
            </a:pPr>
            <a:endParaRPr lang="en-CA" sz="2000" dirty="0">
              <a:latin typeface="+mj-lt"/>
            </a:endParaRPr>
          </a:p>
        </p:txBody>
      </p:sp>
    </p:spTree>
    <p:extLst>
      <p:ext uri="{BB962C8B-B14F-4D97-AF65-F5344CB8AC3E}">
        <p14:creationId xmlns:p14="http://schemas.microsoft.com/office/powerpoint/2010/main" val="238497873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9"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r="827"/>
          <a:stretch/>
        </p:blipFill>
        <p:spPr bwMode="auto">
          <a:xfrm>
            <a:off x="2610" y="1"/>
            <a:ext cx="9141390" cy="69155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0" y="0"/>
            <a:ext cx="6324600" cy="3524042"/>
          </a:xfrm>
          <a:prstGeom prst="rect">
            <a:avLst/>
          </a:prstGeom>
          <a:solidFill>
            <a:schemeClr val="bg1">
              <a:lumMod val="95000"/>
              <a:alpha val="85000"/>
            </a:schemeClr>
          </a:solidFill>
        </p:spPr>
        <p:txBody>
          <a:bodyPr wrap="square" rtlCol="0">
            <a:spAutoFit/>
          </a:bodyPr>
          <a:lstStyle/>
          <a:p>
            <a:pPr>
              <a:spcAft>
                <a:spcPts val="600"/>
              </a:spcAft>
            </a:pPr>
            <a:r>
              <a:rPr lang="en-US" sz="4000" dirty="0" smtClean="0">
                <a:latin typeface="Arial" charset="0"/>
                <a:cs typeface="Arial" charset="0"/>
              </a:rPr>
              <a:t>Urban codes</a:t>
            </a:r>
            <a:endParaRPr lang="en-US" sz="4000" dirty="0">
              <a:latin typeface="Arial" charset="0"/>
              <a:cs typeface="Arial" charset="0"/>
            </a:endParaRPr>
          </a:p>
          <a:p>
            <a:pPr>
              <a:lnSpc>
                <a:spcPct val="90000"/>
              </a:lnSpc>
            </a:pPr>
            <a:endParaRPr lang="en-US" sz="2000" dirty="0">
              <a:latin typeface="Arial" charset="0"/>
              <a:cs typeface="Arial" charset="0"/>
            </a:endParaRPr>
          </a:p>
          <a:p>
            <a:pPr>
              <a:defRPr/>
            </a:pPr>
            <a:r>
              <a:rPr lang="en-US" sz="3600" dirty="0" smtClean="0"/>
              <a:t>5</a:t>
            </a:r>
            <a:r>
              <a:rPr lang="en-US" sz="4000" dirty="0" smtClean="0"/>
              <a:t>. </a:t>
            </a:r>
            <a:r>
              <a:rPr lang="en-US" sz="4000" dirty="0"/>
              <a:t>Establish a legal basis for the urban plan and distinguish public space from buildable urban land </a:t>
            </a:r>
          </a:p>
        </p:txBody>
      </p:sp>
    </p:spTree>
    <p:extLst>
      <p:ext uri="{BB962C8B-B14F-4D97-AF65-F5344CB8AC3E}">
        <p14:creationId xmlns:p14="http://schemas.microsoft.com/office/powerpoint/2010/main" val="397440746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2430" t="-685" r="10807" b="685"/>
          <a:stretch/>
        </p:blipFill>
        <p:spPr bwMode="auto">
          <a:xfrm>
            <a:off x="-300650" y="-135467"/>
            <a:ext cx="9444650" cy="7010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2980267" y="4226510"/>
            <a:ext cx="6163733" cy="2631490"/>
          </a:xfrm>
          <a:prstGeom prst="rect">
            <a:avLst/>
          </a:prstGeom>
          <a:solidFill>
            <a:schemeClr val="bg1">
              <a:lumMod val="95000"/>
              <a:alpha val="85000"/>
            </a:schemeClr>
          </a:solidFill>
        </p:spPr>
        <p:txBody>
          <a:bodyPr wrap="square" rtlCol="0">
            <a:spAutoFit/>
          </a:bodyPr>
          <a:lstStyle/>
          <a:p>
            <a:pPr>
              <a:spcAft>
                <a:spcPts val="600"/>
              </a:spcAft>
            </a:pPr>
            <a:r>
              <a:rPr lang="en-US" sz="4000" dirty="0">
                <a:latin typeface="Arial" charset="0"/>
                <a:cs typeface="Arial" charset="0"/>
              </a:rPr>
              <a:t>Urban </a:t>
            </a:r>
            <a:r>
              <a:rPr lang="en-US" sz="4000" dirty="0" smtClean="0">
                <a:latin typeface="Arial" charset="0"/>
                <a:cs typeface="Arial" charset="0"/>
              </a:rPr>
              <a:t>codes</a:t>
            </a:r>
            <a:endParaRPr lang="en-US" sz="2000" dirty="0">
              <a:latin typeface="Book Antiqua"/>
              <a:cs typeface="Book Antiqua"/>
            </a:endParaRPr>
          </a:p>
          <a:p>
            <a:pPr marL="0" lvl="1">
              <a:spcAft>
                <a:spcPts val="600"/>
              </a:spcAft>
            </a:pPr>
            <a:r>
              <a:rPr lang="en-US" sz="4000" dirty="0"/>
              <a:t>6</a:t>
            </a:r>
            <a:r>
              <a:rPr lang="en-US" sz="4000" dirty="0" smtClean="0"/>
              <a:t>. </a:t>
            </a:r>
            <a:r>
              <a:rPr lang="en-US" sz="4000" dirty="0"/>
              <a:t>Enact effective law for the definition, acquisition and protection of public space </a:t>
            </a:r>
            <a:r>
              <a:rPr lang="en-US" sz="4000" dirty="0" smtClean="0"/>
              <a:t>  </a:t>
            </a:r>
            <a:endParaRPr lang="en-US" altLang="en-US" sz="4000" dirty="0">
              <a:latin typeface="Arial" pitchFamily="34" charset="0"/>
              <a:ea typeface="ＭＳ Ｐゴシック" pitchFamily="34" charset="-128"/>
              <a:cs typeface="Arial" panose="020B0604020202020204" pitchFamily="34" charset="0"/>
            </a:endParaRPr>
          </a:p>
        </p:txBody>
      </p:sp>
    </p:spTree>
    <p:extLst>
      <p:ext uri="{BB962C8B-B14F-4D97-AF65-F5344CB8AC3E}">
        <p14:creationId xmlns:p14="http://schemas.microsoft.com/office/powerpoint/2010/main" val="8771468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Content Placeholder 3"/>
          <p:cNvPicPr>
            <a:picLocks noGrp="1" noChangeAspect="1"/>
          </p:cNvPicPr>
          <p:nvPr>
            <p:ph idx="1"/>
          </p:nvPr>
        </p:nvPicPr>
        <p:blipFill rotWithShape="1">
          <a:blip r:embed="rId3">
            <a:extLst>
              <a:ext uri="{28A0092B-C50C-407E-A947-70E740481C1C}">
                <a14:useLocalDpi xmlns:a14="http://schemas.microsoft.com/office/drawing/2010/main" val="0"/>
              </a:ext>
            </a:extLst>
          </a:blip>
          <a:srcRect r="11313"/>
          <a:stretch/>
        </p:blipFill>
        <p:spPr>
          <a:xfrm>
            <a:off x="0" y="1"/>
            <a:ext cx="9144000" cy="6873658"/>
          </a:xfrm>
        </p:spPr>
      </p:pic>
      <p:sp>
        <p:nvSpPr>
          <p:cNvPr id="4" name="TextBox 3"/>
          <p:cNvSpPr txBox="1"/>
          <p:nvPr/>
        </p:nvSpPr>
        <p:spPr>
          <a:xfrm>
            <a:off x="3048000" y="8467"/>
            <a:ext cx="6096000" cy="2631490"/>
          </a:xfrm>
          <a:prstGeom prst="rect">
            <a:avLst/>
          </a:prstGeom>
          <a:solidFill>
            <a:schemeClr val="bg1">
              <a:lumMod val="95000"/>
              <a:alpha val="85000"/>
            </a:schemeClr>
          </a:solidFill>
        </p:spPr>
        <p:txBody>
          <a:bodyPr wrap="square" rtlCol="0">
            <a:spAutoFit/>
          </a:bodyPr>
          <a:lstStyle/>
          <a:p>
            <a:pPr>
              <a:spcAft>
                <a:spcPts val="600"/>
              </a:spcAft>
            </a:pPr>
            <a:r>
              <a:rPr lang="en-US" sz="4000" dirty="0">
                <a:latin typeface="Arial" charset="0"/>
                <a:cs typeface="Arial" charset="0"/>
              </a:rPr>
              <a:t>Urban </a:t>
            </a:r>
            <a:r>
              <a:rPr lang="en-US" sz="4000" dirty="0" smtClean="0">
                <a:latin typeface="Arial" charset="0"/>
                <a:cs typeface="Arial" charset="0"/>
              </a:rPr>
              <a:t>codes</a:t>
            </a:r>
            <a:endParaRPr lang="en-US" sz="4000" dirty="0" smtClean="0"/>
          </a:p>
          <a:p>
            <a:pPr>
              <a:defRPr/>
            </a:pPr>
            <a:r>
              <a:rPr lang="en-US" sz="4000" dirty="0"/>
              <a:t>7</a:t>
            </a:r>
            <a:r>
              <a:rPr lang="en-US" sz="4000" dirty="0" smtClean="0"/>
              <a:t>. </a:t>
            </a:r>
            <a:r>
              <a:rPr lang="en-US" sz="4000" dirty="0"/>
              <a:t>Recognize and regulate urban development, i.e. </a:t>
            </a:r>
            <a:r>
              <a:rPr lang="en-US" sz="4000" dirty="0" err="1"/>
              <a:t>buildability</a:t>
            </a:r>
            <a:r>
              <a:rPr lang="en-US" sz="4000" dirty="0"/>
              <a:t> rights </a:t>
            </a:r>
          </a:p>
        </p:txBody>
      </p:sp>
      <p:sp>
        <p:nvSpPr>
          <p:cNvPr id="2" name="TextBox 1"/>
          <p:cNvSpPr txBox="1"/>
          <p:nvPr/>
        </p:nvSpPr>
        <p:spPr>
          <a:xfrm>
            <a:off x="609600" y="-626533"/>
            <a:ext cx="184666" cy="369332"/>
          </a:xfrm>
          <a:prstGeom prst="rect">
            <a:avLst/>
          </a:prstGeom>
          <a:noFill/>
        </p:spPr>
        <p:txBody>
          <a:bodyPr wrap="none" rtlCol="0">
            <a:spAutoFit/>
          </a:bodyPr>
          <a:lstStyle/>
          <a:p>
            <a:endParaRPr lang="en-US" dirty="0"/>
          </a:p>
        </p:txBody>
      </p:sp>
    </p:spTree>
    <p:extLst>
      <p:ext uri="{BB962C8B-B14F-4D97-AF65-F5344CB8AC3E}">
        <p14:creationId xmlns:p14="http://schemas.microsoft.com/office/powerpoint/2010/main" val="228924486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9"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r="827"/>
          <a:stretch/>
        </p:blipFill>
        <p:spPr bwMode="auto">
          <a:xfrm>
            <a:off x="2610" y="1"/>
            <a:ext cx="9141390" cy="69155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0" y="0"/>
            <a:ext cx="6324600" cy="5986254"/>
          </a:xfrm>
          <a:prstGeom prst="rect">
            <a:avLst/>
          </a:prstGeom>
          <a:solidFill>
            <a:schemeClr val="bg1">
              <a:lumMod val="95000"/>
              <a:alpha val="85000"/>
            </a:schemeClr>
          </a:solidFill>
        </p:spPr>
        <p:txBody>
          <a:bodyPr wrap="square" rtlCol="0">
            <a:spAutoFit/>
          </a:bodyPr>
          <a:lstStyle/>
          <a:p>
            <a:pPr>
              <a:spcAft>
                <a:spcPts val="600"/>
              </a:spcAft>
            </a:pPr>
            <a:r>
              <a:rPr lang="en-US" sz="4000" dirty="0" smtClean="0">
                <a:latin typeface="Arial" charset="0"/>
                <a:cs typeface="Arial" charset="0"/>
              </a:rPr>
              <a:t>Urban codes</a:t>
            </a:r>
            <a:endParaRPr lang="en-US" sz="4000" dirty="0">
              <a:latin typeface="Arial" charset="0"/>
              <a:cs typeface="Arial" charset="0"/>
            </a:endParaRPr>
          </a:p>
          <a:p>
            <a:pPr>
              <a:lnSpc>
                <a:spcPct val="90000"/>
              </a:lnSpc>
            </a:pPr>
            <a:endParaRPr lang="en-US" sz="2000" dirty="0">
              <a:latin typeface="Arial" charset="0"/>
              <a:cs typeface="Arial" charset="0"/>
            </a:endParaRPr>
          </a:p>
          <a:p>
            <a:pPr>
              <a:defRPr/>
            </a:pPr>
            <a:r>
              <a:rPr lang="en-US" sz="3200" dirty="0"/>
              <a:t>8</a:t>
            </a:r>
            <a:r>
              <a:rPr lang="en-US" sz="3200" dirty="0" smtClean="0"/>
              <a:t>. </a:t>
            </a:r>
            <a:r>
              <a:rPr lang="en-US" sz="3200" dirty="0"/>
              <a:t>Develop inclusive, adequate and enforceable regulations in the housing and economic sectors, including resilient building codes, standards, development permits, land use by-laws and ordinances, and planning regulations, combating and preventing speculation, displacement, homelessness and arbitrary forced evictions</a:t>
            </a:r>
          </a:p>
        </p:txBody>
      </p:sp>
    </p:spTree>
    <p:extLst>
      <p:ext uri="{BB962C8B-B14F-4D97-AF65-F5344CB8AC3E}">
        <p14:creationId xmlns:p14="http://schemas.microsoft.com/office/powerpoint/2010/main" val="115086242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2430" t="-685" r="10807" b="685"/>
          <a:stretch/>
        </p:blipFill>
        <p:spPr bwMode="auto">
          <a:xfrm>
            <a:off x="-300650" y="-135467"/>
            <a:ext cx="9444650" cy="7010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2980267" y="2133630"/>
            <a:ext cx="6163733" cy="4724370"/>
          </a:xfrm>
          <a:prstGeom prst="rect">
            <a:avLst/>
          </a:prstGeom>
          <a:solidFill>
            <a:schemeClr val="bg1">
              <a:lumMod val="95000"/>
              <a:alpha val="85000"/>
            </a:schemeClr>
          </a:solidFill>
        </p:spPr>
        <p:txBody>
          <a:bodyPr wrap="square" rtlCol="0">
            <a:spAutoFit/>
          </a:bodyPr>
          <a:lstStyle/>
          <a:p>
            <a:pPr>
              <a:spcAft>
                <a:spcPts val="600"/>
              </a:spcAft>
            </a:pPr>
            <a:r>
              <a:rPr lang="en-US" sz="4000" dirty="0">
                <a:latin typeface="Arial" charset="0"/>
                <a:cs typeface="Arial" charset="0"/>
              </a:rPr>
              <a:t>Urban </a:t>
            </a:r>
            <a:r>
              <a:rPr lang="en-US" sz="4000" dirty="0" smtClean="0">
                <a:latin typeface="Arial" charset="0"/>
                <a:cs typeface="Arial" charset="0"/>
              </a:rPr>
              <a:t>codes</a:t>
            </a:r>
            <a:endParaRPr lang="en-US" sz="2000" dirty="0">
              <a:latin typeface="Book Antiqua"/>
              <a:cs typeface="Book Antiqua"/>
            </a:endParaRPr>
          </a:p>
          <a:p>
            <a:pPr marL="0" lvl="1">
              <a:spcAft>
                <a:spcPts val="600"/>
              </a:spcAft>
            </a:pPr>
            <a:r>
              <a:rPr lang="en-US" sz="3200" dirty="0" smtClean="0"/>
              <a:t>9. </a:t>
            </a:r>
            <a:r>
              <a:rPr lang="en-US" sz="3200" dirty="0"/>
              <a:t>Establish national minimum standards for universal access to basic services reflecting the right to an adequate livelihood and above and beyond these minimum standards allowing for subnational variation according to need and situation  </a:t>
            </a:r>
            <a:r>
              <a:rPr lang="en-US" sz="3200" dirty="0" smtClean="0"/>
              <a:t>  </a:t>
            </a:r>
            <a:endParaRPr lang="en-US" altLang="en-US" sz="3200" dirty="0">
              <a:latin typeface="Arial" pitchFamily="34" charset="0"/>
              <a:ea typeface="ＭＳ Ｐゴシック" pitchFamily="34" charset="-128"/>
              <a:cs typeface="Arial" panose="020B0604020202020204" pitchFamily="34" charset="0"/>
            </a:endParaRPr>
          </a:p>
        </p:txBody>
      </p:sp>
    </p:spTree>
    <p:extLst>
      <p:ext uri="{BB962C8B-B14F-4D97-AF65-F5344CB8AC3E}">
        <p14:creationId xmlns:p14="http://schemas.microsoft.com/office/powerpoint/2010/main" val="348813000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4"/>
          <p:cNvSpPr>
            <a:spLocks noGrp="1"/>
          </p:cNvSpPr>
          <p:nvPr>
            <p:ph type="ctrTitle" idx="4294967295"/>
          </p:nvPr>
        </p:nvSpPr>
        <p:spPr>
          <a:xfrm>
            <a:off x="685800" y="2130425"/>
            <a:ext cx="7772400" cy="1470025"/>
          </a:xfrm>
        </p:spPr>
        <p:txBody>
          <a:bodyPr/>
          <a:lstStyle/>
          <a:p>
            <a:pPr eaLnBrk="1" hangingPunct="1"/>
            <a:endParaRPr lang="en-GB" altLang="en-US" smtClean="0"/>
          </a:p>
        </p:txBody>
      </p:sp>
      <p:pic>
        <p:nvPicPr>
          <p:cNvPr id="7171" name="Picture 8" descr="screen 1.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26988"/>
            <a:ext cx="9413875" cy="6884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p:cNvSpPr txBox="1"/>
          <p:nvPr/>
        </p:nvSpPr>
        <p:spPr>
          <a:xfrm>
            <a:off x="1219200" y="4343400"/>
            <a:ext cx="6553200" cy="1815882"/>
          </a:xfrm>
          <a:prstGeom prst="rect">
            <a:avLst/>
          </a:prstGeom>
          <a:noFill/>
        </p:spPr>
        <p:txBody>
          <a:bodyPr wrap="square" rtlCol="0">
            <a:spAutoFit/>
          </a:bodyPr>
          <a:lstStyle/>
          <a:p>
            <a:pPr algn="ctr"/>
            <a:r>
              <a:rPr lang="en-US" sz="2800" dirty="0" smtClean="0">
                <a:solidFill>
                  <a:schemeClr val="bg1"/>
                </a:solidFill>
              </a:rPr>
              <a:t>Thank you</a:t>
            </a:r>
          </a:p>
          <a:p>
            <a:pPr algn="ctr"/>
            <a:endParaRPr lang="en-US" sz="2800" dirty="0">
              <a:solidFill>
                <a:schemeClr val="bg1"/>
              </a:solidFill>
            </a:endParaRPr>
          </a:p>
          <a:p>
            <a:pPr algn="ctr"/>
            <a:r>
              <a:rPr lang="en-US" sz="2800" dirty="0" err="1" smtClean="0">
                <a:solidFill>
                  <a:schemeClr val="bg1"/>
                </a:solidFill>
              </a:rPr>
              <a:t>Robert.Lewis-Lettington@unhabitat.org</a:t>
            </a:r>
            <a:endParaRPr lang="en-US" sz="2800" dirty="0" smtClean="0">
              <a:solidFill>
                <a:schemeClr val="bg1"/>
              </a:solidFill>
            </a:endParaRPr>
          </a:p>
          <a:p>
            <a:pPr algn="ctr"/>
            <a:r>
              <a:rPr lang="en-US" sz="2800" dirty="0" smtClean="0">
                <a:solidFill>
                  <a:schemeClr val="bg1"/>
                </a:solidFill>
              </a:rPr>
              <a:t>@</a:t>
            </a:r>
            <a:r>
              <a:rPr lang="en-US" sz="2800" dirty="0" err="1" smtClean="0">
                <a:solidFill>
                  <a:schemeClr val="bg1"/>
                </a:solidFill>
              </a:rPr>
              <a:t>LewisLUNHabitat</a:t>
            </a:r>
            <a:endParaRPr lang="en-US" sz="2800" dirty="0" smtClean="0">
              <a:solidFill>
                <a:schemeClr val="bg1"/>
              </a:solidFill>
            </a:endParaRPr>
          </a:p>
        </p:txBody>
      </p:sp>
    </p:spTree>
    <p:extLst>
      <p:ext uri="{BB962C8B-B14F-4D97-AF65-F5344CB8AC3E}">
        <p14:creationId xmlns:p14="http://schemas.microsoft.com/office/powerpoint/2010/main" val="63296381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7410" name="Slide Number Placeholder 3"/>
          <p:cNvSpPr>
            <a:spLocks noGrp="1"/>
          </p:cNvSpPr>
          <p:nvPr>
            <p:ph type="sldNum" sz="quarter" idx="10"/>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defRPr sz="2800">
                <a:solidFill>
                  <a:schemeClr val="tx1"/>
                </a:solidFill>
                <a:latin typeface="Arial" charset="0"/>
                <a:ea typeface="ＭＳ Ｐゴシック" charset="0"/>
                <a:cs typeface="Arial" charset="0"/>
              </a:defRPr>
            </a:lvl1pPr>
            <a:lvl2pPr>
              <a:defRPr sz="2400">
                <a:solidFill>
                  <a:schemeClr val="tx1"/>
                </a:solidFill>
                <a:latin typeface="Arial" charset="0"/>
                <a:ea typeface="Arial" charset="0"/>
                <a:cs typeface="Arial" charset="0"/>
              </a:defRPr>
            </a:lvl2pPr>
            <a:lvl3pPr>
              <a:defRPr sz="2400">
                <a:solidFill>
                  <a:schemeClr val="tx1"/>
                </a:solidFill>
                <a:latin typeface="Arial" charset="0"/>
                <a:ea typeface="Arial" charset="0"/>
                <a:cs typeface="Arial" charset="0"/>
              </a:defRPr>
            </a:lvl3pPr>
            <a:lvl4pPr>
              <a:defRPr sz="2000">
                <a:solidFill>
                  <a:schemeClr val="tx1"/>
                </a:solidFill>
                <a:latin typeface="Arial" charset="0"/>
                <a:ea typeface="Arial" charset="0"/>
                <a:cs typeface="Arial" charset="0"/>
              </a:defRPr>
            </a:lvl4pPr>
            <a:lvl5pPr>
              <a:defRPr sz="2000">
                <a:solidFill>
                  <a:schemeClr val="tx1"/>
                </a:solidFill>
                <a:latin typeface="Arial" charset="0"/>
                <a:ea typeface="Arial" charset="0"/>
                <a:cs typeface="Arial" charset="0"/>
              </a:defRPr>
            </a:lvl5pPr>
            <a:lvl6pPr eaLnBrk="0" hangingPunct="0">
              <a:defRPr sz="2000">
                <a:solidFill>
                  <a:schemeClr val="tx1"/>
                </a:solidFill>
                <a:latin typeface="Arial" charset="0"/>
                <a:ea typeface="Arial" charset="0"/>
                <a:cs typeface="Arial" charset="0"/>
              </a:defRPr>
            </a:lvl6pPr>
            <a:lvl7pPr eaLnBrk="0" hangingPunct="0">
              <a:defRPr sz="2000">
                <a:solidFill>
                  <a:schemeClr val="tx1"/>
                </a:solidFill>
                <a:latin typeface="Arial" charset="0"/>
                <a:ea typeface="Arial" charset="0"/>
                <a:cs typeface="Arial" charset="0"/>
              </a:defRPr>
            </a:lvl7pPr>
            <a:lvl8pPr eaLnBrk="0" hangingPunct="0">
              <a:defRPr sz="2000">
                <a:solidFill>
                  <a:schemeClr val="tx1"/>
                </a:solidFill>
                <a:latin typeface="Arial" charset="0"/>
                <a:ea typeface="Arial" charset="0"/>
                <a:cs typeface="Arial" charset="0"/>
              </a:defRPr>
            </a:lvl8pPr>
            <a:lvl9pPr eaLnBrk="0" hangingPunct="0">
              <a:defRPr sz="2000">
                <a:solidFill>
                  <a:schemeClr val="tx1"/>
                </a:solidFill>
                <a:latin typeface="Arial" charset="0"/>
                <a:ea typeface="Arial" charset="0"/>
                <a:cs typeface="Arial" charset="0"/>
              </a:defRPr>
            </a:lvl9pPr>
          </a:lstStyle>
          <a:p>
            <a:pPr>
              <a:defRPr/>
            </a:pPr>
            <a:fld id="{CCD4D1B7-8540-764E-AD12-569A1A4E48B0}" type="slidenum">
              <a:rPr lang="en-US" sz="1400" smtClean="0">
                <a:solidFill>
                  <a:schemeClr val="bg1"/>
                </a:solidFill>
              </a:rPr>
              <a:pPr>
                <a:defRPr/>
              </a:pPr>
              <a:t>2</a:t>
            </a:fld>
            <a:endParaRPr lang="en-US" sz="1400" smtClean="0">
              <a:solidFill>
                <a:schemeClr val="bg1"/>
              </a:solidFill>
            </a:endParaRPr>
          </a:p>
        </p:txBody>
      </p:sp>
      <p:sp>
        <p:nvSpPr>
          <p:cNvPr id="5" name="TextBox 4"/>
          <p:cNvSpPr txBox="1"/>
          <p:nvPr/>
        </p:nvSpPr>
        <p:spPr>
          <a:xfrm>
            <a:off x="838200" y="1600200"/>
            <a:ext cx="7620000" cy="2246769"/>
          </a:xfrm>
          <a:prstGeom prst="rect">
            <a:avLst/>
          </a:prstGeom>
          <a:noFill/>
        </p:spPr>
        <p:txBody>
          <a:bodyPr>
            <a:spAutoFit/>
          </a:bodyPr>
          <a:lstStyle/>
          <a:p>
            <a:pPr algn="ctr">
              <a:defRPr/>
            </a:pPr>
            <a:endParaRPr lang="en-GB" altLang="en-US" sz="4400" dirty="0" smtClean="0">
              <a:solidFill>
                <a:srgbClr val="FFFFFF"/>
              </a:solidFill>
              <a:latin typeface="Arial" pitchFamily="34" charset="0"/>
              <a:ea typeface="ＭＳ Ｐゴシック" pitchFamily="34" charset="-128"/>
              <a:cs typeface="Arial" panose="020B0604020202020204" pitchFamily="34" charset="0"/>
            </a:endParaRPr>
          </a:p>
          <a:p>
            <a:pPr algn="ctr">
              <a:defRPr/>
            </a:pPr>
            <a:r>
              <a:rPr lang="en-GB" altLang="en-US" sz="4800" dirty="0" smtClean="0">
                <a:solidFill>
                  <a:srgbClr val="FFFFFF"/>
                </a:solidFill>
                <a:latin typeface="Arial" pitchFamily="34" charset="0"/>
                <a:ea typeface="ＭＳ Ｐゴシック" pitchFamily="34" charset="-128"/>
                <a:cs typeface="Arial" panose="020B0604020202020204" pitchFamily="34" charset="0"/>
              </a:rPr>
              <a:t>There are no rights and duties without law</a:t>
            </a:r>
            <a:endParaRPr lang="en-US" sz="4800" dirty="0">
              <a:solidFill>
                <a:srgbClr val="FFFFFF"/>
              </a:solidFill>
            </a:endParaRPr>
          </a:p>
        </p:txBody>
      </p:sp>
      <p:pic>
        <p:nvPicPr>
          <p:cNvPr id="6" name="Picture 4" descr="C:\Users\alonsocl\Desktop\implementing NUA logo.jpg"/>
          <p:cNvPicPr>
            <a:picLocks noChangeAspect="1" noChangeArrowheads="1"/>
          </p:cNvPicPr>
          <p:nvPr/>
        </p:nvPicPr>
        <p:blipFill>
          <a:blip r:embed="rId3">
            <a:extLst>
              <a:ext uri="{28A0092B-C50C-407E-A947-70E740481C1C}">
                <a14:useLocalDpi xmlns:a14="http://schemas.microsoft.com/office/drawing/2010/main" val="0"/>
              </a:ext>
            </a:extLst>
          </a:blip>
          <a:srcRect l="9761" t="10345" r="11005" b="32137"/>
          <a:stretch>
            <a:fillRect/>
          </a:stretch>
        </p:blipFill>
        <p:spPr bwMode="auto">
          <a:xfrm>
            <a:off x="0" y="0"/>
            <a:ext cx="914400" cy="920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896448406"/>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7410" name="Slide Number Placeholder 3"/>
          <p:cNvSpPr>
            <a:spLocks noGrp="1"/>
          </p:cNvSpPr>
          <p:nvPr>
            <p:ph type="sldNum" sz="quarter" idx="10"/>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defRPr sz="2800">
                <a:solidFill>
                  <a:schemeClr val="tx1"/>
                </a:solidFill>
                <a:latin typeface="Arial" charset="0"/>
                <a:ea typeface="ＭＳ Ｐゴシック" charset="0"/>
                <a:cs typeface="Arial" charset="0"/>
              </a:defRPr>
            </a:lvl1pPr>
            <a:lvl2pPr>
              <a:defRPr sz="2400">
                <a:solidFill>
                  <a:schemeClr val="tx1"/>
                </a:solidFill>
                <a:latin typeface="Arial" charset="0"/>
                <a:ea typeface="Arial" charset="0"/>
                <a:cs typeface="Arial" charset="0"/>
              </a:defRPr>
            </a:lvl2pPr>
            <a:lvl3pPr>
              <a:defRPr sz="2400">
                <a:solidFill>
                  <a:schemeClr val="tx1"/>
                </a:solidFill>
                <a:latin typeface="Arial" charset="0"/>
                <a:ea typeface="Arial" charset="0"/>
                <a:cs typeface="Arial" charset="0"/>
              </a:defRPr>
            </a:lvl3pPr>
            <a:lvl4pPr>
              <a:defRPr sz="2000">
                <a:solidFill>
                  <a:schemeClr val="tx1"/>
                </a:solidFill>
                <a:latin typeface="Arial" charset="0"/>
                <a:ea typeface="Arial" charset="0"/>
                <a:cs typeface="Arial" charset="0"/>
              </a:defRPr>
            </a:lvl4pPr>
            <a:lvl5pPr>
              <a:defRPr sz="2000">
                <a:solidFill>
                  <a:schemeClr val="tx1"/>
                </a:solidFill>
                <a:latin typeface="Arial" charset="0"/>
                <a:ea typeface="Arial" charset="0"/>
                <a:cs typeface="Arial" charset="0"/>
              </a:defRPr>
            </a:lvl5pPr>
            <a:lvl6pPr eaLnBrk="0" hangingPunct="0">
              <a:defRPr sz="2000">
                <a:solidFill>
                  <a:schemeClr val="tx1"/>
                </a:solidFill>
                <a:latin typeface="Arial" charset="0"/>
                <a:ea typeface="Arial" charset="0"/>
                <a:cs typeface="Arial" charset="0"/>
              </a:defRPr>
            </a:lvl6pPr>
            <a:lvl7pPr eaLnBrk="0" hangingPunct="0">
              <a:defRPr sz="2000">
                <a:solidFill>
                  <a:schemeClr val="tx1"/>
                </a:solidFill>
                <a:latin typeface="Arial" charset="0"/>
                <a:ea typeface="Arial" charset="0"/>
                <a:cs typeface="Arial" charset="0"/>
              </a:defRPr>
            </a:lvl7pPr>
            <a:lvl8pPr eaLnBrk="0" hangingPunct="0">
              <a:defRPr sz="2000">
                <a:solidFill>
                  <a:schemeClr val="tx1"/>
                </a:solidFill>
                <a:latin typeface="Arial" charset="0"/>
                <a:ea typeface="Arial" charset="0"/>
                <a:cs typeface="Arial" charset="0"/>
              </a:defRPr>
            </a:lvl8pPr>
            <a:lvl9pPr eaLnBrk="0" hangingPunct="0">
              <a:defRPr sz="2000">
                <a:solidFill>
                  <a:schemeClr val="tx1"/>
                </a:solidFill>
                <a:latin typeface="Arial" charset="0"/>
                <a:ea typeface="Arial" charset="0"/>
                <a:cs typeface="Arial" charset="0"/>
              </a:defRPr>
            </a:lvl9pPr>
          </a:lstStyle>
          <a:p>
            <a:pPr>
              <a:defRPr/>
            </a:pPr>
            <a:fld id="{CCD4D1B7-8540-764E-AD12-569A1A4E48B0}" type="slidenum">
              <a:rPr lang="en-US" sz="1400" smtClean="0">
                <a:solidFill>
                  <a:schemeClr val="bg1"/>
                </a:solidFill>
              </a:rPr>
              <a:pPr>
                <a:defRPr/>
              </a:pPr>
              <a:t>3</a:t>
            </a:fld>
            <a:endParaRPr lang="en-US" sz="1400" smtClean="0">
              <a:solidFill>
                <a:schemeClr val="bg1"/>
              </a:solidFill>
            </a:endParaRPr>
          </a:p>
        </p:txBody>
      </p:sp>
      <p:sp>
        <p:nvSpPr>
          <p:cNvPr id="5" name="TextBox 4"/>
          <p:cNvSpPr txBox="1"/>
          <p:nvPr/>
        </p:nvSpPr>
        <p:spPr>
          <a:xfrm>
            <a:off x="838200" y="1600200"/>
            <a:ext cx="7620000" cy="2985433"/>
          </a:xfrm>
          <a:prstGeom prst="rect">
            <a:avLst/>
          </a:prstGeom>
          <a:noFill/>
        </p:spPr>
        <p:txBody>
          <a:bodyPr>
            <a:spAutoFit/>
          </a:bodyPr>
          <a:lstStyle/>
          <a:p>
            <a:pPr algn="ctr">
              <a:defRPr/>
            </a:pPr>
            <a:endParaRPr lang="en-GB" altLang="en-US" sz="4400" dirty="0" smtClean="0">
              <a:solidFill>
                <a:srgbClr val="FFFFFF"/>
              </a:solidFill>
              <a:latin typeface="Arial" pitchFamily="34" charset="0"/>
              <a:ea typeface="ＭＳ Ｐゴシック" pitchFamily="34" charset="-128"/>
              <a:cs typeface="Arial" panose="020B0604020202020204" pitchFamily="34" charset="0"/>
            </a:endParaRPr>
          </a:p>
          <a:p>
            <a:pPr algn="ctr">
              <a:defRPr/>
            </a:pPr>
            <a:r>
              <a:rPr lang="en-GB" altLang="en-US" sz="4800" dirty="0" smtClean="0">
                <a:solidFill>
                  <a:srgbClr val="FFFFFF"/>
                </a:solidFill>
                <a:latin typeface="Arial" pitchFamily="34" charset="0"/>
                <a:ea typeface="ＭＳ Ｐゴシック" pitchFamily="34" charset="-128"/>
                <a:cs typeface="Arial" panose="020B0604020202020204" pitchFamily="34" charset="0"/>
              </a:rPr>
              <a:t>Without good quality law rights and duties mean very little</a:t>
            </a:r>
            <a:endParaRPr lang="en-US" sz="4800" dirty="0">
              <a:solidFill>
                <a:srgbClr val="FFFFFF"/>
              </a:solidFill>
            </a:endParaRPr>
          </a:p>
        </p:txBody>
      </p:sp>
      <p:pic>
        <p:nvPicPr>
          <p:cNvPr id="6" name="Picture 4" descr="C:\Users\alonsocl\Desktop\implementing NUA logo.jpg"/>
          <p:cNvPicPr>
            <a:picLocks noChangeAspect="1" noChangeArrowheads="1"/>
          </p:cNvPicPr>
          <p:nvPr/>
        </p:nvPicPr>
        <p:blipFill>
          <a:blip r:embed="rId3">
            <a:extLst>
              <a:ext uri="{28A0092B-C50C-407E-A947-70E740481C1C}">
                <a14:useLocalDpi xmlns:a14="http://schemas.microsoft.com/office/drawing/2010/main" val="0"/>
              </a:ext>
            </a:extLst>
          </a:blip>
          <a:srcRect l="9761" t="10345" r="11005" b="32137"/>
          <a:stretch>
            <a:fillRect/>
          </a:stretch>
        </p:blipFill>
        <p:spPr bwMode="auto">
          <a:xfrm>
            <a:off x="0" y="0"/>
            <a:ext cx="914400" cy="920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797274918"/>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7410" name="Slide Number Placeholder 3"/>
          <p:cNvSpPr>
            <a:spLocks noGrp="1"/>
          </p:cNvSpPr>
          <p:nvPr>
            <p:ph type="sldNum" sz="quarter" idx="10"/>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defRPr sz="2800">
                <a:solidFill>
                  <a:schemeClr val="tx1"/>
                </a:solidFill>
                <a:latin typeface="Arial" charset="0"/>
                <a:ea typeface="ＭＳ Ｐゴシック" charset="0"/>
                <a:cs typeface="Arial" charset="0"/>
              </a:defRPr>
            </a:lvl1pPr>
            <a:lvl2pPr>
              <a:defRPr sz="2400">
                <a:solidFill>
                  <a:schemeClr val="tx1"/>
                </a:solidFill>
                <a:latin typeface="Arial" charset="0"/>
                <a:ea typeface="Arial" charset="0"/>
                <a:cs typeface="Arial" charset="0"/>
              </a:defRPr>
            </a:lvl2pPr>
            <a:lvl3pPr>
              <a:defRPr sz="2400">
                <a:solidFill>
                  <a:schemeClr val="tx1"/>
                </a:solidFill>
                <a:latin typeface="Arial" charset="0"/>
                <a:ea typeface="Arial" charset="0"/>
                <a:cs typeface="Arial" charset="0"/>
              </a:defRPr>
            </a:lvl3pPr>
            <a:lvl4pPr>
              <a:defRPr sz="2000">
                <a:solidFill>
                  <a:schemeClr val="tx1"/>
                </a:solidFill>
                <a:latin typeface="Arial" charset="0"/>
                <a:ea typeface="Arial" charset="0"/>
                <a:cs typeface="Arial" charset="0"/>
              </a:defRPr>
            </a:lvl4pPr>
            <a:lvl5pPr>
              <a:defRPr sz="2000">
                <a:solidFill>
                  <a:schemeClr val="tx1"/>
                </a:solidFill>
                <a:latin typeface="Arial" charset="0"/>
                <a:ea typeface="Arial" charset="0"/>
                <a:cs typeface="Arial" charset="0"/>
              </a:defRPr>
            </a:lvl5pPr>
            <a:lvl6pPr eaLnBrk="0" hangingPunct="0">
              <a:defRPr sz="2000">
                <a:solidFill>
                  <a:schemeClr val="tx1"/>
                </a:solidFill>
                <a:latin typeface="Arial" charset="0"/>
                <a:ea typeface="Arial" charset="0"/>
                <a:cs typeface="Arial" charset="0"/>
              </a:defRPr>
            </a:lvl6pPr>
            <a:lvl7pPr eaLnBrk="0" hangingPunct="0">
              <a:defRPr sz="2000">
                <a:solidFill>
                  <a:schemeClr val="tx1"/>
                </a:solidFill>
                <a:latin typeface="Arial" charset="0"/>
                <a:ea typeface="Arial" charset="0"/>
                <a:cs typeface="Arial" charset="0"/>
              </a:defRPr>
            </a:lvl7pPr>
            <a:lvl8pPr eaLnBrk="0" hangingPunct="0">
              <a:defRPr sz="2000">
                <a:solidFill>
                  <a:schemeClr val="tx1"/>
                </a:solidFill>
                <a:latin typeface="Arial" charset="0"/>
                <a:ea typeface="Arial" charset="0"/>
                <a:cs typeface="Arial" charset="0"/>
              </a:defRPr>
            </a:lvl8pPr>
            <a:lvl9pPr eaLnBrk="0" hangingPunct="0">
              <a:defRPr sz="2000">
                <a:solidFill>
                  <a:schemeClr val="tx1"/>
                </a:solidFill>
                <a:latin typeface="Arial" charset="0"/>
                <a:ea typeface="Arial" charset="0"/>
                <a:cs typeface="Arial" charset="0"/>
              </a:defRPr>
            </a:lvl9pPr>
          </a:lstStyle>
          <a:p>
            <a:pPr>
              <a:defRPr/>
            </a:pPr>
            <a:fld id="{CCD4D1B7-8540-764E-AD12-569A1A4E48B0}" type="slidenum">
              <a:rPr lang="en-US" sz="1400" smtClean="0">
                <a:solidFill>
                  <a:schemeClr val="bg1"/>
                </a:solidFill>
              </a:rPr>
              <a:pPr>
                <a:defRPr/>
              </a:pPr>
              <a:t>4</a:t>
            </a:fld>
            <a:endParaRPr lang="en-US" sz="1400" smtClean="0">
              <a:solidFill>
                <a:schemeClr val="bg1"/>
              </a:solidFill>
            </a:endParaRPr>
          </a:p>
        </p:txBody>
      </p:sp>
      <p:sp>
        <p:nvSpPr>
          <p:cNvPr id="5" name="TextBox 4"/>
          <p:cNvSpPr txBox="1"/>
          <p:nvPr/>
        </p:nvSpPr>
        <p:spPr>
          <a:xfrm>
            <a:off x="914400" y="762000"/>
            <a:ext cx="7620000" cy="5418919"/>
          </a:xfrm>
          <a:prstGeom prst="rect">
            <a:avLst/>
          </a:prstGeom>
          <a:noFill/>
        </p:spPr>
        <p:txBody>
          <a:bodyPr>
            <a:spAutoFit/>
          </a:bodyPr>
          <a:lstStyle/>
          <a:p>
            <a:pPr>
              <a:lnSpc>
                <a:spcPct val="90000"/>
              </a:lnSpc>
            </a:pPr>
            <a:r>
              <a:rPr lang="en-GB" sz="3200" dirty="0" smtClean="0">
                <a:solidFill>
                  <a:srgbClr val="FFFFFF"/>
                </a:solidFill>
                <a:latin typeface="Arial" charset="0"/>
                <a:cs typeface="Arial" charset="0"/>
              </a:rPr>
              <a:t>A </a:t>
            </a:r>
            <a:r>
              <a:rPr lang="en-GB" sz="3200" dirty="0">
                <a:solidFill>
                  <a:srgbClr val="FFFFFF"/>
                </a:solidFill>
                <a:latin typeface="Arial" charset="0"/>
                <a:cs typeface="Arial" charset="0"/>
              </a:rPr>
              <a:t>good quality law is defined by whether:</a:t>
            </a:r>
          </a:p>
          <a:p>
            <a:pPr marL="457200" indent="-457200">
              <a:lnSpc>
                <a:spcPct val="90000"/>
              </a:lnSpc>
              <a:buFont typeface="Arial"/>
              <a:buChar char="•"/>
            </a:pPr>
            <a:r>
              <a:rPr lang="en-GB" sz="3200" dirty="0">
                <a:solidFill>
                  <a:srgbClr val="FFFFFF"/>
                </a:solidFill>
                <a:latin typeface="Arial" charset="0"/>
                <a:cs typeface="Arial" charset="0"/>
              </a:rPr>
              <a:t>Its intentions are reasonably clear, well understood and widely accepted</a:t>
            </a:r>
          </a:p>
          <a:p>
            <a:pPr marL="457200" indent="-457200">
              <a:lnSpc>
                <a:spcPct val="90000"/>
              </a:lnSpc>
              <a:buFont typeface="Arial"/>
              <a:buChar char="•"/>
            </a:pPr>
            <a:r>
              <a:rPr lang="en-GB" sz="3200" dirty="0">
                <a:solidFill>
                  <a:srgbClr val="FFFFFF"/>
                </a:solidFill>
                <a:latin typeface="Arial" charset="0"/>
                <a:cs typeface="Arial" charset="0"/>
              </a:rPr>
              <a:t>It is meeting its objectives and achieving the broadly expected impact</a:t>
            </a:r>
          </a:p>
          <a:p>
            <a:pPr marL="457200" indent="-457200">
              <a:lnSpc>
                <a:spcPct val="90000"/>
              </a:lnSpc>
              <a:buFont typeface="Arial"/>
              <a:buChar char="•"/>
            </a:pPr>
            <a:r>
              <a:rPr lang="en-GB" sz="3200" dirty="0">
                <a:solidFill>
                  <a:srgbClr val="FFFFFF"/>
                </a:solidFill>
                <a:latin typeface="Arial" charset="0"/>
                <a:cs typeface="Arial" charset="0"/>
              </a:rPr>
              <a:t>It is the most efficient means of achieving the expected impact</a:t>
            </a:r>
          </a:p>
          <a:p>
            <a:pPr>
              <a:lnSpc>
                <a:spcPct val="90000"/>
              </a:lnSpc>
            </a:pPr>
            <a:endParaRPr lang="en-GB" sz="3200" dirty="0">
              <a:solidFill>
                <a:srgbClr val="FFFFFF"/>
              </a:solidFill>
              <a:latin typeface="Arial" charset="0"/>
              <a:cs typeface="Arial" charset="0"/>
            </a:endParaRPr>
          </a:p>
          <a:p>
            <a:pPr>
              <a:lnSpc>
                <a:spcPct val="90000"/>
              </a:lnSpc>
            </a:pPr>
            <a:r>
              <a:rPr lang="en-GB" sz="3200" dirty="0">
                <a:solidFill>
                  <a:srgbClr val="FFFFFF"/>
                </a:solidFill>
                <a:latin typeface="Arial" charset="0"/>
                <a:cs typeface="Arial" charset="0"/>
              </a:rPr>
              <a:t>Success or failure, or a ‘good’ or a ‘bad’ law, should be determined by how effective it is in delivering its identified function: functional effectiveness</a:t>
            </a:r>
          </a:p>
        </p:txBody>
      </p:sp>
      <p:pic>
        <p:nvPicPr>
          <p:cNvPr id="6" name="Picture 4" descr="C:\Users\alonsocl\Desktop\implementing NUA logo.jpg"/>
          <p:cNvPicPr>
            <a:picLocks noChangeAspect="1" noChangeArrowheads="1"/>
          </p:cNvPicPr>
          <p:nvPr/>
        </p:nvPicPr>
        <p:blipFill>
          <a:blip r:embed="rId3">
            <a:extLst>
              <a:ext uri="{28A0092B-C50C-407E-A947-70E740481C1C}">
                <a14:useLocalDpi xmlns:a14="http://schemas.microsoft.com/office/drawing/2010/main" val="0"/>
              </a:ext>
            </a:extLst>
          </a:blip>
          <a:srcRect l="9761" t="10345" r="11005" b="32137"/>
          <a:stretch>
            <a:fillRect/>
          </a:stretch>
        </p:blipFill>
        <p:spPr bwMode="auto">
          <a:xfrm>
            <a:off x="0" y="0"/>
            <a:ext cx="914400" cy="920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904141593"/>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2430" t="-685" r="10807" b="685"/>
          <a:stretch/>
        </p:blipFill>
        <p:spPr bwMode="auto">
          <a:xfrm>
            <a:off x="-300650" y="-135467"/>
            <a:ext cx="9444650" cy="7010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762000" y="762000"/>
            <a:ext cx="7543800" cy="5355312"/>
          </a:xfrm>
          <a:prstGeom prst="rect">
            <a:avLst/>
          </a:prstGeom>
          <a:solidFill>
            <a:schemeClr val="bg1">
              <a:lumMod val="95000"/>
              <a:alpha val="85000"/>
            </a:schemeClr>
          </a:solidFill>
        </p:spPr>
        <p:txBody>
          <a:bodyPr wrap="square" rtlCol="0">
            <a:spAutoFit/>
          </a:bodyPr>
          <a:lstStyle/>
          <a:p>
            <a:pPr>
              <a:spcAft>
                <a:spcPts val="600"/>
              </a:spcAft>
            </a:pPr>
            <a:r>
              <a:rPr lang="en-US" sz="3200" b="1" dirty="0" smtClean="0">
                <a:latin typeface="Book Antiqua"/>
                <a:cs typeface="Book Antiqua"/>
              </a:rPr>
              <a:t>Clear language – lucid, rational language – to a man at war with both truth and reason, is an existential threat. Clear language to such a man is a direct assault on his obfuscations, contradictions and lies … he knows, if only intuitively, what we know to our cost: that </a:t>
            </a:r>
            <a:r>
              <a:rPr lang="en-US" sz="3200" b="1" dirty="0">
                <a:latin typeface="Book Antiqua"/>
                <a:cs typeface="Book Antiqua"/>
              </a:rPr>
              <a:t>w</a:t>
            </a:r>
            <a:r>
              <a:rPr lang="en-US" sz="3200" b="1" dirty="0" smtClean="0">
                <a:latin typeface="Book Antiqua"/>
                <a:cs typeface="Book Antiqua"/>
              </a:rPr>
              <a:t>ithout clear language, there is no standard of truth.</a:t>
            </a:r>
            <a:r>
              <a:rPr lang="en-US" sz="3200" dirty="0">
                <a:latin typeface="Book Antiqua"/>
                <a:cs typeface="Book Antiqua"/>
              </a:rPr>
              <a:t> </a:t>
            </a:r>
            <a:endParaRPr lang="en-US" sz="3200" dirty="0" smtClean="0">
              <a:latin typeface="Book Antiqua"/>
              <a:cs typeface="Book Antiqua"/>
            </a:endParaRPr>
          </a:p>
          <a:p>
            <a:pPr>
              <a:spcAft>
                <a:spcPts val="600"/>
              </a:spcAft>
            </a:pPr>
            <a:endParaRPr lang="en-US" sz="2000" dirty="0">
              <a:latin typeface="Book Antiqua"/>
              <a:cs typeface="Book Antiqua"/>
            </a:endParaRPr>
          </a:p>
          <a:p>
            <a:pPr>
              <a:spcAft>
                <a:spcPts val="600"/>
              </a:spcAft>
            </a:pPr>
            <a:r>
              <a:rPr lang="en-CA" sz="2400" i="1" dirty="0" smtClean="0">
                <a:latin typeface="+mj-lt"/>
              </a:rPr>
              <a:t>- John le </a:t>
            </a:r>
            <a:r>
              <a:rPr lang="en-CA" sz="2400" i="1" dirty="0" err="1" smtClean="0">
                <a:latin typeface="+mj-lt"/>
              </a:rPr>
              <a:t>Carre</a:t>
            </a:r>
            <a:r>
              <a:rPr lang="en-CA" sz="2400" i="1" dirty="0" smtClean="0">
                <a:latin typeface="+mj-lt"/>
              </a:rPr>
              <a:t>, The Guardian. 1</a:t>
            </a:r>
            <a:r>
              <a:rPr lang="en-CA" sz="2400" i="1" baseline="30000" dirty="0" smtClean="0">
                <a:latin typeface="+mj-lt"/>
              </a:rPr>
              <a:t>st</a:t>
            </a:r>
            <a:r>
              <a:rPr lang="en-CA" sz="2400" i="1" dirty="0" smtClean="0">
                <a:latin typeface="+mj-lt"/>
              </a:rPr>
              <a:t> July 2017.</a:t>
            </a:r>
            <a:endParaRPr lang="en-CA" sz="2400" i="1" dirty="0">
              <a:latin typeface="+mj-lt"/>
            </a:endParaRPr>
          </a:p>
        </p:txBody>
      </p:sp>
    </p:spTree>
    <p:extLst>
      <p:ext uri="{BB962C8B-B14F-4D97-AF65-F5344CB8AC3E}">
        <p14:creationId xmlns:p14="http://schemas.microsoft.com/office/powerpoint/2010/main" val="31119934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7410" name="Slide Number Placeholder 3"/>
          <p:cNvSpPr>
            <a:spLocks noGrp="1"/>
          </p:cNvSpPr>
          <p:nvPr>
            <p:ph type="sldNum" sz="quarter" idx="10"/>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defRPr sz="2800">
                <a:solidFill>
                  <a:schemeClr val="tx1"/>
                </a:solidFill>
                <a:latin typeface="Arial" charset="0"/>
                <a:ea typeface="ＭＳ Ｐゴシック" charset="0"/>
                <a:cs typeface="Arial" charset="0"/>
              </a:defRPr>
            </a:lvl1pPr>
            <a:lvl2pPr>
              <a:defRPr sz="2400">
                <a:solidFill>
                  <a:schemeClr val="tx1"/>
                </a:solidFill>
                <a:latin typeface="Arial" charset="0"/>
                <a:ea typeface="Arial" charset="0"/>
                <a:cs typeface="Arial" charset="0"/>
              </a:defRPr>
            </a:lvl2pPr>
            <a:lvl3pPr>
              <a:defRPr sz="2400">
                <a:solidFill>
                  <a:schemeClr val="tx1"/>
                </a:solidFill>
                <a:latin typeface="Arial" charset="0"/>
                <a:ea typeface="Arial" charset="0"/>
                <a:cs typeface="Arial" charset="0"/>
              </a:defRPr>
            </a:lvl3pPr>
            <a:lvl4pPr>
              <a:defRPr sz="2000">
                <a:solidFill>
                  <a:schemeClr val="tx1"/>
                </a:solidFill>
                <a:latin typeface="Arial" charset="0"/>
                <a:ea typeface="Arial" charset="0"/>
                <a:cs typeface="Arial" charset="0"/>
              </a:defRPr>
            </a:lvl4pPr>
            <a:lvl5pPr>
              <a:defRPr sz="2000">
                <a:solidFill>
                  <a:schemeClr val="tx1"/>
                </a:solidFill>
                <a:latin typeface="Arial" charset="0"/>
                <a:ea typeface="Arial" charset="0"/>
                <a:cs typeface="Arial" charset="0"/>
              </a:defRPr>
            </a:lvl5pPr>
            <a:lvl6pPr eaLnBrk="0" hangingPunct="0">
              <a:defRPr sz="2000">
                <a:solidFill>
                  <a:schemeClr val="tx1"/>
                </a:solidFill>
                <a:latin typeface="Arial" charset="0"/>
                <a:ea typeface="Arial" charset="0"/>
                <a:cs typeface="Arial" charset="0"/>
              </a:defRPr>
            </a:lvl6pPr>
            <a:lvl7pPr eaLnBrk="0" hangingPunct="0">
              <a:defRPr sz="2000">
                <a:solidFill>
                  <a:schemeClr val="tx1"/>
                </a:solidFill>
                <a:latin typeface="Arial" charset="0"/>
                <a:ea typeface="Arial" charset="0"/>
                <a:cs typeface="Arial" charset="0"/>
              </a:defRPr>
            </a:lvl7pPr>
            <a:lvl8pPr eaLnBrk="0" hangingPunct="0">
              <a:defRPr sz="2000">
                <a:solidFill>
                  <a:schemeClr val="tx1"/>
                </a:solidFill>
                <a:latin typeface="Arial" charset="0"/>
                <a:ea typeface="Arial" charset="0"/>
                <a:cs typeface="Arial" charset="0"/>
              </a:defRPr>
            </a:lvl8pPr>
            <a:lvl9pPr eaLnBrk="0" hangingPunct="0">
              <a:defRPr sz="2000">
                <a:solidFill>
                  <a:schemeClr val="tx1"/>
                </a:solidFill>
                <a:latin typeface="Arial" charset="0"/>
                <a:ea typeface="Arial" charset="0"/>
                <a:cs typeface="Arial" charset="0"/>
              </a:defRPr>
            </a:lvl9pPr>
          </a:lstStyle>
          <a:p>
            <a:pPr>
              <a:defRPr/>
            </a:pPr>
            <a:fld id="{CCD4D1B7-8540-764E-AD12-569A1A4E48B0}" type="slidenum">
              <a:rPr lang="en-US" sz="1400" smtClean="0">
                <a:solidFill>
                  <a:schemeClr val="bg1"/>
                </a:solidFill>
              </a:rPr>
              <a:pPr>
                <a:defRPr/>
              </a:pPr>
              <a:t>6</a:t>
            </a:fld>
            <a:endParaRPr lang="en-US" sz="1400" smtClean="0">
              <a:solidFill>
                <a:schemeClr val="bg1"/>
              </a:solidFill>
            </a:endParaRPr>
          </a:p>
        </p:txBody>
      </p:sp>
      <p:sp>
        <p:nvSpPr>
          <p:cNvPr id="17411" name="Title 1"/>
          <p:cNvSpPr>
            <a:spLocks noGrp="1"/>
          </p:cNvSpPr>
          <p:nvPr>
            <p:ph type="title"/>
          </p:nvPr>
        </p:nvSpPr>
        <p:spPr>
          <a:xfrm>
            <a:off x="838200" y="80962"/>
            <a:ext cx="8229600" cy="2052638"/>
          </a:xfrm>
        </p:spPr>
        <p:txBody>
          <a:bodyPr>
            <a:noAutofit/>
          </a:bodyPr>
          <a:lstStyle/>
          <a:p>
            <a:pPr>
              <a:defRPr/>
            </a:pPr>
            <a:r>
              <a:rPr lang="en-US" sz="4000" dirty="0">
                <a:solidFill>
                  <a:srgbClr val="FFFFFF"/>
                </a:solidFill>
                <a:latin typeface="Arial" charset="0"/>
                <a:cs typeface="Arial" charset="0"/>
              </a:rPr>
              <a:t>Action Framework for the Implementation of the New Urban Agenda</a:t>
            </a:r>
          </a:p>
        </p:txBody>
      </p:sp>
      <p:sp>
        <p:nvSpPr>
          <p:cNvPr id="5" name="TextBox 4"/>
          <p:cNvSpPr txBox="1"/>
          <p:nvPr/>
        </p:nvSpPr>
        <p:spPr>
          <a:xfrm>
            <a:off x="838200" y="2667000"/>
            <a:ext cx="7620000" cy="2431435"/>
          </a:xfrm>
          <a:prstGeom prst="rect">
            <a:avLst/>
          </a:prstGeom>
          <a:noFill/>
        </p:spPr>
        <p:txBody>
          <a:bodyPr>
            <a:spAutoFit/>
          </a:bodyPr>
          <a:lstStyle/>
          <a:p>
            <a:pPr marL="514350" lvl="0" indent="-514350">
              <a:buAutoNum type="arabicPeriod"/>
              <a:defRPr/>
            </a:pPr>
            <a:r>
              <a:rPr lang="en-GB" sz="4000" dirty="0" smtClean="0">
                <a:solidFill>
                  <a:srgbClr val="FFFFFF"/>
                </a:solidFill>
              </a:rPr>
              <a:t>Systems (4 elements)</a:t>
            </a:r>
          </a:p>
          <a:p>
            <a:pPr marL="514350" lvl="0" indent="-514350">
              <a:buAutoNum type="arabicPeriod"/>
              <a:defRPr/>
            </a:pPr>
            <a:endParaRPr lang="en-US" altLang="en-US" sz="4000" dirty="0" smtClean="0">
              <a:solidFill>
                <a:srgbClr val="FFFFFF"/>
              </a:solidFill>
              <a:latin typeface="Arial" pitchFamily="34" charset="0"/>
              <a:ea typeface="ＭＳ Ｐゴシック" pitchFamily="34" charset="-128"/>
              <a:cs typeface="Arial" panose="020B0604020202020204" pitchFamily="34" charset="0"/>
            </a:endParaRPr>
          </a:p>
          <a:p>
            <a:pPr lvl="0">
              <a:defRPr/>
            </a:pPr>
            <a:r>
              <a:rPr lang="en-US" altLang="en-US" sz="4000" dirty="0" smtClean="0">
                <a:solidFill>
                  <a:srgbClr val="FFFFFF"/>
                </a:solidFill>
                <a:latin typeface="Arial" pitchFamily="34" charset="0"/>
                <a:ea typeface="ＭＳ Ｐゴシック" pitchFamily="34" charset="-128"/>
                <a:cs typeface="Arial" panose="020B0604020202020204" pitchFamily="34" charset="0"/>
              </a:rPr>
              <a:t>2. </a:t>
            </a:r>
            <a:r>
              <a:rPr lang="en-GB" sz="4000" dirty="0" smtClean="0">
                <a:solidFill>
                  <a:srgbClr val="FFFFFF"/>
                </a:solidFill>
              </a:rPr>
              <a:t>Codes (5 elements)</a:t>
            </a:r>
          </a:p>
          <a:p>
            <a:pPr lvl="0">
              <a:defRPr/>
            </a:pPr>
            <a:endParaRPr lang="en-US" altLang="en-US" sz="3200" dirty="0" smtClean="0">
              <a:solidFill>
                <a:srgbClr val="FFFFFF"/>
              </a:solidFill>
              <a:latin typeface="Arial" pitchFamily="34" charset="0"/>
              <a:ea typeface="ＭＳ Ｐゴシック" pitchFamily="34" charset="-128"/>
              <a:cs typeface="Arial" panose="020B0604020202020204" pitchFamily="34" charset="0"/>
            </a:endParaRPr>
          </a:p>
        </p:txBody>
      </p:sp>
      <p:pic>
        <p:nvPicPr>
          <p:cNvPr id="6" name="Picture 4" descr="C:\Users\alonsocl\Desktop\implementing NUA logo.jpg"/>
          <p:cNvPicPr>
            <a:picLocks noChangeAspect="1" noChangeArrowheads="1"/>
          </p:cNvPicPr>
          <p:nvPr/>
        </p:nvPicPr>
        <p:blipFill>
          <a:blip r:embed="rId3">
            <a:extLst>
              <a:ext uri="{28A0092B-C50C-407E-A947-70E740481C1C}">
                <a14:useLocalDpi xmlns:a14="http://schemas.microsoft.com/office/drawing/2010/main" val="0"/>
              </a:ext>
            </a:extLst>
          </a:blip>
          <a:srcRect l="9761" t="10345" r="11005" b="32137"/>
          <a:stretch>
            <a:fillRect/>
          </a:stretch>
        </p:blipFill>
        <p:spPr bwMode="auto">
          <a:xfrm>
            <a:off x="0" y="0"/>
            <a:ext cx="914400" cy="920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489167122"/>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9"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r="827"/>
          <a:stretch/>
        </p:blipFill>
        <p:spPr bwMode="auto">
          <a:xfrm>
            <a:off x="2610" y="1"/>
            <a:ext cx="9141390" cy="69155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0" y="0"/>
            <a:ext cx="6324600" cy="3065455"/>
          </a:xfrm>
          <a:prstGeom prst="rect">
            <a:avLst/>
          </a:prstGeom>
          <a:solidFill>
            <a:schemeClr val="bg1">
              <a:lumMod val="95000"/>
              <a:alpha val="85000"/>
            </a:schemeClr>
          </a:solidFill>
        </p:spPr>
        <p:txBody>
          <a:bodyPr wrap="square" rtlCol="0">
            <a:spAutoFit/>
          </a:bodyPr>
          <a:lstStyle/>
          <a:p>
            <a:pPr>
              <a:spcAft>
                <a:spcPts val="600"/>
              </a:spcAft>
            </a:pPr>
            <a:r>
              <a:rPr lang="en-US" sz="4000" dirty="0" smtClean="0">
                <a:latin typeface="Arial" charset="0"/>
                <a:cs typeface="Arial" charset="0"/>
              </a:rPr>
              <a:t>Urban systems</a:t>
            </a:r>
            <a:endParaRPr lang="en-US" sz="4000" dirty="0">
              <a:latin typeface="Arial" charset="0"/>
              <a:cs typeface="Arial" charset="0"/>
            </a:endParaRPr>
          </a:p>
          <a:p>
            <a:pPr>
              <a:lnSpc>
                <a:spcPct val="90000"/>
              </a:lnSpc>
            </a:pPr>
            <a:endParaRPr lang="en-US" sz="2000" dirty="0">
              <a:latin typeface="Arial" charset="0"/>
              <a:cs typeface="Arial" charset="0"/>
            </a:endParaRPr>
          </a:p>
          <a:p>
            <a:pPr marL="514350" lvl="1" indent="-514350">
              <a:lnSpc>
                <a:spcPct val="90000"/>
              </a:lnSpc>
              <a:buAutoNum type="arabicPeriod"/>
            </a:pPr>
            <a:r>
              <a:rPr lang="en-US" sz="3600" dirty="0" smtClean="0"/>
              <a:t>Define </a:t>
            </a:r>
            <a:r>
              <a:rPr lang="en-US" sz="3600" dirty="0"/>
              <a:t>urban land vis-à-vis non-urban land as well as the rights and responsibilities inherent to urban land </a:t>
            </a:r>
            <a:endParaRPr lang="en-US" sz="3600" b="1" i="1" dirty="0">
              <a:latin typeface="Arial"/>
              <a:cs typeface="Arial"/>
            </a:endParaRPr>
          </a:p>
        </p:txBody>
      </p:sp>
    </p:spTree>
    <p:extLst>
      <p:ext uri="{BB962C8B-B14F-4D97-AF65-F5344CB8AC3E}">
        <p14:creationId xmlns:p14="http://schemas.microsoft.com/office/powerpoint/2010/main" val="18086696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2430" t="-685" r="10807" b="685"/>
          <a:stretch/>
        </p:blipFill>
        <p:spPr bwMode="auto">
          <a:xfrm>
            <a:off x="-300650" y="-135467"/>
            <a:ext cx="9444650" cy="7010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2980267" y="1666588"/>
            <a:ext cx="6163733" cy="5216812"/>
          </a:xfrm>
          <a:prstGeom prst="rect">
            <a:avLst/>
          </a:prstGeom>
          <a:solidFill>
            <a:schemeClr val="bg1">
              <a:lumMod val="95000"/>
              <a:alpha val="85000"/>
            </a:schemeClr>
          </a:solidFill>
        </p:spPr>
        <p:txBody>
          <a:bodyPr wrap="square" rtlCol="0">
            <a:spAutoFit/>
          </a:bodyPr>
          <a:lstStyle/>
          <a:p>
            <a:pPr>
              <a:spcAft>
                <a:spcPts val="600"/>
              </a:spcAft>
            </a:pPr>
            <a:r>
              <a:rPr lang="en-US" sz="4000" dirty="0">
                <a:latin typeface="Arial" charset="0"/>
                <a:cs typeface="Arial" charset="0"/>
              </a:rPr>
              <a:t>Urban </a:t>
            </a:r>
            <a:r>
              <a:rPr lang="en-US" sz="4000" dirty="0" smtClean="0">
                <a:latin typeface="Arial" charset="0"/>
                <a:cs typeface="Arial" charset="0"/>
              </a:rPr>
              <a:t>systems</a:t>
            </a:r>
            <a:endParaRPr lang="en-US" sz="2000" dirty="0">
              <a:latin typeface="Book Antiqua"/>
              <a:cs typeface="Book Antiqua"/>
            </a:endParaRPr>
          </a:p>
          <a:p>
            <a:pPr marL="0" lvl="1">
              <a:spcAft>
                <a:spcPts val="600"/>
              </a:spcAft>
            </a:pPr>
            <a:r>
              <a:rPr lang="en-US" sz="3200" dirty="0" smtClean="0"/>
              <a:t>2. </a:t>
            </a:r>
            <a:r>
              <a:rPr lang="en-US" sz="3200" dirty="0"/>
              <a:t>Adopt an effective legal framework that supports strengthening the capacity of national, subnational and local governments and ensures appropriate fiscal, political and administrative decentralization based on the principle of subsidiarity </a:t>
            </a:r>
            <a:r>
              <a:rPr lang="en-US" sz="3200" dirty="0" smtClean="0"/>
              <a:t> </a:t>
            </a:r>
            <a:endParaRPr lang="en-US" altLang="en-US" sz="3200" dirty="0">
              <a:latin typeface="Arial" pitchFamily="34" charset="0"/>
              <a:ea typeface="ＭＳ Ｐゴシック" pitchFamily="34" charset="-128"/>
              <a:cs typeface="Arial" panose="020B0604020202020204" pitchFamily="34" charset="0"/>
            </a:endParaRPr>
          </a:p>
        </p:txBody>
      </p:sp>
    </p:spTree>
    <p:extLst>
      <p:ext uri="{BB962C8B-B14F-4D97-AF65-F5344CB8AC3E}">
        <p14:creationId xmlns:p14="http://schemas.microsoft.com/office/powerpoint/2010/main" val="356998597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Content Placeholder 3"/>
          <p:cNvPicPr>
            <a:picLocks noGrp="1" noChangeAspect="1"/>
          </p:cNvPicPr>
          <p:nvPr>
            <p:ph idx="1"/>
          </p:nvPr>
        </p:nvPicPr>
        <p:blipFill rotWithShape="1">
          <a:blip r:embed="rId3">
            <a:extLst>
              <a:ext uri="{28A0092B-C50C-407E-A947-70E740481C1C}">
                <a14:useLocalDpi xmlns:a14="http://schemas.microsoft.com/office/drawing/2010/main" val="0"/>
              </a:ext>
            </a:extLst>
          </a:blip>
          <a:srcRect r="11313"/>
          <a:stretch/>
        </p:blipFill>
        <p:spPr>
          <a:xfrm>
            <a:off x="0" y="1"/>
            <a:ext cx="9144000" cy="6873658"/>
          </a:xfrm>
        </p:spPr>
      </p:pic>
      <p:sp>
        <p:nvSpPr>
          <p:cNvPr id="4" name="TextBox 3"/>
          <p:cNvSpPr txBox="1"/>
          <p:nvPr/>
        </p:nvSpPr>
        <p:spPr>
          <a:xfrm>
            <a:off x="3048000" y="8467"/>
            <a:ext cx="6096000" cy="5216812"/>
          </a:xfrm>
          <a:prstGeom prst="rect">
            <a:avLst/>
          </a:prstGeom>
          <a:solidFill>
            <a:schemeClr val="bg1">
              <a:lumMod val="95000"/>
              <a:alpha val="85000"/>
            </a:schemeClr>
          </a:solidFill>
        </p:spPr>
        <p:txBody>
          <a:bodyPr wrap="square" rtlCol="0">
            <a:spAutoFit/>
          </a:bodyPr>
          <a:lstStyle/>
          <a:p>
            <a:pPr>
              <a:spcAft>
                <a:spcPts val="600"/>
              </a:spcAft>
            </a:pPr>
            <a:r>
              <a:rPr lang="en-US" sz="4000" dirty="0">
                <a:latin typeface="Arial" charset="0"/>
                <a:cs typeface="Arial" charset="0"/>
              </a:rPr>
              <a:t>Urban </a:t>
            </a:r>
            <a:r>
              <a:rPr lang="en-US" sz="4000" dirty="0" smtClean="0">
                <a:latin typeface="Arial" charset="0"/>
                <a:cs typeface="Arial" charset="0"/>
              </a:rPr>
              <a:t>systems</a:t>
            </a:r>
            <a:endParaRPr lang="en-US" sz="4000" dirty="0" smtClean="0"/>
          </a:p>
          <a:p>
            <a:pPr>
              <a:spcAft>
                <a:spcPts val="600"/>
              </a:spcAft>
            </a:pPr>
            <a:r>
              <a:rPr lang="en-US" sz="3200" dirty="0" smtClean="0"/>
              <a:t>3. </a:t>
            </a:r>
            <a:r>
              <a:rPr lang="en-US" sz="3200" dirty="0"/>
              <a:t>Develop equitable and legal instruments to capture and share the increase in land and property value generated as a result of urban development processes, infrastructure projects and public investments, ensuring that these do not result in unsustainable land use and consumption.</a:t>
            </a:r>
            <a:endParaRPr lang="en-CA" sz="3200" b="1" dirty="0" smtClean="0">
              <a:latin typeface="+mj-lt"/>
            </a:endParaRPr>
          </a:p>
        </p:txBody>
      </p:sp>
      <p:sp>
        <p:nvSpPr>
          <p:cNvPr id="2" name="TextBox 1"/>
          <p:cNvSpPr txBox="1"/>
          <p:nvPr/>
        </p:nvSpPr>
        <p:spPr>
          <a:xfrm>
            <a:off x="609600" y="-626533"/>
            <a:ext cx="184666" cy="369332"/>
          </a:xfrm>
          <a:prstGeom prst="rect">
            <a:avLst/>
          </a:prstGeom>
          <a:noFill/>
        </p:spPr>
        <p:txBody>
          <a:bodyPr wrap="none" rtlCol="0">
            <a:spAutoFit/>
          </a:bodyPr>
          <a:lstStyle/>
          <a:p>
            <a:endParaRPr lang="en-US" dirty="0"/>
          </a:p>
        </p:txBody>
      </p:sp>
    </p:spTree>
    <p:extLst>
      <p:ext uri="{BB962C8B-B14F-4D97-AF65-F5344CB8AC3E}">
        <p14:creationId xmlns:p14="http://schemas.microsoft.com/office/powerpoint/2010/main" val="128890035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xmlns:p14="http://schemas.microsoft.com/office/powerpoint/2010/mai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5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2107</TotalTime>
  <Words>1533</Words>
  <Application>Microsoft Macintosh PowerPoint</Application>
  <PresentationFormat>Presentación en pantalla (4:3)</PresentationFormat>
  <Paragraphs>100</Paragraphs>
  <Slides>16</Slides>
  <Notes>16</Notes>
  <HiddenSlides>0</HiddenSlides>
  <MMClips>0</MMClips>
  <ScaleCrop>false</ScaleCrop>
  <HeadingPairs>
    <vt:vector size="4" baseType="variant">
      <vt:variant>
        <vt:lpstr>Tema</vt:lpstr>
      </vt:variant>
      <vt:variant>
        <vt:i4>3</vt:i4>
      </vt:variant>
      <vt:variant>
        <vt:lpstr>Títulos de diapositiva</vt:lpstr>
      </vt:variant>
      <vt:variant>
        <vt:i4>16</vt:i4>
      </vt:variant>
    </vt:vector>
  </HeadingPairs>
  <TitlesOfParts>
    <vt:vector size="19" baseType="lpstr">
      <vt:lpstr>Office Theme</vt:lpstr>
      <vt:lpstr>5_Custom Design</vt:lpstr>
      <vt:lpstr>Custom Design</vt:lpstr>
      <vt:lpstr>Presentación de PowerPoint</vt:lpstr>
      <vt:lpstr>Presentación de PowerPoint</vt:lpstr>
      <vt:lpstr>Presentación de PowerPoint</vt:lpstr>
      <vt:lpstr>Presentación de PowerPoint</vt:lpstr>
      <vt:lpstr>Presentación de PowerPoint</vt:lpstr>
      <vt:lpstr>Action Framework for the Implementation of the New Urban Agenda</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URBAN SAFETY MONITOR</dc:title>
  <dc:creator>joe hooper</dc:creator>
  <cp:lastModifiedBy>admin</cp:lastModifiedBy>
  <cp:revision>99</cp:revision>
  <dcterms:created xsi:type="dcterms:W3CDTF">2006-08-16T00:00:00Z</dcterms:created>
  <dcterms:modified xsi:type="dcterms:W3CDTF">2017-07-12T07:38:28Z</dcterms:modified>
</cp:coreProperties>
</file>