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2"/>
  </p:notesMasterIdLst>
  <p:handoutMasterIdLst>
    <p:handoutMasterId r:id="rId13"/>
  </p:handoutMasterIdLst>
  <p:sldIdLst>
    <p:sldId id="669" r:id="rId2"/>
    <p:sldId id="646" r:id="rId3"/>
    <p:sldId id="664" r:id="rId4"/>
    <p:sldId id="665" r:id="rId5"/>
    <p:sldId id="627" r:id="rId6"/>
    <p:sldId id="628" r:id="rId7"/>
    <p:sldId id="626" r:id="rId8"/>
    <p:sldId id="629" r:id="rId9"/>
    <p:sldId id="619" r:id="rId10"/>
    <p:sldId id="630" r:id="rId11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914">
          <p15:clr>
            <a:srgbClr val="A4A3A4"/>
          </p15:clr>
        </p15:guide>
        <p15:guide id="2" orient="horz" pos="1897">
          <p15:clr>
            <a:srgbClr val="A4A3A4"/>
          </p15:clr>
        </p15:guide>
        <p15:guide id="3" orient="horz" pos="2507">
          <p15:clr>
            <a:srgbClr val="A4A3A4"/>
          </p15:clr>
        </p15:guide>
        <p15:guide id="4" orient="horz" pos="2714">
          <p15:clr>
            <a:srgbClr val="A4A3A4"/>
          </p15:clr>
        </p15:guide>
        <p15:guide id="5" orient="horz" pos="2103">
          <p15:clr>
            <a:srgbClr val="A4A3A4"/>
          </p15:clr>
        </p15:guide>
        <p15:guide id="6" orient="horz" pos="1293">
          <p15:clr>
            <a:srgbClr val="A4A3A4"/>
          </p15:clr>
        </p15:guide>
        <p15:guide id="7" orient="horz" pos="2313">
          <p15:clr>
            <a:srgbClr val="A4A3A4"/>
          </p15:clr>
        </p15:guide>
        <p15:guide id="8" orient="horz" pos="577">
          <p15:clr>
            <a:srgbClr val="A4A3A4"/>
          </p15:clr>
        </p15:guide>
        <p15:guide id="9" orient="horz" pos="1500">
          <p15:clr>
            <a:srgbClr val="A4A3A4"/>
          </p15:clr>
        </p15:guide>
        <p15:guide id="10" orient="horz" pos="1089">
          <p15:clr>
            <a:srgbClr val="A4A3A4"/>
          </p15:clr>
        </p15:guide>
        <p15:guide id="11" orient="horz" pos="3115">
          <p15:clr>
            <a:srgbClr val="A4A3A4"/>
          </p15:clr>
        </p15:guide>
        <p15:guide id="12" pos="628">
          <p15:clr>
            <a:srgbClr val="A4A3A4"/>
          </p15:clr>
        </p15:guide>
        <p15:guide id="13" pos="2395">
          <p15:clr>
            <a:srgbClr val="A4A3A4"/>
          </p15:clr>
        </p15:guide>
        <p15:guide id="14" pos="5683">
          <p15:clr>
            <a:srgbClr val="A4A3A4"/>
          </p15:clr>
        </p15:guide>
        <p15:guide id="15" pos="2875">
          <p15:clr>
            <a:srgbClr val="A4A3A4"/>
          </p15:clr>
        </p15:guide>
        <p15:guide id="16" pos="4289">
          <p15:clr>
            <a:srgbClr val="A4A3A4"/>
          </p15:clr>
        </p15:guide>
        <p15:guide id="17" pos="744">
          <p15:clr>
            <a:srgbClr val="A4A3A4"/>
          </p15:clr>
        </p15:guide>
        <p15:guide id="18" pos="4644">
          <p15:clr>
            <a:srgbClr val="A4A3A4"/>
          </p15:clr>
        </p15:guide>
        <p15:guide id="19" pos="344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Ignaci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AAA3"/>
    <a:srgbClr val="B59D8F"/>
    <a:srgbClr val="660066"/>
    <a:srgbClr val="3333FF"/>
    <a:srgbClr val="B3382F"/>
    <a:srgbClr val="E12A1D"/>
    <a:srgbClr val="600315"/>
    <a:srgbClr val="D04D6D"/>
    <a:srgbClr val="0033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3685" autoAdjust="0"/>
  </p:normalViewPr>
  <p:slideViewPr>
    <p:cSldViewPr snapToGrid="0" showGuides="1">
      <p:cViewPr varScale="1">
        <p:scale>
          <a:sx n="128" d="100"/>
          <a:sy n="128" d="100"/>
        </p:scale>
        <p:origin x="-104" y="-1504"/>
      </p:cViewPr>
      <p:guideLst>
        <p:guide orient="horz" pos="2914"/>
        <p:guide orient="horz" pos="1897"/>
        <p:guide orient="horz" pos="2507"/>
        <p:guide orient="horz" pos="2714"/>
        <p:guide orient="horz" pos="2103"/>
        <p:guide orient="horz" pos="1293"/>
        <p:guide orient="horz" pos="2313"/>
        <p:guide orient="horz" pos="577"/>
        <p:guide orient="horz" pos="1500"/>
        <p:guide orient="horz" pos="1089"/>
        <p:guide orient="horz" pos="3115"/>
        <p:guide pos="628"/>
        <p:guide pos="2395"/>
        <p:guide pos="5683"/>
        <p:guide pos="2875"/>
        <p:guide pos="4289"/>
        <p:guide pos="744"/>
        <p:guide pos="4644"/>
        <p:guide pos="34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Docencia:ES%20Criminolog&#237;a:Cursos%20virtuales:V&#237;deos:Desigualdad%20riquez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wnloads:ilc_di12.xls" TargetMode="External"/><Relationship Id="rId2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wnloads:icw_sr_05-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Docencia:ES%20Criminolog&#237;a:Cursos%20virtuales:V&#237;deos:Desigualdad%20riquez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GINI</a:t>
            </a:r>
            <a:r>
              <a:rPr lang="es-ES" baseline="0" dirty="0"/>
              <a:t> (ingresos) en el mundo 2013</a:t>
            </a:r>
            <a:endParaRPr lang="es-ES" dirty="0"/>
          </a:p>
        </c:rich>
      </c:tx>
      <c:layout>
        <c:manualLayout>
          <c:xMode val="edge"/>
          <c:yMode val="edge"/>
          <c:x val="0.325253962638123"/>
          <c:y val="0.038435977926817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20956779927716"/>
          <c:y val="0.026226902585358"/>
          <c:w val="0.909975503434927"/>
          <c:h val="0.8179115573727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2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Hoja2!$A$2:$A$35</c:f>
              <c:strCache>
                <c:ptCount val="34"/>
                <c:pt idx="0">
                  <c:v>Islandia</c:v>
                </c:pt>
                <c:pt idx="1">
                  <c:v>Noruega</c:v>
                </c:pt>
                <c:pt idx="2">
                  <c:v>Dinamarca</c:v>
                </c:pt>
                <c:pt idx="3">
                  <c:v>Eslovenia</c:v>
                </c:pt>
                <c:pt idx="4">
                  <c:v>República Checa</c:v>
                </c:pt>
                <c:pt idx="5">
                  <c:v>Finlandia</c:v>
                </c:pt>
                <c:pt idx="6">
                  <c:v>Bélgica</c:v>
                </c:pt>
                <c:pt idx="7">
                  <c:v>Suecia</c:v>
                </c:pt>
                <c:pt idx="8">
                  <c:v>Eslovaquia</c:v>
                </c:pt>
                <c:pt idx="9">
                  <c:v>Austria</c:v>
                </c:pt>
                <c:pt idx="10">
                  <c:v>Luxemburgo</c:v>
                </c:pt>
                <c:pt idx="11">
                  <c:v>Holanda</c:v>
                </c:pt>
                <c:pt idx="12">
                  <c:v>Alemania</c:v>
                </c:pt>
                <c:pt idx="13">
                  <c:v>Francia</c:v>
                </c:pt>
                <c:pt idx="14">
                  <c:v>Suiza</c:v>
                </c:pt>
                <c:pt idx="15">
                  <c:v>Polonia</c:v>
                </c:pt>
                <c:pt idx="16">
                  <c:v>Corea</c:v>
                </c:pt>
                <c:pt idx="17">
                  <c:v>Irlanda</c:v>
                </c:pt>
                <c:pt idx="18">
                  <c:v>Canadá</c:v>
                </c:pt>
                <c:pt idx="19">
                  <c:v>Italia</c:v>
                </c:pt>
                <c:pt idx="20">
                  <c:v>Portugal</c:v>
                </c:pt>
                <c:pt idx="21">
                  <c:v>Grecia</c:v>
                </c:pt>
                <c:pt idx="22">
                  <c:v>España</c:v>
                </c:pt>
                <c:pt idx="23">
                  <c:v>Letonia</c:v>
                </c:pt>
                <c:pt idx="24">
                  <c:v>Lituania</c:v>
                </c:pt>
                <c:pt idx="25">
                  <c:v>Estonia</c:v>
                </c:pt>
                <c:pt idx="26">
                  <c:v>Reino Unido</c:v>
                </c:pt>
                <c:pt idx="27">
                  <c:v>Israel</c:v>
                </c:pt>
                <c:pt idx="28">
                  <c:v>Turquía</c:v>
                </c:pt>
                <c:pt idx="29">
                  <c:v>EE.UU.</c:v>
                </c:pt>
                <c:pt idx="30">
                  <c:v>Chile</c:v>
                </c:pt>
                <c:pt idx="31">
                  <c:v>Brasil</c:v>
                </c:pt>
                <c:pt idx="32">
                  <c:v>Costa Rica</c:v>
                </c:pt>
                <c:pt idx="33">
                  <c:v>China</c:v>
                </c:pt>
              </c:strCache>
            </c:strRef>
          </c:cat>
          <c:val>
            <c:numRef>
              <c:f>Hoja2!$B$2:$B$35</c:f>
              <c:numCache>
                <c:formatCode>General</c:formatCode>
                <c:ptCount val="34"/>
                <c:pt idx="0">
                  <c:v>0.241</c:v>
                </c:pt>
                <c:pt idx="1">
                  <c:v>0.252</c:v>
                </c:pt>
                <c:pt idx="2">
                  <c:v>0.254</c:v>
                </c:pt>
                <c:pt idx="3">
                  <c:v>0.254</c:v>
                </c:pt>
                <c:pt idx="4">
                  <c:v>0.259</c:v>
                </c:pt>
                <c:pt idx="5">
                  <c:v>0.262</c:v>
                </c:pt>
                <c:pt idx="6">
                  <c:v>0.265</c:v>
                </c:pt>
                <c:pt idx="7">
                  <c:v>0.268</c:v>
                </c:pt>
                <c:pt idx="8">
                  <c:v>0.269</c:v>
                </c:pt>
                <c:pt idx="9">
                  <c:v>0.279</c:v>
                </c:pt>
                <c:pt idx="10">
                  <c:v>0.28</c:v>
                </c:pt>
                <c:pt idx="11">
                  <c:v>0.289</c:v>
                </c:pt>
                <c:pt idx="12">
                  <c:v>0.292</c:v>
                </c:pt>
                <c:pt idx="13">
                  <c:v>0.294</c:v>
                </c:pt>
                <c:pt idx="14">
                  <c:v>0.295</c:v>
                </c:pt>
                <c:pt idx="15">
                  <c:v>0.299</c:v>
                </c:pt>
                <c:pt idx="16">
                  <c:v>0.302</c:v>
                </c:pt>
                <c:pt idx="17">
                  <c:v>0.308</c:v>
                </c:pt>
                <c:pt idx="18">
                  <c:v>0.32</c:v>
                </c:pt>
                <c:pt idx="19">
                  <c:v>0.325</c:v>
                </c:pt>
                <c:pt idx="20">
                  <c:v>0.341</c:v>
                </c:pt>
                <c:pt idx="21">
                  <c:v>0.342</c:v>
                </c:pt>
                <c:pt idx="22">
                  <c:v>0.345</c:v>
                </c:pt>
                <c:pt idx="23">
                  <c:v>0.351</c:v>
                </c:pt>
                <c:pt idx="24">
                  <c:v>0.352</c:v>
                </c:pt>
                <c:pt idx="25">
                  <c:v>0.357</c:v>
                </c:pt>
                <c:pt idx="26">
                  <c:v>0.358</c:v>
                </c:pt>
                <c:pt idx="27">
                  <c:v>0.36</c:v>
                </c:pt>
                <c:pt idx="28">
                  <c:v>0.39</c:v>
                </c:pt>
                <c:pt idx="29">
                  <c:v>0.396</c:v>
                </c:pt>
                <c:pt idx="30">
                  <c:v>0.465</c:v>
                </c:pt>
                <c:pt idx="31">
                  <c:v>0.47</c:v>
                </c:pt>
                <c:pt idx="32">
                  <c:v>0.499</c:v>
                </c:pt>
                <c:pt idx="33">
                  <c:v>0.556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1551640"/>
        <c:axId val="2135410888"/>
      </c:barChart>
      <c:catAx>
        <c:axId val="2071551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ES" sz="800" b="0" i="0" u="none" strike="noStrike" baseline="0">
                    <a:effectLst/>
                  </a:rPr>
                  <a:t>OECD (2017), Income inequality (indicator). doi: 10.1787/459aa7f1-en (Accessed on 03 November 2017)</a:t>
                </a:r>
                <a:r>
                  <a:rPr lang="es-ES" sz="800" b="1" i="0" u="none" strike="noStrike" baseline="0"/>
                  <a:t> </a:t>
                </a:r>
                <a:endParaRPr lang="es-ES" sz="800"/>
              </a:p>
            </c:rich>
          </c:tx>
          <c:layout>
            <c:manualLayout>
              <c:xMode val="edge"/>
              <c:yMode val="edge"/>
              <c:x val="0.503801973755511"/>
              <c:y val="0.94799838280489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crossAx val="2135410888"/>
        <c:crosses val="autoZero"/>
        <c:auto val="1"/>
        <c:lblAlgn val="ctr"/>
        <c:lblOffset val="100"/>
        <c:noMultiLvlLbl val="0"/>
      </c:catAx>
      <c:valAx>
        <c:axId val="2135410888"/>
        <c:scaling>
          <c:orientation val="minMax"/>
        </c:scaling>
        <c:delete val="0"/>
        <c:axPos val="l"/>
        <c:majorGridlines/>
        <c:numFmt formatCode="#,##0.00" sourceLinked="0"/>
        <c:majorTickMark val="none"/>
        <c:minorTickMark val="none"/>
        <c:tickLblPos val="nextTo"/>
        <c:crossAx val="2071551640"/>
        <c:crosses val="autoZero"/>
        <c:crossBetween val="between"/>
        <c:majorUnit val="0.05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GINI</a:t>
            </a:r>
            <a:r>
              <a:rPr lang="es-ES" baseline="0"/>
              <a:t> 2016 (Renta disponible equivalente)</a:t>
            </a:r>
            <a:endParaRPr lang="es-ES"/>
          </a:p>
        </c:rich>
      </c:tx>
      <c:layout>
        <c:manualLayout>
          <c:xMode val="edge"/>
          <c:yMode val="edge"/>
          <c:x val="0.283920814348441"/>
          <c:y val="0.031653158292673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364265594977238"/>
          <c:y val="0.0149222031951175"/>
          <c:w val="0.945644621929975"/>
          <c:h val="0.83007025114057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2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Data!$A$25:$A$52</c:f>
              <c:strCache>
                <c:ptCount val="28"/>
                <c:pt idx="0">
                  <c:v>Slovakia</c:v>
                </c:pt>
                <c:pt idx="1">
                  <c:v>Slovenia</c:v>
                </c:pt>
                <c:pt idx="2">
                  <c:v>Norway</c:v>
                </c:pt>
                <c:pt idx="3">
                  <c:v>Czech Republic</c:v>
                </c:pt>
                <c:pt idx="4">
                  <c:v>Finland</c:v>
                </c:pt>
                <c:pt idx="5">
                  <c:v>Belgium</c:v>
                </c:pt>
                <c:pt idx="6">
                  <c:v>Netherlands</c:v>
                </c:pt>
                <c:pt idx="7">
                  <c:v>Austria</c:v>
                </c:pt>
                <c:pt idx="8">
                  <c:v>Sweden</c:v>
                </c:pt>
                <c:pt idx="9">
                  <c:v>Denmark</c:v>
                </c:pt>
                <c:pt idx="10">
                  <c:v>Hungary</c:v>
                </c:pt>
                <c:pt idx="11">
                  <c:v>Malta</c:v>
                </c:pt>
                <c:pt idx="12">
                  <c:v>France</c:v>
                </c:pt>
                <c:pt idx="13">
                  <c:v>Switzerland</c:v>
                </c:pt>
                <c:pt idx="14">
                  <c:v>Germany</c:v>
                </c:pt>
                <c:pt idx="15">
                  <c:v>Croatia</c:v>
                </c:pt>
                <c:pt idx="16">
                  <c:v>Poland</c:v>
                </c:pt>
                <c:pt idx="17">
                  <c:v>United Kingdom</c:v>
                </c:pt>
                <c:pt idx="18">
                  <c:v>Cyprus</c:v>
                </c:pt>
                <c:pt idx="19">
                  <c:v>Estonia</c:v>
                </c:pt>
                <c:pt idx="20">
                  <c:v>Portugal</c:v>
                </c:pt>
                <c:pt idx="21">
                  <c:v>Greece</c:v>
                </c:pt>
                <c:pt idx="22">
                  <c:v>Spain</c:v>
                </c:pt>
                <c:pt idx="23">
                  <c:v>Latvia</c:v>
                </c:pt>
                <c:pt idx="24">
                  <c:v>Romania</c:v>
                </c:pt>
                <c:pt idx="25">
                  <c:v>Lithuania</c:v>
                </c:pt>
                <c:pt idx="26">
                  <c:v>Bulgaria</c:v>
                </c:pt>
                <c:pt idx="27">
                  <c:v>Serbia</c:v>
                </c:pt>
              </c:strCache>
            </c:strRef>
          </c:cat>
          <c:val>
            <c:numRef>
              <c:f>Data!$B$25:$B$52</c:f>
              <c:numCache>
                <c:formatCode>#,##0.0</c:formatCode>
                <c:ptCount val="28"/>
                <c:pt idx="0">
                  <c:v>24.3</c:v>
                </c:pt>
                <c:pt idx="1">
                  <c:v>24.4</c:v>
                </c:pt>
                <c:pt idx="2">
                  <c:v>25.0</c:v>
                </c:pt>
                <c:pt idx="3">
                  <c:v>25.1</c:v>
                </c:pt>
                <c:pt idx="4">
                  <c:v>25.4</c:v>
                </c:pt>
                <c:pt idx="5">
                  <c:v>26.3</c:v>
                </c:pt>
                <c:pt idx="6">
                  <c:v>26.9</c:v>
                </c:pt>
                <c:pt idx="7">
                  <c:v>27.2</c:v>
                </c:pt>
                <c:pt idx="8">
                  <c:v>27.6</c:v>
                </c:pt>
                <c:pt idx="9">
                  <c:v>27.7</c:v>
                </c:pt>
                <c:pt idx="10">
                  <c:v>28.2</c:v>
                </c:pt>
                <c:pt idx="11">
                  <c:v>28.5</c:v>
                </c:pt>
                <c:pt idx="12">
                  <c:v>29.3</c:v>
                </c:pt>
                <c:pt idx="13">
                  <c:v>29.4</c:v>
                </c:pt>
                <c:pt idx="14">
                  <c:v>29.5</c:v>
                </c:pt>
                <c:pt idx="15">
                  <c:v>29.8</c:v>
                </c:pt>
                <c:pt idx="16">
                  <c:v>29.8</c:v>
                </c:pt>
                <c:pt idx="17">
                  <c:v>31.5</c:v>
                </c:pt>
                <c:pt idx="18">
                  <c:v>32.1</c:v>
                </c:pt>
                <c:pt idx="19">
                  <c:v>32.7</c:v>
                </c:pt>
                <c:pt idx="20">
                  <c:v>33.9</c:v>
                </c:pt>
                <c:pt idx="21">
                  <c:v>34.3</c:v>
                </c:pt>
                <c:pt idx="22">
                  <c:v>34.5</c:v>
                </c:pt>
                <c:pt idx="23">
                  <c:v>34.5</c:v>
                </c:pt>
                <c:pt idx="24">
                  <c:v>34.7</c:v>
                </c:pt>
                <c:pt idx="25">
                  <c:v>37.0</c:v>
                </c:pt>
                <c:pt idx="26">
                  <c:v>38.3</c:v>
                </c:pt>
                <c:pt idx="27">
                  <c:v>38.6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5292184"/>
        <c:axId val="2135414328"/>
      </c:barChart>
      <c:catAx>
        <c:axId val="21352921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35414328"/>
        <c:crosses val="autoZero"/>
        <c:auto val="1"/>
        <c:lblAlgn val="ctr"/>
        <c:lblOffset val="100"/>
        <c:noMultiLvlLbl val="0"/>
      </c:catAx>
      <c:valAx>
        <c:axId val="2135414328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2135292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GINI consumo</a:t>
            </a:r>
            <a:r>
              <a:rPr lang="es-ES" baseline="0"/>
              <a:t> (2010)</a:t>
            </a:r>
            <a:endParaRPr lang="es-ES"/>
          </a:p>
        </c:rich>
      </c:tx>
      <c:layout>
        <c:manualLayout>
          <c:xMode val="edge"/>
          <c:yMode val="edge"/>
          <c:x val="0.371021425752647"/>
          <c:y val="0.0158265791463367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Data!$A$11:$A$37</c:f>
              <c:strCache>
                <c:ptCount val="27"/>
                <c:pt idx="0">
                  <c:v>Czech Republic</c:v>
                </c:pt>
                <c:pt idx="1">
                  <c:v>Hungary</c:v>
                </c:pt>
                <c:pt idx="2">
                  <c:v>Slovakia</c:v>
                </c:pt>
                <c:pt idx="3">
                  <c:v>Denmark</c:v>
                </c:pt>
                <c:pt idx="4">
                  <c:v>Romania</c:v>
                </c:pt>
                <c:pt idx="5">
                  <c:v>Sweden</c:v>
                </c:pt>
                <c:pt idx="6">
                  <c:v>Bulgaria</c:v>
                </c:pt>
                <c:pt idx="7">
                  <c:v>Luxembourg</c:v>
                </c:pt>
                <c:pt idx="8">
                  <c:v>Slovenia</c:v>
                </c:pt>
                <c:pt idx="9">
                  <c:v>Belgium</c:v>
                </c:pt>
                <c:pt idx="10">
                  <c:v>Ireland</c:v>
                </c:pt>
                <c:pt idx="11">
                  <c:v>Croatia</c:v>
                </c:pt>
                <c:pt idx="12">
                  <c:v>Austria</c:v>
                </c:pt>
                <c:pt idx="13">
                  <c:v>Germany</c:v>
                </c:pt>
                <c:pt idx="14">
                  <c:v>France</c:v>
                </c:pt>
                <c:pt idx="15">
                  <c:v>Poland</c:v>
                </c:pt>
                <c:pt idx="16">
                  <c:v>Spain</c:v>
                </c:pt>
                <c:pt idx="17">
                  <c:v>Lithuania</c:v>
                </c:pt>
                <c:pt idx="18">
                  <c:v>Malta</c:v>
                </c:pt>
                <c:pt idx="19">
                  <c:v>Finland</c:v>
                </c:pt>
                <c:pt idx="20">
                  <c:v>United Kingdom</c:v>
                </c:pt>
                <c:pt idx="21">
                  <c:v>Cyprus</c:v>
                </c:pt>
                <c:pt idx="22">
                  <c:v>Greece</c:v>
                </c:pt>
                <c:pt idx="23">
                  <c:v>Italy</c:v>
                </c:pt>
                <c:pt idx="24">
                  <c:v>Latvia</c:v>
                </c:pt>
                <c:pt idx="25">
                  <c:v>Portugal</c:v>
                </c:pt>
                <c:pt idx="26">
                  <c:v>Estonia</c:v>
                </c:pt>
              </c:strCache>
            </c:strRef>
          </c:cat>
          <c:val>
            <c:numRef>
              <c:f>Data!$B$11:$B$37</c:f>
              <c:numCache>
                <c:formatCode>#,##0.0</c:formatCode>
                <c:ptCount val="27"/>
                <c:pt idx="0">
                  <c:v>27.5</c:v>
                </c:pt>
                <c:pt idx="1">
                  <c:v>29.4</c:v>
                </c:pt>
                <c:pt idx="2">
                  <c:v>29.9</c:v>
                </c:pt>
                <c:pt idx="3" formatCode="#,##0">
                  <c:v>30.0</c:v>
                </c:pt>
                <c:pt idx="4">
                  <c:v>30.5</c:v>
                </c:pt>
                <c:pt idx="5" formatCode="#,##0">
                  <c:v>31.0</c:v>
                </c:pt>
                <c:pt idx="6">
                  <c:v>31.8</c:v>
                </c:pt>
                <c:pt idx="7">
                  <c:v>32.7</c:v>
                </c:pt>
                <c:pt idx="8">
                  <c:v>32.7</c:v>
                </c:pt>
                <c:pt idx="9">
                  <c:v>32.8</c:v>
                </c:pt>
                <c:pt idx="10">
                  <c:v>32.8</c:v>
                </c:pt>
                <c:pt idx="11">
                  <c:v>32.9</c:v>
                </c:pt>
                <c:pt idx="12">
                  <c:v>33.2</c:v>
                </c:pt>
                <c:pt idx="13">
                  <c:v>33.3</c:v>
                </c:pt>
                <c:pt idx="14">
                  <c:v>33.8</c:v>
                </c:pt>
                <c:pt idx="15">
                  <c:v>34.4</c:v>
                </c:pt>
                <c:pt idx="16">
                  <c:v>34.7</c:v>
                </c:pt>
                <c:pt idx="17">
                  <c:v>35.6</c:v>
                </c:pt>
                <c:pt idx="18">
                  <c:v>36.1</c:v>
                </c:pt>
                <c:pt idx="19">
                  <c:v>36.2</c:v>
                </c:pt>
                <c:pt idx="20">
                  <c:v>36.3</c:v>
                </c:pt>
                <c:pt idx="21">
                  <c:v>36.9</c:v>
                </c:pt>
                <c:pt idx="22" formatCode="#,##0">
                  <c:v>37.0</c:v>
                </c:pt>
                <c:pt idx="23">
                  <c:v>37.2</c:v>
                </c:pt>
                <c:pt idx="24">
                  <c:v>37.5</c:v>
                </c:pt>
                <c:pt idx="25">
                  <c:v>40.2</c:v>
                </c:pt>
                <c:pt idx="26">
                  <c:v>40.6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7452264"/>
        <c:axId val="-2127449224"/>
      </c:barChart>
      <c:catAx>
        <c:axId val="-2127452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27449224"/>
        <c:crosses val="autoZero"/>
        <c:auto val="1"/>
        <c:lblAlgn val="ctr"/>
        <c:lblOffset val="100"/>
        <c:noMultiLvlLbl val="0"/>
      </c:catAx>
      <c:valAx>
        <c:axId val="-2127449224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-2127452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Gini</a:t>
            </a:r>
            <a:r>
              <a:rPr lang="es-ES" baseline="0"/>
              <a:t> (riqueza) 2008-2010.</a:t>
            </a:r>
            <a:endParaRPr lang="es-E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Hoja1!$A$3:$A$17</c:f>
              <c:strCache>
                <c:ptCount val="15"/>
                <c:pt idx="0">
                  <c:v>Eslovaquia</c:v>
                </c:pt>
                <c:pt idx="1">
                  <c:v>Eslovenia</c:v>
                </c:pt>
                <c:pt idx="2">
                  <c:v>Grecia</c:v>
                </c:pt>
                <c:pt idx="3">
                  <c:v>España</c:v>
                </c:pt>
                <c:pt idx="4">
                  <c:v>Malta</c:v>
                </c:pt>
                <c:pt idx="5">
                  <c:v>Bélgica</c:v>
                </c:pt>
                <c:pt idx="6">
                  <c:v>Italia</c:v>
                </c:pt>
                <c:pt idx="7">
                  <c:v>Holanda</c:v>
                </c:pt>
                <c:pt idx="8">
                  <c:v>Luxemburgo</c:v>
                </c:pt>
                <c:pt idx="9">
                  <c:v>Finlandia</c:v>
                </c:pt>
                <c:pt idx="10">
                  <c:v>Portugal</c:v>
                </c:pt>
                <c:pt idx="11">
                  <c:v>Francia</c:v>
                </c:pt>
                <c:pt idx="12">
                  <c:v>Chipre</c:v>
                </c:pt>
                <c:pt idx="13">
                  <c:v>Alemania</c:v>
                </c:pt>
                <c:pt idx="14">
                  <c:v>Austria</c:v>
                </c:pt>
              </c:strCache>
            </c:strRef>
          </c:cat>
          <c:val>
            <c:numRef>
              <c:f>Hoja1!$B$3:$B$17</c:f>
              <c:numCache>
                <c:formatCode>General</c:formatCode>
                <c:ptCount val="15"/>
                <c:pt idx="0">
                  <c:v>45.0</c:v>
                </c:pt>
                <c:pt idx="1">
                  <c:v>54.0</c:v>
                </c:pt>
                <c:pt idx="2">
                  <c:v>56.0</c:v>
                </c:pt>
                <c:pt idx="3">
                  <c:v>58.0</c:v>
                </c:pt>
                <c:pt idx="4">
                  <c:v>60.0</c:v>
                </c:pt>
                <c:pt idx="5">
                  <c:v>61.0</c:v>
                </c:pt>
                <c:pt idx="6">
                  <c:v>61.0</c:v>
                </c:pt>
                <c:pt idx="7">
                  <c:v>65.0</c:v>
                </c:pt>
                <c:pt idx="8">
                  <c:v>66.0</c:v>
                </c:pt>
                <c:pt idx="9">
                  <c:v>66.0</c:v>
                </c:pt>
                <c:pt idx="10">
                  <c:v>67.0</c:v>
                </c:pt>
                <c:pt idx="11">
                  <c:v>68.0</c:v>
                </c:pt>
                <c:pt idx="12">
                  <c:v>70.0</c:v>
                </c:pt>
                <c:pt idx="13">
                  <c:v>76.0</c:v>
                </c:pt>
                <c:pt idx="14">
                  <c:v>77.0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7423192"/>
        <c:axId val="-2126722584"/>
      </c:barChart>
      <c:catAx>
        <c:axId val="-2127423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26722584"/>
        <c:crosses val="autoZero"/>
        <c:auto val="1"/>
        <c:lblAlgn val="ctr"/>
        <c:lblOffset val="100"/>
        <c:noMultiLvlLbl val="0"/>
      </c:catAx>
      <c:valAx>
        <c:axId val="-21267225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27423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0.83089</cdr:x>
      <cdr:y>0.94635</cdr:y>
    </cdr:from>
    <cdr:to>
      <cdr:x>0.99259</cdr:x>
      <cdr:y>0.98298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7651354" y="5315750"/>
          <a:ext cx="1489004" cy="2057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800" dirty="0" smtClean="0"/>
            <a:t>Fuente: </a:t>
          </a:r>
          <a:r>
            <a:rPr lang="es-ES" sz="800" dirty="0" err="1" smtClean="0"/>
            <a:t>Eurostat</a:t>
          </a:r>
          <a:r>
            <a:rPr lang="es-ES" sz="800" dirty="0" smtClean="0"/>
            <a:t> (EU-SILC)</a:t>
          </a:r>
          <a:endParaRPr lang="es-ES" sz="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0427" cy="493312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6305" y="0"/>
            <a:ext cx="2910427" cy="493312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r">
              <a:defRPr sz="1200"/>
            </a:lvl1pPr>
          </a:lstStyle>
          <a:p>
            <a:pPr>
              <a:defRPr/>
            </a:pPr>
            <a:fld id="{85A04BED-A731-4611-B5BD-124BCF097BD3}" type="datetimeFigureOut">
              <a:rPr lang="en-US"/>
              <a:pPr>
                <a:defRPr/>
              </a:pPr>
              <a:t>11/12/17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60313"/>
            <a:ext cx="2910427" cy="493311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6305" y="9360313"/>
            <a:ext cx="2910427" cy="493311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r">
              <a:defRPr sz="1200"/>
            </a:lvl1pPr>
          </a:lstStyle>
          <a:p>
            <a:pPr>
              <a:defRPr/>
            </a:pPr>
            <a:fld id="{71C02845-45FF-43CE-8DE8-13F8BCF0226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12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>
            <a:lvl1pPr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>
            <a:lvl1pPr algn="r"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4425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6" y="4679368"/>
            <a:ext cx="5375268" cy="4436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b" anchorCtr="0" compatLnSpc="1">
            <a:prstTxWarp prst="textNoShape">
              <a:avLst/>
            </a:prstTxWarp>
          </a:bodyPr>
          <a:lstStyle>
            <a:lvl1pPr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b" anchorCtr="0" compatLnSpc="1">
            <a:prstTxWarp prst="textNoShape">
              <a:avLst/>
            </a:prstTxWarp>
          </a:bodyPr>
          <a:lstStyle>
            <a:lvl1pPr algn="r"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fld id="{DBFA2BDF-3515-496A-B768-4806814BD2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01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Source: Test JWV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055" indent="-283098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393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350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307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263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222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178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136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9BFE939-5B9F-46FB-BD71-40EA68FCA7BC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5347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Delete Vaupel Nature 2011. As I noted above, when we finish the PPP, we can put citations in the notes section (here). </a:t>
            </a: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189" indent="-28315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599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63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67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71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75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79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83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9F38ECF-D443-435D-B407-C23C84F1B1FA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783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Delete Vaupel Nature 2011. As I noted above, when we finish the PPP, we can put citations in the notes section (here). </a:t>
            </a: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189" indent="-28315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599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63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67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71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75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79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83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9F38ECF-D443-435D-B407-C23C84F1B1FA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8273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0825" cy="2555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25775"/>
            <a:ext cx="6410325" cy="982663"/>
          </a:xfrm>
        </p:spPr>
        <p:txBody>
          <a:bodyPr lIns="360000" rIns="0" anchor="b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5263"/>
            <a:ext cx="6400800" cy="936625"/>
          </a:xfrm>
        </p:spPr>
        <p:txBody>
          <a:bodyPr rIns="0"/>
          <a:lstStyle>
            <a:lvl1pPr marL="0" indent="0" algn="r"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1928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7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0050" y="0"/>
            <a:ext cx="1925638" cy="5964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50" y="0"/>
            <a:ext cx="5626100" cy="5964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3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4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438275"/>
            <a:ext cx="3775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9025" y="1438275"/>
            <a:ext cx="37766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8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1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2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2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4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7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438275"/>
            <a:ext cx="77041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7155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0825" cy="900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0"/>
            <a:ext cx="7704138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0" r:id="rId1"/>
    <p:sldLayoutId id="2147484860" r:id="rId2"/>
    <p:sldLayoutId id="2147484861" r:id="rId3"/>
    <p:sldLayoutId id="2147484862" r:id="rId4"/>
    <p:sldLayoutId id="2147484863" r:id="rId5"/>
    <p:sldLayoutId id="2147484864" r:id="rId6"/>
    <p:sldLayoutId id="2147484865" r:id="rId7"/>
    <p:sldLayoutId id="2147484866" r:id="rId8"/>
    <p:sldLayoutId id="2147484867" r:id="rId9"/>
    <p:sldLayoutId id="2147484868" r:id="rId10"/>
    <p:sldLayoutId id="214748486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21361" y="2298985"/>
            <a:ext cx="9317756" cy="1086168"/>
          </a:xfrm>
        </p:spPr>
        <p:txBody>
          <a:bodyPr/>
          <a:lstStyle/>
          <a:p>
            <a:pPr algn="ctr" eaLnBrk="1" hangingPunct="1"/>
            <a:r>
              <a:rPr lang="es-ES" dirty="0">
                <a:solidFill>
                  <a:srgbClr val="C00000"/>
                </a:solidFill>
              </a:rPr>
              <a:t>L</a:t>
            </a:r>
            <a:r>
              <a:rPr lang="es-ES" dirty="0" smtClean="0">
                <a:solidFill>
                  <a:srgbClr val="C00000"/>
                </a:solidFill>
              </a:rPr>
              <a:t>a desigualdad en España: lo que se dice </a:t>
            </a:r>
            <a:br>
              <a:rPr lang="es-ES" dirty="0" smtClean="0">
                <a:solidFill>
                  <a:srgbClr val="C00000"/>
                </a:solidFill>
              </a:rPr>
            </a:br>
            <a:r>
              <a:rPr lang="es-ES" dirty="0" smtClean="0">
                <a:solidFill>
                  <a:srgbClr val="C00000"/>
                </a:solidFill>
              </a:rPr>
              <a:t>y lo que dicen los datos (III).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885699"/>
            <a:ext cx="9144000" cy="1322996"/>
          </a:xfrm>
        </p:spPr>
        <p:txBody>
          <a:bodyPr/>
          <a:lstStyle/>
          <a:p>
            <a:pPr algn="ctr" eaLnBrk="1" hangingPunct="1"/>
            <a:r>
              <a:rPr lang="de-DE" sz="2000" dirty="0" smtClean="0"/>
              <a:t>Juan Ignacio Martínez Pastor</a:t>
            </a:r>
          </a:p>
          <a:p>
            <a:pPr algn="ctr" eaLnBrk="1" hangingPunct="1"/>
            <a:r>
              <a:rPr lang="de-DE" sz="2000" dirty="0" smtClean="0"/>
              <a:t>Departamento de Sociología II (Estructura </a:t>
            </a:r>
            <a:r>
              <a:rPr lang="de-DE" sz="2000" dirty="0" err="1" smtClean="0"/>
              <a:t>Social</a:t>
            </a:r>
            <a:r>
              <a:rPr lang="de-DE" sz="2000" dirty="0" smtClean="0"/>
              <a:t>)</a:t>
            </a:r>
          </a:p>
          <a:p>
            <a:pPr algn="ctr" eaLnBrk="1" hangingPunct="1"/>
            <a:r>
              <a:rPr lang="de-DE" sz="2000" dirty="0" smtClean="0"/>
              <a:t>UNED</a:t>
            </a:r>
          </a:p>
          <a:p>
            <a:pPr algn="ctr" eaLnBrk="1" hangingPunct="1"/>
            <a:endParaRPr lang="de-DE" sz="2800" i="1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972" y="290683"/>
            <a:ext cx="1078992" cy="107899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73" y="196266"/>
            <a:ext cx="1385956" cy="138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839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874713" y="1567862"/>
            <a:ext cx="753745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dicen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los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datos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600" dirty="0" err="1">
                <a:solidFill>
                  <a:srgbClr val="FF5050"/>
                </a:solidFill>
              </a:rPr>
              <a:t>C</a:t>
            </a:r>
            <a:r>
              <a:rPr lang="de-DE" sz="2600" dirty="0" err="1" smtClean="0">
                <a:solidFill>
                  <a:srgbClr val="FF5050"/>
                </a:solidFill>
              </a:rPr>
              <a:t>oeficiente</a:t>
            </a:r>
            <a:r>
              <a:rPr lang="de-DE" sz="2600" dirty="0" smtClean="0">
                <a:solidFill>
                  <a:srgbClr val="FF5050"/>
                </a:solidFill>
              </a:rPr>
              <a:t> GINI de </a:t>
            </a:r>
            <a:r>
              <a:rPr lang="de-DE" sz="2600" dirty="0" err="1" smtClean="0">
                <a:solidFill>
                  <a:srgbClr val="FF5050"/>
                </a:solidFill>
              </a:rPr>
              <a:t>consumo</a:t>
            </a:r>
            <a:r>
              <a:rPr lang="de-DE" sz="2600" dirty="0">
                <a:solidFill>
                  <a:srgbClr val="FF5050"/>
                </a:solidFill>
              </a:rPr>
              <a:t>: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España</a:t>
            </a:r>
            <a:r>
              <a:rPr lang="de-DE" sz="2600" dirty="0" smtClean="0">
                <a:solidFill>
                  <a:srgbClr val="FF5050"/>
                </a:solidFill>
              </a:rPr>
              <a:t>, </a:t>
            </a:r>
            <a:r>
              <a:rPr lang="de-DE" sz="2600" dirty="0" err="1" smtClean="0">
                <a:solidFill>
                  <a:srgbClr val="FF5050"/>
                </a:solidFill>
              </a:rPr>
              <a:t>desigualdad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intermedia</a:t>
            </a:r>
            <a:endParaRPr lang="de-DE" sz="2600" dirty="0" smtClean="0">
              <a:solidFill>
                <a:srgbClr val="FF5050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600" dirty="0" err="1" smtClean="0">
                <a:solidFill>
                  <a:srgbClr val="FF5050"/>
                </a:solidFill>
              </a:rPr>
              <a:t>Cofieciente</a:t>
            </a:r>
            <a:r>
              <a:rPr lang="de-DE" sz="2600" dirty="0" smtClean="0">
                <a:solidFill>
                  <a:srgbClr val="FF5050"/>
                </a:solidFill>
              </a:rPr>
              <a:t> GINI de </a:t>
            </a:r>
            <a:r>
              <a:rPr lang="de-DE" sz="2600" dirty="0" err="1" smtClean="0">
                <a:solidFill>
                  <a:srgbClr val="FF5050"/>
                </a:solidFill>
              </a:rPr>
              <a:t>riqueza</a:t>
            </a:r>
            <a:r>
              <a:rPr lang="de-DE" sz="2600" dirty="0" smtClean="0">
                <a:solidFill>
                  <a:srgbClr val="FF5050"/>
                </a:solidFill>
              </a:rPr>
              <a:t>: </a:t>
            </a:r>
            <a:r>
              <a:rPr lang="de-DE" sz="2600" dirty="0" err="1" smtClean="0">
                <a:solidFill>
                  <a:srgbClr val="FF5050"/>
                </a:solidFill>
              </a:rPr>
              <a:t>España</a:t>
            </a:r>
            <a:r>
              <a:rPr lang="de-DE" sz="2600" dirty="0" smtClean="0">
                <a:solidFill>
                  <a:srgbClr val="FF5050"/>
                </a:solidFill>
              </a:rPr>
              <a:t>, </a:t>
            </a:r>
            <a:r>
              <a:rPr lang="de-DE" sz="2600" dirty="0" err="1" smtClean="0">
                <a:solidFill>
                  <a:srgbClr val="FF5050"/>
                </a:solidFill>
              </a:rPr>
              <a:t>desigualdad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baja</a:t>
            </a:r>
            <a:r>
              <a:rPr lang="de-DE" sz="2600" dirty="0">
                <a:solidFill>
                  <a:srgbClr val="FF5050"/>
                </a:solidFill>
              </a:rPr>
              <a:t> </a:t>
            </a:r>
            <a:r>
              <a:rPr lang="de-DE" sz="2600" dirty="0" smtClean="0">
                <a:solidFill>
                  <a:srgbClr val="FF5050"/>
                </a:solidFill>
              </a:rPr>
              <a:t>en </a:t>
            </a:r>
            <a:r>
              <a:rPr lang="de-DE" sz="2600" dirty="0" err="1" smtClean="0">
                <a:solidFill>
                  <a:srgbClr val="FF5050"/>
                </a:solidFill>
              </a:rPr>
              <a:t>términos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comparativos</a:t>
            </a:r>
            <a:r>
              <a:rPr lang="de-DE" sz="2600" dirty="0" smtClean="0">
                <a:solidFill>
                  <a:srgbClr val="FF5050"/>
                </a:solidFill>
              </a:rPr>
              <a:t>.</a:t>
            </a:r>
          </a:p>
          <a:p>
            <a:pPr eaLnBrk="1" hangingPunct="1">
              <a:spcBef>
                <a:spcPts val="1200"/>
              </a:spcBef>
            </a:pPr>
            <a:r>
              <a:rPr lang="de-DE" sz="2400" b="1" dirty="0" err="1" smtClean="0"/>
              <a:t>Otros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hallazgos</a:t>
            </a:r>
            <a:r>
              <a:rPr lang="de-DE" sz="2400" b="1" dirty="0" smtClean="0"/>
              <a:t>:</a:t>
            </a:r>
            <a:r>
              <a:rPr lang="de-DE" sz="2400" b="1" i="1" dirty="0" smtClean="0"/>
              <a:t> </a:t>
            </a:r>
            <a:endParaRPr lang="de-DE" sz="2400" b="1" dirty="0"/>
          </a:p>
        </p:txBody>
      </p:sp>
      <p:sp>
        <p:nvSpPr>
          <p:cNvPr id="5" name="Title 73"/>
          <p:cNvSpPr txBox="1">
            <a:spLocks/>
          </p:cNvSpPr>
          <p:nvPr/>
        </p:nvSpPr>
        <p:spPr bwMode="auto">
          <a:xfrm>
            <a:off x="0" y="222250"/>
            <a:ext cx="91440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9pPr>
          </a:lstStyle>
          <a:p>
            <a:pPr marL="342900" indent="-342900" algn="ctr">
              <a:lnSpc>
                <a:spcPts val="2500"/>
              </a:lnSpc>
              <a:defRPr/>
            </a:pPr>
            <a:r>
              <a:rPr lang="da-DK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España</a:t>
            </a:r>
            <a:r>
              <a:rPr lang="da-DK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en </a:t>
            </a:r>
            <a:r>
              <a:rPr lang="da-DK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términos</a:t>
            </a:r>
            <a:r>
              <a:rPr lang="da-DK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da-DK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comparativos</a:t>
            </a:r>
            <a:r>
              <a:rPr lang="da-DK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II</a:t>
            </a:r>
            <a:endParaRPr lang="da-DK" sz="2800" dirty="0">
              <a:solidFill>
                <a:srgbClr val="00736B"/>
              </a:solidFill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944506"/>
            <a:ext cx="9144000" cy="0"/>
          </a:xfrm>
          <a:prstGeom prst="line">
            <a:avLst/>
          </a:prstGeom>
          <a:ln w="19050" cap="rnd">
            <a:solidFill>
              <a:srgbClr val="00736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82550" y="4315801"/>
            <a:ext cx="7989887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55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5000"/>
              </a:spcBef>
              <a:defRPr/>
            </a:pPr>
            <a:r>
              <a:rPr lang="en-US" b="1" dirty="0" smtClean="0"/>
              <a:t> </a:t>
            </a:r>
            <a:endParaRPr lang="en-US" sz="2000" b="1" dirty="0" smtClean="0"/>
          </a:p>
          <a:p>
            <a:pPr eaLnBrk="1" hangingPunct="1">
              <a:spcBef>
                <a:spcPct val="35000"/>
              </a:spcBef>
              <a:defRPr/>
            </a:pPr>
            <a:r>
              <a:rPr lang="en-US" sz="2000" dirty="0" smtClean="0">
                <a:solidFill>
                  <a:srgbClr val="669900"/>
                </a:solidFill>
              </a:rPr>
              <a:t>	La </a:t>
            </a:r>
            <a:r>
              <a:rPr lang="en-US" sz="2000" dirty="0" err="1" smtClean="0">
                <a:solidFill>
                  <a:srgbClr val="669900"/>
                </a:solidFill>
              </a:rPr>
              <a:t>menor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desigualdad</a:t>
            </a:r>
            <a:r>
              <a:rPr lang="en-US" sz="2000" dirty="0" smtClean="0">
                <a:solidFill>
                  <a:srgbClr val="669900"/>
                </a:solidFill>
              </a:rPr>
              <a:t> de la </a:t>
            </a:r>
            <a:r>
              <a:rPr lang="en-US" sz="2000" dirty="0" err="1" smtClean="0">
                <a:solidFill>
                  <a:srgbClr val="669900"/>
                </a:solidFill>
              </a:rPr>
              <a:t>riqueza</a:t>
            </a:r>
            <a:r>
              <a:rPr lang="en-US" sz="2000" dirty="0">
                <a:solidFill>
                  <a:srgbClr val="669900"/>
                </a:solidFill>
              </a:rPr>
              <a:t> </a:t>
            </a:r>
            <a:r>
              <a:rPr lang="en-US" sz="2000" dirty="0" smtClean="0">
                <a:solidFill>
                  <a:srgbClr val="669900"/>
                </a:solidFill>
              </a:rPr>
              <a:t>se </a:t>
            </a:r>
            <a:r>
              <a:rPr lang="en-US" sz="2000" dirty="0" err="1" smtClean="0">
                <a:solidFill>
                  <a:srgbClr val="669900"/>
                </a:solidFill>
              </a:rPr>
              <a:t>debe</a:t>
            </a:r>
            <a:r>
              <a:rPr lang="en-US" sz="2000" dirty="0" smtClean="0">
                <a:solidFill>
                  <a:srgbClr val="669900"/>
                </a:solidFill>
              </a:rPr>
              <a:t> a la </a:t>
            </a:r>
            <a:r>
              <a:rPr lang="en-US" sz="2000" dirty="0" err="1" smtClean="0">
                <a:solidFill>
                  <a:srgbClr val="669900"/>
                </a:solidFill>
              </a:rPr>
              <a:t>proporción</a:t>
            </a:r>
            <a:r>
              <a:rPr lang="en-US" sz="2000" dirty="0" smtClean="0">
                <a:solidFill>
                  <a:srgbClr val="669900"/>
                </a:solidFill>
              </a:rPr>
              <a:t> de 	</a:t>
            </a:r>
            <a:r>
              <a:rPr lang="en-US" sz="2000" dirty="0" err="1" smtClean="0">
                <a:solidFill>
                  <a:srgbClr val="669900"/>
                </a:solidFill>
              </a:rPr>
              <a:t>propietarios</a:t>
            </a:r>
            <a:r>
              <a:rPr lang="en-US" sz="2000" dirty="0" smtClean="0">
                <a:solidFill>
                  <a:srgbClr val="669900"/>
                </a:solidFill>
              </a:rPr>
              <a:t> en </a:t>
            </a:r>
            <a:r>
              <a:rPr lang="en-US" sz="2000" dirty="0" err="1" smtClean="0">
                <a:solidFill>
                  <a:srgbClr val="669900"/>
                </a:solidFill>
              </a:rPr>
              <a:t>España</a:t>
            </a:r>
            <a:r>
              <a:rPr lang="en-US" sz="2000" dirty="0" smtClean="0">
                <a:solidFill>
                  <a:srgbClr val="669900"/>
                </a:solidFill>
              </a:rPr>
              <a:t>.</a:t>
            </a:r>
            <a:endParaRPr lang="en-US" sz="1600" b="1" dirty="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729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5" grpId="0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9339" y="109899"/>
            <a:ext cx="7045437" cy="900113"/>
          </a:xfrm>
        </p:spPr>
        <p:txBody>
          <a:bodyPr/>
          <a:lstStyle/>
          <a:p>
            <a:pPr algn="ctr"/>
            <a:r>
              <a:rPr lang="es-ES" sz="4000" dirty="0" smtClean="0"/>
              <a:t>¿Y a nivel mundial y europeo ?</a:t>
            </a:r>
            <a:endParaRPr lang="es-ES" sz="4000" dirty="0"/>
          </a:p>
        </p:txBody>
      </p:sp>
      <p:pic>
        <p:nvPicPr>
          <p:cNvPr id="4" name="Imagen 3" descr="image_three_fifty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494" y="1204553"/>
            <a:ext cx="4445000" cy="38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3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ptura de pantalla 2017-10-30 a las 17.25.4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389"/>
            <a:ext cx="9144000" cy="5635374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525837" y="6300874"/>
            <a:ext cx="7045437" cy="470123"/>
          </a:xfrm>
        </p:spPr>
        <p:txBody>
          <a:bodyPr/>
          <a:lstStyle/>
          <a:p>
            <a:pPr algn="ctr"/>
            <a:r>
              <a:rPr lang="es-ES" sz="1400" dirty="0" smtClean="0"/>
              <a:t>OCDE </a:t>
            </a:r>
            <a:r>
              <a:rPr lang="es-ES" sz="1400" dirty="0" err="1" smtClean="0"/>
              <a:t>Income</a:t>
            </a:r>
            <a:r>
              <a:rPr lang="es-ES" sz="1400" dirty="0" smtClean="0"/>
              <a:t> </a:t>
            </a:r>
            <a:r>
              <a:rPr lang="es-ES" sz="1400" dirty="0" err="1" smtClean="0"/>
              <a:t>Distribution</a:t>
            </a:r>
            <a:r>
              <a:rPr lang="es-ES" sz="1400" dirty="0" smtClean="0"/>
              <a:t> </a:t>
            </a:r>
            <a:r>
              <a:rPr lang="es-ES" sz="1400" dirty="0" err="1" smtClean="0"/>
              <a:t>Database</a:t>
            </a:r>
            <a:r>
              <a:rPr lang="es-ES" sz="1400" dirty="0" smtClean="0"/>
              <a:t>. Datos de </a:t>
            </a:r>
            <a:r>
              <a:rPr lang="es-ES" sz="1400" dirty="0"/>
              <a:t>2015. </a:t>
            </a:r>
            <a:r>
              <a:rPr lang="es-ES" sz="1400" dirty="0" smtClean="0"/>
              <a:t/>
            </a:r>
            <a:br>
              <a:rPr lang="es-ES" sz="1400" dirty="0" smtClean="0"/>
            </a:br>
            <a:r>
              <a:rPr lang="es-ES" sz="1400" dirty="0" smtClean="0"/>
              <a:t>http</a:t>
            </a:r>
            <a:r>
              <a:rPr lang="es-ES" sz="1400" dirty="0"/>
              <a:t>://</a:t>
            </a:r>
            <a:r>
              <a:rPr lang="es-ES" sz="1400" dirty="0" err="1"/>
              <a:t>www.oecd.org</a:t>
            </a:r>
            <a:r>
              <a:rPr lang="es-ES" sz="1400" dirty="0"/>
              <a:t>/social/</a:t>
            </a:r>
            <a:r>
              <a:rPr lang="es-ES" sz="1400" dirty="0" err="1"/>
              <a:t>income-distribution-database.htm</a:t>
            </a:r>
            <a:r>
              <a:rPr lang="es-ES" sz="1400" dirty="0" smtClean="0"/>
              <a:t>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156449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 noGrp="1"/>
          </p:cNvGraphicFramePr>
          <p:nvPr/>
        </p:nvGraphicFramePr>
        <p:xfrm>
          <a:off x="-32319" y="620433"/>
          <a:ext cx="9208638" cy="5617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7289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>
            <a:graphicFrameLocks noGrp="1"/>
          </p:cNvGraphicFramePr>
          <p:nvPr/>
        </p:nvGraphicFramePr>
        <p:xfrm>
          <a:off x="-32319" y="620433"/>
          <a:ext cx="9208638" cy="5617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2192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5531" y="1233626"/>
            <a:ext cx="7704138" cy="4525963"/>
          </a:xfrm>
        </p:spPr>
        <p:txBody>
          <a:bodyPr/>
          <a:lstStyle/>
          <a:p>
            <a:pPr algn="ctr"/>
            <a:r>
              <a:rPr lang="es-ES" sz="6000" dirty="0" smtClean="0"/>
              <a:t>¿Qué pasa con las otras formas de medir la </a:t>
            </a:r>
            <a:r>
              <a:rPr lang="es-ES" sz="6000" dirty="0" smtClean="0">
                <a:solidFill>
                  <a:srgbClr val="FF0000"/>
                </a:solidFill>
              </a:rPr>
              <a:t>desigualdad</a:t>
            </a:r>
            <a:r>
              <a:rPr lang="es-ES" sz="6000" dirty="0" smtClean="0"/>
              <a:t>?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3918723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48023" y="6329350"/>
            <a:ext cx="8427184" cy="4050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800" dirty="0" smtClean="0"/>
              <a:t>Fuente: </a:t>
            </a:r>
            <a:r>
              <a:rPr lang="es-ES" sz="800" dirty="0" err="1" smtClean="0"/>
              <a:t>Eurostat</a:t>
            </a:r>
            <a:r>
              <a:rPr lang="es-ES" sz="800" dirty="0" smtClean="0"/>
              <a:t>.</a:t>
            </a:r>
          </a:p>
          <a:p>
            <a:r>
              <a:rPr lang="es-ES" sz="800" dirty="0"/>
              <a:t>http://</a:t>
            </a:r>
            <a:r>
              <a:rPr lang="es-ES" sz="800" dirty="0" err="1"/>
              <a:t>ec.europa.eu</a:t>
            </a:r>
            <a:r>
              <a:rPr lang="es-ES" sz="800" dirty="0"/>
              <a:t>/</a:t>
            </a:r>
            <a:r>
              <a:rPr lang="es-ES" sz="800" dirty="0" err="1"/>
              <a:t>eurostat</a:t>
            </a:r>
            <a:r>
              <a:rPr lang="es-ES" sz="800" dirty="0"/>
              <a:t>/</a:t>
            </a:r>
            <a:r>
              <a:rPr lang="es-ES" sz="800" dirty="0" err="1"/>
              <a:t>statistics-explained</a:t>
            </a:r>
            <a:r>
              <a:rPr lang="es-ES" sz="800" dirty="0"/>
              <a:t>/</a:t>
            </a:r>
            <a:r>
              <a:rPr lang="es-ES" sz="800" dirty="0" err="1"/>
              <a:t>index.php</a:t>
            </a:r>
            <a:r>
              <a:rPr lang="es-ES" sz="800" dirty="0"/>
              <a:t>/Interaction_of_household_income,_consumption_and_wealth_-_statistics_on_main_results#Low_levels_of_expenditure</a:t>
            </a:r>
          </a:p>
        </p:txBody>
      </p:sp>
      <p:graphicFrame>
        <p:nvGraphicFramePr>
          <p:cNvPr id="7" name="Gráfic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043274"/>
              </p:ext>
            </p:extLst>
          </p:nvPr>
        </p:nvGraphicFramePr>
        <p:xfrm>
          <a:off x="-32319" y="232009"/>
          <a:ext cx="9208638" cy="6005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015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95387"/>
              </p:ext>
            </p:extLst>
          </p:nvPr>
        </p:nvGraphicFramePr>
        <p:xfrm>
          <a:off x="-33710" y="67160"/>
          <a:ext cx="9211420" cy="6172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348023" y="6329350"/>
            <a:ext cx="8427184" cy="4050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00" dirty="0" smtClean="0"/>
              <a:t>Fuente: Comisión Europea (2013)</a:t>
            </a:r>
          </a:p>
          <a:p>
            <a:pPr algn="r"/>
            <a:r>
              <a:rPr lang="es-ES" sz="800" dirty="0" smtClean="0"/>
              <a:t>THE </a:t>
            </a:r>
            <a:r>
              <a:rPr lang="es-ES" sz="800" dirty="0"/>
              <a:t>DISTRIBUTION OF WEALTH BETWEEN HOUSEHOLDS </a:t>
            </a:r>
            <a:r>
              <a:rPr lang="es-ES" sz="800" dirty="0" smtClean="0"/>
              <a:t>RESEARCH </a:t>
            </a:r>
            <a:r>
              <a:rPr lang="es-ES" sz="800" dirty="0"/>
              <a:t>NOTE 11/2013 </a:t>
            </a:r>
            <a:endParaRPr lang="es-ES" sz="800" dirty="0" smtClean="0"/>
          </a:p>
          <a:p>
            <a:pPr algn="r"/>
            <a:r>
              <a:rPr lang="es-ES" sz="800" dirty="0" smtClean="0"/>
              <a:t>Datos extraídos de la </a:t>
            </a:r>
            <a:r>
              <a:rPr lang="es-ES" sz="800" dirty="0" err="1" smtClean="0"/>
              <a:t>Household</a:t>
            </a:r>
            <a:r>
              <a:rPr lang="es-ES" sz="800" dirty="0" smtClean="0"/>
              <a:t> </a:t>
            </a:r>
            <a:r>
              <a:rPr lang="es-ES" sz="800" dirty="0" err="1" smtClean="0"/>
              <a:t>Finance</a:t>
            </a:r>
            <a:r>
              <a:rPr lang="es-ES" sz="800" dirty="0" smtClean="0"/>
              <a:t> </a:t>
            </a:r>
            <a:r>
              <a:rPr lang="es-ES" sz="800" dirty="0" err="1" smtClean="0"/>
              <a:t>Consumption</a:t>
            </a:r>
            <a:r>
              <a:rPr lang="es-ES" sz="800" dirty="0" smtClean="0"/>
              <a:t> </a:t>
            </a:r>
            <a:r>
              <a:rPr lang="es-ES" sz="800" dirty="0" err="1" smtClean="0"/>
              <a:t>Survey</a:t>
            </a:r>
            <a:r>
              <a:rPr lang="es-ES" sz="800" dirty="0" smtClean="0"/>
              <a:t> (1ª ola)</a:t>
            </a:r>
            <a:r>
              <a:rPr lang="es-ES" sz="800" dirty="0"/>
              <a:t>				</a:t>
            </a:r>
            <a:endParaRPr lang="es-ES" sz="800" dirty="0" smtClean="0"/>
          </a:p>
          <a:p>
            <a:pPr algn="r"/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2646230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category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874713" y="1012825"/>
            <a:ext cx="753745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dicen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los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datos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600" dirty="0" err="1" smtClean="0">
                <a:solidFill>
                  <a:srgbClr val="FF5050"/>
                </a:solidFill>
              </a:rPr>
              <a:t>El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coeficiente</a:t>
            </a:r>
            <a:r>
              <a:rPr lang="de-DE" sz="2600" dirty="0" smtClean="0">
                <a:solidFill>
                  <a:srgbClr val="FF5050"/>
                </a:solidFill>
              </a:rPr>
              <a:t> GINI de </a:t>
            </a:r>
            <a:r>
              <a:rPr lang="de-DE" sz="2600" dirty="0" err="1" smtClean="0">
                <a:solidFill>
                  <a:srgbClr val="FF5050"/>
                </a:solidFill>
              </a:rPr>
              <a:t>ingresos</a:t>
            </a:r>
            <a:r>
              <a:rPr lang="de-DE" sz="2600" dirty="0" smtClean="0">
                <a:solidFill>
                  <a:srgbClr val="FF5050"/>
                </a:solidFill>
              </a:rPr>
              <a:t>, entre los </a:t>
            </a:r>
            <a:r>
              <a:rPr lang="de-DE" sz="2600" dirty="0" err="1" smtClean="0">
                <a:solidFill>
                  <a:srgbClr val="FF5050"/>
                </a:solidFill>
              </a:rPr>
              <a:t>más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altos</a:t>
            </a:r>
            <a:r>
              <a:rPr lang="de-DE" sz="2600" dirty="0" smtClean="0">
                <a:solidFill>
                  <a:srgbClr val="FF5050"/>
                </a:solidFill>
              </a:rPr>
              <a:t> de Europa.</a:t>
            </a:r>
          </a:p>
          <a:p>
            <a:pPr eaLnBrk="1" hangingPunct="1">
              <a:spcBef>
                <a:spcPts val="1200"/>
              </a:spcBef>
            </a:pPr>
            <a:r>
              <a:rPr lang="de-DE" sz="2600" dirty="0" smtClean="0">
                <a:solidFill>
                  <a:srgbClr val="FF5050"/>
                </a:solidFill>
              </a:rPr>
              <a:t>En </a:t>
            </a:r>
            <a:r>
              <a:rPr lang="de-DE" sz="2600" dirty="0" err="1" smtClean="0">
                <a:solidFill>
                  <a:srgbClr val="FF5050"/>
                </a:solidFill>
              </a:rPr>
              <a:t>el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mundo</a:t>
            </a:r>
            <a:r>
              <a:rPr lang="de-DE" sz="2600" dirty="0" smtClean="0">
                <a:solidFill>
                  <a:srgbClr val="FF5050"/>
                </a:solidFill>
              </a:rPr>
              <a:t>: </a:t>
            </a:r>
            <a:r>
              <a:rPr lang="de-DE" sz="2600" dirty="0" err="1" smtClean="0">
                <a:solidFill>
                  <a:srgbClr val="FF5050"/>
                </a:solidFill>
              </a:rPr>
              <a:t>intermedio-alto</a:t>
            </a:r>
            <a:r>
              <a:rPr lang="de-DE" sz="2600" dirty="0" smtClean="0">
                <a:solidFill>
                  <a:srgbClr val="FF5050"/>
                </a:solidFill>
              </a:rPr>
              <a:t>, </a:t>
            </a:r>
            <a:r>
              <a:rPr lang="de-DE" sz="2600" dirty="0" err="1" smtClean="0">
                <a:solidFill>
                  <a:srgbClr val="FF5050"/>
                </a:solidFill>
              </a:rPr>
              <a:t>alejado</a:t>
            </a:r>
            <a:r>
              <a:rPr lang="de-DE" sz="2600" dirty="0" smtClean="0">
                <a:solidFill>
                  <a:srgbClr val="FF5050"/>
                </a:solidFill>
              </a:rPr>
              <a:t> de los </a:t>
            </a:r>
            <a:r>
              <a:rPr lang="de-DE" sz="2600" dirty="0" err="1" smtClean="0">
                <a:solidFill>
                  <a:srgbClr val="FF5050"/>
                </a:solidFill>
              </a:rPr>
              <a:t>más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desigualitarios</a:t>
            </a:r>
            <a:r>
              <a:rPr lang="de-DE" sz="2600" dirty="0" smtClean="0">
                <a:solidFill>
                  <a:srgbClr val="FF5050"/>
                </a:solidFill>
              </a:rPr>
              <a:t>.</a:t>
            </a:r>
            <a:endParaRPr lang="de-DE" sz="2600" dirty="0">
              <a:solidFill>
                <a:srgbClr val="FF5050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400" b="1" dirty="0" err="1" smtClean="0"/>
              <a:t>Otros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hallazgos</a:t>
            </a:r>
            <a:r>
              <a:rPr lang="de-DE" sz="2400" b="1" dirty="0" smtClean="0"/>
              <a:t>:</a:t>
            </a:r>
            <a:r>
              <a:rPr lang="de-DE" sz="2400" b="1" i="1" dirty="0" smtClean="0"/>
              <a:t> </a:t>
            </a:r>
            <a:endParaRPr lang="de-DE" sz="2400" b="1" dirty="0"/>
          </a:p>
        </p:txBody>
      </p:sp>
      <p:sp>
        <p:nvSpPr>
          <p:cNvPr id="5" name="Title 73"/>
          <p:cNvSpPr txBox="1">
            <a:spLocks/>
          </p:cNvSpPr>
          <p:nvPr/>
        </p:nvSpPr>
        <p:spPr bwMode="auto">
          <a:xfrm>
            <a:off x="0" y="222250"/>
            <a:ext cx="91440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9pPr>
          </a:lstStyle>
          <a:p>
            <a:pPr marL="342900" indent="-342900" algn="ctr">
              <a:lnSpc>
                <a:spcPts val="2500"/>
              </a:lnSpc>
              <a:defRPr/>
            </a:pPr>
            <a:r>
              <a:rPr lang="da-DK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España</a:t>
            </a:r>
            <a:r>
              <a:rPr lang="da-DK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en </a:t>
            </a:r>
            <a:r>
              <a:rPr lang="da-DK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términos</a:t>
            </a:r>
            <a:r>
              <a:rPr lang="da-DK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da-DK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comparativos</a:t>
            </a:r>
            <a:endParaRPr lang="da-DK" sz="2800" dirty="0">
              <a:solidFill>
                <a:srgbClr val="00736B"/>
              </a:solidFill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944506"/>
            <a:ext cx="9144000" cy="0"/>
          </a:xfrm>
          <a:prstGeom prst="line">
            <a:avLst/>
          </a:prstGeom>
          <a:ln w="19050" cap="rnd">
            <a:solidFill>
              <a:srgbClr val="00736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828270" y="3545888"/>
            <a:ext cx="7989887" cy="276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55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5000"/>
              </a:spcBef>
              <a:defRPr/>
            </a:pPr>
            <a:r>
              <a:rPr lang="en-US" b="1" dirty="0" smtClean="0"/>
              <a:t> </a:t>
            </a:r>
            <a:endParaRPr lang="en-US" sz="2000" b="1" dirty="0" smtClean="0"/>
          </a:p>
          <a:p>
            <a:pPr marL="446088" indent="-446088" eaLnBrk="1" hangingPunct="1">
              <a:spcBef>
                <a:spcPct val="35000"/>
              </a:spcBef>
              <a:buFont typeface="Wingdings" charset="2"/>
              <a:buChar char="§"/>
              <a:defRPr/>
            </a:pPr>
            <a:r>
              <a:rPr lang="en-US" sz="2000" dirty="0" err="1" smtClean="0">
                <a:solidFill>
                  <a:srgbClr val="669900"/>
                </a:solidFill>
              </a:rPr>
              <a:t>Algunos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autores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han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propuesto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incluir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las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rentas</a:t>
            </a:r>
            <a:r>
              <a:rPr lang="en-US" sz="2000" dirty="0" smtClean="0">
                <a:solidFill>
                  <a:srgbClr val="669900"/>
                </a:solidFill>
              </a:rPr>
              <a:t> en </a:t>
            </a:r>
            <a:r>
              <a:rPr lang="en-US" sz="2000" dirty="0" err="1" smtClean="0">
                <a:solidFill>
                  <a:srgbClr val="669900"/>
                </a:solidFill>
              </a:rPr>
              <a:t>especie</a:t>
            </a:r>
            <a:r>
              <a:rPr lang="en-US" sz="2000" dirty="0" smtClean="0">
                <a:solidFill>
                  <a:srgbClr val="669900"/>
                </a:solidFill>
              </a:rPr>
              <a:t> en el </a:t>
            </a:r>
            <a:r>
              <a:rPr lang="en-US" sz="2000" dirty="0" err="1" smtClean="0">
                <a:solidFill>
                  <a:srgbClr val="669900"/>
                </a:solidFill>
              </a:rPr>
              <a:t>índice</a:t>
            </a:r>
            <a:r>
              <a:rPr lang="en-US" sz="2000" dirty="0" smtClean="0">
                <a:solidFill>
                  <a:srgbClr val="669900"/>
                </a:solidFill>
              </a:rPr>
              <a:t> GINI (</a:t>
            </a:r>
            <a:r>
              <a:rPr lang="en-US" sz="2000" dirty="0" err="1" smtClean="0">
                <a:solidFill>
                  <a:srgbClr val="669900"/>
                </a:solidFill>
              </a:rPr>
              <a:t>Moncada</a:t>
            </a:r>
            <a:r>
              <a:rPr lang="en-US" sz="2000" dirty="0" smtClean="0">
                <a:solidFill>
                  <a:srgbClr val="669900"/>
                </a:solidFill>
              </a:rPr>
              <a:t> y </a:t>
            </a:r>
            <a:r>
              <a:rPr lang="en-US" sz="2000" dirty="0" err="1" smtClean="0">
                <a:solidFill>
                  <a:srgbClr val="669900"/>
                </a:solidFill>
              </a:rPr>
              <a:t>Rallo</a:t>
            </a:r>
            <a:r>
              <a:rPr lang="en-US" sz="2000" dirty="0" smtClean="0">
                <a:solidFill>
                  <a:srgbClr val="669900"/>
                </a:solidFill>
              </a:rPr>
              <a:t>, 2016; OCDE, 2011). </a:t>
            </a:r>
            <a:r>
              <a:rPr lang="en-US" sz="2000" dirty="0" err="1" smtClean="0">
                <a:solidFill>
                  <a:srgbClr val="669900"/>
                </a:solidFill>
              </a:rPr>
              <a:t>Rentas</a:t>
            </a:r>
            <a:r>
              <a:rPr lang="en-US" sz="2000" dirty="0" smtClean="0">
                <a:solidFill>
                  <a:srgbClr val="669900"/>
                </a:solidFill>
              </a:rPr>
              <a:t> en </a:t>
            </a:r>
            <a:r>
              <a:rPr lang="en-US" sz="2000" dirty="0" err="1" smtClean="0">
                <a:solidFill>
                  <a:srgbClr val="669900"/>
                </a:solidFill>
              </a:rPr>
              <a:t>especie</a:t>
            </a:r>
            <a:r>
              <a:rPr lang="en-US" sz="2000" dirty="0" smtClean="0">
                <a:solidFill>
                  <a:srgbClr val="669900"/>
                </a:solidFill>
              </a:rPr>
              <a:t>: </a:t>
            </a:r>
            <a:r>
              <a:rPr lang="en-US" sz="2000" dirty="0" err="1">
                <a:solidFill>
                  <a:srgbClr val="669900"/>
                </a:solidFill>
              </a:rPr>
              <a:t>s</a:t>
            </a:r>
            <a:r>
              <a:rPr lang="en-US" sz="2000" dirty="0" err="1" smtClean="0">
                <a:solidFill>
                  <a:srgbClr val="669900"/>
                </a:solidFill>
              </a:rPr>
              <a:t>ervicios</a:t>
            </a:r>
            <a:r>
              <a:rPr lang="en-US" sz="2000" dirty="0" smtClean="0">
                <a:solidFill>
                  <a:srgbClr val="669900"/>
                </a:solidFill>
              </a:rPr>
              <a:t> de </a:t>
            </a:r>
            <a:r>
              <a:rPr lang="en-US" sz="2000" dirty="0" err="1">
                <a:solidFill>
                  <a:srgbClr val="669900"/>
                </a:solidFill>
              </a:rPr>
              <a:t>s</a:t>
            </a:r>
            <a:r>
              <a:rPr lang="en-US" sz="2000" dirty="0" err="1" smtClean="0">
                <a:solidFill>
                  <a:srgbClr val="669900"/>
                </a:solidFill>
              </a:rPr>
              <a:t>anidad</a:t>
            </a:r>
            <a:r>
              <a:rPr lang="en-US" sz="2000" dirty="0" smtClean="0">
                <a:solidFill>
                  <a:srgbClr val="669900"/>
                </a:solidFill>
              </a:rPr>
              <a:t>, </a:t>
            </a:r>
            <a:r>
              <a:rPr lang="en-US" sz="2000" dirty="0" err="1" smtClean="0">
                <a:solidFill>
                  <a:srgbClr val="669900"/>
                </a:solidFill>
              </a:rPr>
              <a:t>educación</a:t>
            </a:r>
            <a:r>
              <a:rPr lang="en-US" sz="2000" dirty="0" smtClean="0">
                <a:solidFill>
                  <a:srgbClr val="669900"/>
                </a:solidFill>
              </a:rPr>
              <a:t>, </a:t>
            </a:r>
            <a:r>
              <a:rPr lang="en-US" sz="2000" dirty="0" err="1">
                <a:solidFill>
                  <a:srgbClr val="669900"/>
                </a:solidFill>
              </a:rPr>
              <a:t>v</a:t>
            </a:r>
            <a:r>
              <a:rPr lang="en-US" sz="2000" dirty="0" err="1" smtClean="0">
                <a:solidFill>
                  <a:srgbClr val="669900"/>
                </a:solidFill>
              </a:rPr>
              <a:t>ivienda</a:t>
            </a:r>
            <a:r>
              <a:rPr lang="en-US" sz="2000" dirty="0" smtClean="0">
                <a:solidFill>
                  <a:srgbClr val="669900"/>
                </a:solidFill>
              </a:rPr>
              <a:t> social, </a:t>
            </a:r>
            <a:r>
              <a:rPr lang="en-US" sz="2000" dirty="0" err="1">
                <a:solidFill>
                  <a:srgbClr val="669900"/>
                </a:solidFill>
              </a:rPr>
              <a:t>c</a:t>
            </a:r>
            <a:r>
              <a:rPr lang="en-US" sz="2000" dirty="0" err="1" smtClean="0">
                <a:solidFill>
                  <a:srgbClr val="669900"/>
                </a:solidFill>
              </a:rPr>
              <a:t>uidado</a:t>
            </a:r>
            <a:r>
              <a:rPr lang="en-US" sz="2000" dirty="0" smtClean="0">
                <a:solidFill>
                  <a:srgbClr val="669900"/>
                </a:solidFill>
              </a:rPr>
              <a:t> de </a:t>
            </a:r>
            <a:r>
              <a:rPr lang="en-US" sz="2000" dirty="0" err="1" smtClean="0">
                <a:solidFill>
                  <a:srgbClr val="669900"/>
                </a:solidFill>
              </a:rPr>
              <a:t>mayores</a:t>
            </a:r>
            <a:r>
              <a:rPr lang="en-US" sz="2000" dirty="0" smtClean="0">
                <a:solidFill>
                  <a:srgbClr val="669900"/>
                </a:solidFill>
              </a:rPr>
              <a:t> y </a:t>
            </a:r>
            <a:r>
              <a:rPr lang="en-US" sz="2000" dirty="0" err="1" smtClean="0">
                <a:solidFill>
                  <a:srgbClr val="669900"/>
                </a:solidFill>
              </a:rPr>
              <a:t>niños</a:t>
            </a:r>
            <a:r>
              <a:rPr lang="en-US" sz="2000" dirty="0" smtClean="0">
                <a:solidFill>
                  <a:srgbClr val="669900"/>
                </a:solidFill>
              </a:rPr>
              <a:t>.</a:t>
            </a:r>
          </a:p>
          <a:p>
            <a:pPr marL="1200150" lvl="1" indent="-457200" eaLnBrk="1" hangingPunct="1">
              <a:spcBef>
                <a:spcPct val="35000"/>
              </a:spcBef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669900"/>
                </a:solidFill>
              </a:rPr>
              <a:t>E</a:t>
            </a:r>
            <a:r>
              <a:rPr lang="en-US" sz="2000" dirty="0" smtClean="0">
                <a:solidFill>
                  <a:srgbClr val="669900"/>
                </a:solidFill>
              </a:rPr>
              <a:t>n </a:t>
            </a:r>
            <a:r>
              <a:rPr lang="en-US" sz="2000" dirty="0" err="1" smtClean="0">
                <a:solidFill>
                  <a:srgbClr val="669900"/>
                </a:solidFill>
              </a:rPr>
              <a:t>ese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caso</a:t>
            </a:r>
            <a:r>
              <a:rPr lang="en-US" sz="2000" dirty="0" smtClean="0">
                <a:solidFill>
                  <a:srgbClr val="669900"/>
                </a:solidFill>
              </a:rPr>
              <a:t>, se </a:t>
            </a:r>
            <a:r>
              <a:rPr lang="en-US" sz="2000" dirty="0" err="1" smtClean="0">
                <a:solidFill>
                  <a:srgbClr val="669900"/>
                </a:solidFill>
              </a:rPr>
              <a:t>calcula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que</a:t>
            </a:r>
            <a:r>
              <a:rPr lang="en-US" sz="2000" dirty="0" smtClean="0">
                <a:solidFill>
                  <a:srgbClr val="669900"/>
                </a:solidFill>
              </a:rPr>
              <a:t> la </a:t>
            </a:r>
            <a:r>
              <a:rPr lang="en-US" sz="2000" dirty="0" err="1" smtClean="0">
                <a:solidFill>
                  <a:srgbClr val="669900"/>
                </a:solidFill>
              </a:rPr>
              <a:t>desigualdad</a:t>
            </a:r>
            <a:r>
              <a:rPr lang="en-US" sz="2000" dirty="0" smtClean="0">
                <a:solidFill>
                  <a:srgbClr val="669900"/>
                </a:solidFill>
              </a:rPr>
              <a:t> de </a:t>
            </a:r>
            <a:r>
              <a:rPr lang="en-US" sz="2000" dirty="0" err="1" smtClean="0">
                <a:solidFill>
                  <a:srgbClr val="669900"/>
                </a:solidFill>
              </a:rPr>
              <a:t>renta</a:t>
            </a:r>
            <a:r>
              <a:rPr lang="en-US" sz="2000" dirty="0" smtClean="0">
                <a:solidFill>
                  <a:srgbClr val="669900"/>
                </a:solidFill>
              </a:rPr>
              <a:t> en </a:t>
            </a:r>
            <a:r>
              <a:rPr lang="en-US" sz="2000" dirty="0" err="1" smtClean="0">
                <a:solidFill>
                  <a:srgbClr val="669900"/>
                </a:solidFill>
              </a:rPr>
              <a:t>España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sería</a:t>
            </a:r>
            <a:r>
              <a:rPr lang="en-US" sz="2000" dirty="0" smtClean="0">
                <a:solidFill>
                  <a:srgbClr val="669900"/>
                </a:solidFill>
              </a:rPr>
              <a:t> un 20% </a:t>
            </a:r>
            <a:r>
              <a:rPr lang="en-US" sz="2000" dirty="0" err="1" smtClean="0">
                <a:solidFill>
                  <a:srgbClr val="669900"/>
                </a:solidFill>
              </a:rPr>
              <a:t>menor</a:t>
            </a:r>
            <a:r>
              <a:rPr lang="en-US" sz="2000" dirty="0" smtClean="0">
                <a:solidFill>
                  <a:srgbClr val="669900"/>
                </a:solidFill>
              </a:rPr>
              <a:t> de lo </a:t>
            </a:r>
            <a:r>
              <a:rPr lang="en-US" sz="2000" dirty="0" err="1" smtClean="0">
                <a:solidFill>
                  <a:srgbClr val="669900"/>
                </a:solidFill>
              </a:rPr>
              <a:t>que</a:t>
            </a:r>
            <a:r>
              <a:rPr lang="en-US" sz="2000" dirty="0" smtClean="0">
                <a:solidFill>
                  <a:srgbClr val="669900"/>
                </a:solidFill>
              </a:rPr>
              <a:t> se dice.</a:t>
            </a:r>
          </a:p>
          <a:p>
            <a:pPr eaLnBrk="1" hangingPunct="1">
              <a:spcBef>
                <a:spcPct val="35000"/>
              </a:spcBef>
              <a:defRPr/>
            </a:pPr>
            <a:endParaRPr lang="en-US" sz="1600" b="1" dirty="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709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5" grpId="0" build="p"/>
      <p:bldP spid="7" grpId="0" build="p"/>
    </p:bldLst>
  </p:timing>
</p:sld>
</file>

<file path=ppt/theme/theme1.xml><?xml version="1.0" encoding="utf-8"?>
<a:theme xmlns:a="http://schemas.openxmlformats.org/drawingml/2006/main" name="MPIDR_template">
  <a:themeElements>
    <a:clrScheme name="MPIDR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PIDR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PIDR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2861</TotalTime>
  <Words>376</Words>
  <Application>Microsoft Macintosh PowerPoint</Application>
  <PresentationFormat>Presentación en pantalla (4:3)</PresentationFormat>
  <Paragraphs>39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MPIDR_template</vt:lpstr>
      <vt:lpstr>La desigualdad en España: lo que se dice  y lo que dicen los datos (III).</vt:lpstr>
      <vt:lpstr>¿Y a nivel mundial y europeo ?</vt:lpstr>
      <vt:lpstr>OCDE Income Distribution Database. Datos de 2015.  http://www.oecd.org/social/income-distribution-database.htm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>UNED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desigualdad no es lo que parece</dc:title>
  <dc:subject/>
  <dc:creator>Juan Ignacio Martínez Pastor</dc:creator>
  <cp:keywords/>
  <dc:description/>
  <cp:lastModifiedBy>Juan Ignacio</cp:lastModifiedBy>
  <cp:revision>912</cp:revision>
  <cp:lastPrinted>2014-05-22T07:09:38Z</cp:lastPrinted>
  <dcterms:created xsi:type="dcterms:W3CDTF">2010-04-06T12:12:02Z</dcterms:created>
  <dcterms:modified xsi:type="dcterms:W3CDTF">2017-12-11T10:28:44Z</dcterms:modified>
  <cp:category/>
</cp:coreProperties>
</file>