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omments/comment1.xml" ContentType="application/vnd.openxmlformats-officedocument.presentationml.comment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4905" r:id="rId2"/>
  </p:sldMasterIdLst>
  <p:notesMasterIdLst>
    <p:notesMasterId r:id="rId18"/>
  </p:notesMasterIdLst>
  <p:handoutMasterIdLst>
    <p:handoutMasterId r:id="rId19"/>
  </p:handoutMasterIdLst>
  <p:sldIdLst>
    <p:sldId id="668" r:id="rId3"/>
    <p:sldId id="636" r:id="rId4"/>
    <p:sldId id="613" r:id="rId5"/>
    <p:sldId id="635" r:id="rId6"/>
    <p:sldId id="615" r:id="rId7"/>
    <p:sldId id="611" r:id="rId8"/>
    <p:sldId id="638" r:id="rId9"/>
    <p:sldId id="616" r:id="rId10"/>
    <p:sldId id="609" r:id="rId11"/>
    <p:sldId id="639" r:id="rId12"/>
    <p:sldId id="640" r:id="rId13"/>
    <p:sldId id="641" r:id="rId14"/>
    <p:sldId id="643" r:id="rId15"/>
    <p:sldId id="644" r:id="rId16"/>
    <p:sldId id="645" r:id="rId17"/>
  </p:sldIdLst>
  <p:sldSz cx="9144000" cy="6858000" type="screen4x3"/>
  <p:notesSz cx="6718300" cy="985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914">
          <p15:clr>
            <a:srgbClr val="A4A3A4"/>
          </p15:clr>
        </p15:guide>
        <p15:guide id="2" orient="horz" pos="1897">
          <p15:clr>
            <a:srgbClr val="A4A3A4"/>
          </p15:clr>
        </p15:guide>
        <p15:guide id="3" orient="horz" pos="2507">
          <p15:clr>
            <a:srgbClr val="A4A3A4"/>
          </p15:clr>
        </p15:guide>
        <p15:guide id="4" orient="horz" pos="2714">
          <p15:clr>
            <a:srgbClr val="A4A3A4"/>
          </p15:clr>
        </p15:guide>
        <p15:guide id="5" orient="horz" pos="2103">
          <p15:clr>
            <a:srgbClr val="A4A3A4"/>
          </p15:clr>
        </p15:guide>
        <p15:guide id="6" orient="horz" pos="1293">
          <p15:clr>
            <a:srgbClr val="A4A3A4"/>
          </p15:clr>
        </p15:guide>
        <p15:guide id="7" orient="horz" pos="2313">
          <p15:clr>
            <a:srgbClr val="A4A3A4"/>
          </p15:clr>
        </p15:guide>
        <p15:guide id="8" orient="horz" pos="577">
          <p15:clr>
            <a:srgbClr val="A4A3A4"/>
          </p15:clr>
        </p15:guide>
        <p15:guide id="9" orient="horz" pos="1500">
          <p15:clr>
            <a:srgbClr val="A4A3A4"/>
          </p15:clr>
        </p15:guide>
        <p15:guide id="10" orient="horz" pos="1089">
          <p15:clr>
            <a:srgbClr val="A4A3A4"/>
          </p15:clr>
        </p15:guide>
        <p15:guide id="11" orient="horz" pos="3115">
          <p15:clr>
            <a:srgbClr val="A4A3A4"/>
          </p15:clr>
        </p15:guide>
        <p15:guide id="12" pos="628">
          <p15:clr>
            <a:srgbClr val="A4A3A4"/>
          </p15:clr>
        </p15:guide>
        <p15:guide id="13" pos="2395">
          <p15:clr>
            <a:srgbClr val="A4A3A4"/>
          </p15:clr>
        </p15:guide>
        <p15:guide id="14" pos="5683">
          <p15:clr>
            <a:srgbClr val="A4A3A4"/>
          </p15:clr>
        </p15:guide>
        <p15:guide id="15" pos="2875">
          <p15:clr>
            <a:srgbClr val="A4A3A4"/>
          </p15:clr>
        </p15:guide>
        <p15:guide id="16" pos="4289">
          <p15:clr>
            <a:srgbClr val="A4A3A4"/>
          </p15:clr>
        </p15:guide>
        <p15:guide id="17" pos="744">
          <p15:clr>
            <a:srgbClr val="A4A3A4"/>
          </p15:clr>
        </p15:guide>
        <p15:guide id="18" pos="4644">
          <p15:clr>
            <a:srgbClr val="A4A3A4"/>
          </p15:clr>
        </p15:guide>
        <p15:guide id="19" pos="3446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an Ignacio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AAA3"/>
    <a:srgbClr val="B59D8F"/>
    <a:srgbClr val="660066"/>
    <a:srgbClr val="3333FF"/>
    <a:srgbClr val="B3382F"/>
    <a:srgbClr val="E12A1D"/>
    <a:srgbClr val="600315"/>
    <a:srgbClr val="D04D6D"/>
    <a:srgbClr val="0033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 autoAdjust="0"/>
    <p:restoredTop sz="93685" autoAdjust="0"/>
  </p:normalViewPr>
  <p:slideViewPr>
    <p:cSldViewPr snapToGrid="0" showGuides="1">
      <p:cViewPr varScale="1">
        <p:scale>
          <a:sx n="128" d="100"/>
          <a:sy n="128" d="100"/>
        </p:scale>
        <p:origin x="-104" y="-1504"/>
      </p:cViewPr>
      <p:guideLst>
        <p:guide orient="horz" pos="2914"/>
        <p:guide orient="horz" pos="1897"/>
        <p:guide orient="horz" pos="2507"/>
        <p:guide orient="horz" pos="2714"/>
        <p:guide orient="horz" pos="2103"/>
        <p:guide orient="horz" pos="1293"/>
        <p:guide orient="horz" pos="2313"/>
        <p:guide orient="horz" pos="577"/>
        <p:guide orient="horz" pos="1500"/>
        <p:guide orient="horz" pos="1089"/>
        <p:guide orient="horz" pos="3115"/>
        <p:guide pos="628"/>
        <p:guide pos="2395"/>
        <p:guide pos="5683"/>
        <p:guide pos="2875"/>
        <p:guide pos="4289"/>
        <p:guide pos="744"/>
        <p:guide pos="4644"/>
        <p:guide pos="344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printerSettings" Target="printerSettings/printerSettings1.bin"/><Relationship Id="rId21" Type="http://schemas.openxmlformats.org/officeDocument/2006/relationships/commentAuthors" Target="commentAuthors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atos%20desigualdad.xlsx" TargetMode="External"/><Relationship Id="rId2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esigualdad:Datos%20desigualda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atos%20desigualdad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uanignaciomartinezpastor:Documents:Trabajos%20en%20curso:Ronda:Datos%20desigualda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sz="1600" dirty="0"/>
              <a:t>Evolución del </a:t>
            </a:r>
            <a:r>
              <a:rPr lang="es-ES" sz="1600" dirty="0" smtClean="0"/>
              <a:t>índice </a:t>
            </a:r>
            <a:r>
              <a:rPr lang="es-ES" sz="1600" dirty="0"/>
              <a:t>GINI según diversos</a:t>
            </a:r>
            <a:r>
              <a:rPr lang="es-ES" sz="1600" baseline="0" dirty="0"/>
              <a:t> autores y tipos de </a:t>
            </a:r>
            <a:r>
              <a:rPr lang="es-ES" sz="1600" baseline="0" dirty="0" smtClean="0"/>
              <a:t>desigualdad </a:t>
            </a:r>
            <a:r>
              <a:rPr lang="es-ES" sz="1600" baseline="0" dirty="0"/>
              <a:t>(1964-1996)</a:t>
            </a:r>
            <a:endParaRPr lang="es-E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89913774436567"/>
          <c:y val="0.103098858438994"/>
          <c:w val="0.90630416789106"/>
          <c:h val="0.839593970803255"/>
        </c:manualLayout>
      </c:layout>
      <c:lineChart>
        <c:grouping val="standard"/>
        <c:varyColors val="0"/>
        <c:ser>
          <c:idx val="0"/>
          <c:order val="0"/>
          <c:tx>
            <c:strRef>
              <c:f>'D Gini 64-96'!$A$4</c:f>
              <c:strCache>
                <c:ptCount val="1"/>
                <c:pt idx="0">
                  <c:v>Alcaide (2004) Ingresos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64-96'!$B$4:$P$4</c:f>
              <c:numCache>
                <c:formatCode>General</c:formatCode>
                <c:ptCount val="15"/>
                <c:pt idx="0">
                  <c:v>0.421</c:v>
                </c:pt>
                <c:pt idx="1">
                  <c:v>0.446</c:v>
                </c:pt>
                <c:pt idx="2">
                  <c:v>0.363</c:v>
                </c:pt>
                <c:pt idx="3">
                  <c:v>0.355</c:v>
                </c:pt>
                <c:pt idx="4">
                  <c:v>0.354</c:v>
                </c:pt>
                <c:pt idx="5">
                  <c:v>0.345</c:v>
                </c:pt>
                <c:pt idx="6">
                  <c:v>0.349</c:v>
                </c:pt>
                <c:pt idx="7">
                  <c:v>0.348</c:v>
                </c:pt>
                <c:pt idx="8">
                  <c:v>0.347</c:v>
                </c:pt>
                <c:pt idx="9">
                  <c:v>0.347</c:v>
                </c:pt>
                <c:pt idx="10">
                  <c:v>0.344</c:v>
                </c:pt>
                <c:pt idx="11">
                  <c:v>0.345</c:v>
                </c:pt>
                <c:pt idx="12">
                  <c:v>0.343</c:v>
                </c:pt>
                <c:pt idx="13">
                  <c:v>0.343</c:v>
                </c:pt>
                <c:pt idx="14">
                  <c:v>0.342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'D Gini 64-96'!$A$5</c:f>
              <c:strCache>
                <c:ptCount val="1"/>
                <c:pt idx="0">
                  <c:v>Fernández-Albertos (2013) Ingresos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64-96'!$B$5:$P$5</c:f>
              <c:numCache>
                <c:formatCode>General</c:formatCode>
                <c:ptCount val="15"/>
                <c:pt idx="0">
                  <c:v>0.393</c:v>
                </c:pt>
                <c:pt idx="1">
                  <c:v>0.349</c:v>
                </c:pt>
                <c:pt idx="2">
                  <c:v>0.319</c:v>
                </c:pt>
                <c:pt idx="8">
                  <c:v>0.314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'D Gini 64-96'!$A$6</c:f>
              <c:strCache>
                <c:ptCount val="1"/>
                <c:pt idx="0">
                  <c:v>Ayala (2016) Ingresos</c:v>
                </c:pt>
              </c:strCache>
            </c:strRef>
          </c:tx>
          <c:spPr>
            <a:ln>
              <a:solidFill>
                <a:srgbClr val="B3382F"/>
              </a:solidFill>
            </a:ln>
          </c:spPr>
          <c:marker>
            <c:spPr>
              <a:ln>
                <a:solidFill>
                  <a:srgbClr val="B3382F"/>
                </a:solidFill>
              </a:ln>
            </c:spPr>
          </c:marker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64-96'!$B$6:$P$6</c:f>
              <c:numCache>
                <c:formatCode>General</c:formatCode>
                <c:ptCount val="15"/>
                <c:pt idx="1">
                  <c:v>0.337</c:v>
                </c:pt>
                <c:pt idx="2">
                  <c:v>0.33</c:v>
                </c:pt>
                <c:pt idx="8">
                  <c:v>0.305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'D Gini 64-96'!$A$7</c:f>
              <c:strCache>
                <c:ptCount val="1"/>
                <c:pt idx="0">
                  <c:v>Ayala, 2016) Ingresos</c:v>
                </c:pt>
              </c:strCache>
            </c:strRef>
          </c:tx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64-96'!$B$7:$P$7</c:f>
              <c:numCache>
                <c:formatCode>General</c:formatCode>
                <c:ptCount val="15"/>
                <c:pt idx="3">
                  <c:v>0.305</c:v>
                </c:pt>
                <c:pt idx="4">
                  <c:v>0.295</c:v>
                </c:pt>
                <c:pt idx="5">
                  <c:v>0.285</c:v>
                </c:pt>
                <c:pt idx="6">
                  <c:v>0.28</c:v>
                </c:pt>
                <c:pt idx="7">
                  <c:v>0.275</c:v>
                </c:pt>
                <c:pt idx="8">
                  <c:v>0.275</c:v>
                </c:pt>
                <c:pt idx="9">
                  <c:v>0.27</c:v>
                </c:pt>
                <c:pt idx="10">
                  <c:v>0.285</c:v>
                </c:pt>
                <c:pt idx="11">
                  <c:v>0.28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'D Gini 64-96'!$A$8</c:f>
              <c:strCache>
                <c:ptCount val="1"/>
                <c:pt idx="0">
                  <c:v>Fernández Albertos (2011) Gastos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ln>
                <a:solidFill>
                  <a:srgbClr val="FF0000"/>
                </a:solidFill>
              </a:ln>
            </c:spPr>
          </c:marker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64-96'!$B$8:$P$8</c:f>
              <c:numCache>
                <c:formatCode>General</c:formatCode>
                <c:ptCount val="15"/>
                <c:pt idx="1">
                  <c:v>0.359</c:v>
                </c:pt>
                <c:pt idx="2">
                  <c:v>0.328</c:v>
                </c:pt>
                <c:pt idx="8">
                  <c:v>0.312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'D Gini 64-96'!$A$9</c:f>
              <c:strCache>
                <c:ptCount val="1"/>
                <c:pt idx="0">
                  <c:v>Fundación Caixa Galicia (2009) Gastos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64-96'!$B$9:$P$9</c:f>
              <c:numCache>
                <c:formatCode>General</c:formatCode>
                <c:ptCount val="15"/>
                <c:pt idx="1">
                  <c:v>0.334</c:v>
                </c:pt>
                <c:pt idx="2">
                  <c:v>0.319</c:v>
                </c:pt>
                <c:pt idx="8">
                  <c:v>0.308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'D Gini 64-96'!$A$10</c:f>
              <c:strCache>
                <c:ptCount val="1"/>
                <c:pt idx="0">
                  <c:v>Goerlich y Mas  (2004) Gastos</c:v>
                </c:pt>
              </c:strCache>
            </c:strRef>
          </c:tx>
          <c:spPr>
            <a:ln>
              <a:solidFill>
                <a:srgbClr val="FFFF00"/>
              </a:solidFill>
            </a:ln>
          </c:spPr>
          <c:marker>
            <c:spPr>
              <a:ln>
                <a:solidFill>
                  <a:schemeClr val="tx2"/>
                </a:solidFill>
              </a:ln>
            </c:spPr>
          </c:marker>
          <c:cat>
            <c:numRef>
              <c:f>'D Gini 64-96'!$B$3:$P$3</c:f>
              <c:numCache>
                <c:formatCode>General</c:formatCode>
                <c:ptCount val="15"/>
                <c:pt idx="0">
                  <c:v>1964.0</c:v>
                </c:pt>
                <c:pt idx="1">
                  <c:v>1974.0</c:v>
                </c:pt>
                <c:pt idx="2">
                  <c:v>1981.0</c:v>
                </c:pt>
                <c:pt idx="3">
                  <c:v>1985.0</c:v>
                </c:pt>
                <c:pt idx="4">
                  <c:v>1986.0</c:v>
                </c:pt>
                <c:pt idx="5">
                  <c:v>1987.0</c:v>
                </c:pt>
                <c:pt idx="6">
                  <c:v>1988.0</c:v>
                </c:pt>
                <c:pt idx="7">
                  <c:v>1989.0</c:v>
                </c:pt>
                <c:pt idx="8">
                  <c:v>1990.0</c:v>
                </c:pt>
                <c:pt idx="9">
                  <c:v>1991.0</c:v>
                </c:pt>
                <c:pt idx="10">
                  <c:v>1992.0</c:v>
                </c:pt>
                <c:pt idx="11">
                  <c:v>1993.0</c:v>
                </c:pt>
                <c:pt idx="12">
                  <c:v>1994.0</c:v>
                </c:pt>
                <c:pt idx="13">
                  <c:v>1995.0</c:v>
                </c:pt>
                <c:pt idx="14">
                  <c:v>1996.0</c:v>
                </c:pt>
              </c:numCache>
            </c:numRef>
          </c:cat>
          <c:val>
            <c:numRef>
              <c:f>'D Gini 64-96'!$B$10:$P$10</c:f>
              <c:numCache>
                <c:formatCode>General</c:formatCode>
                <c:ptCount val="15"/>
                <c:pt idx="1">
                  <c:v>0.3398</c:v>
                </c:pt>
                <c:pt idx="2">
                  <c:v>0.3332</c:v>
                </c:pt>
                <c:pt idx="8">
                  <c:v>0.3195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5324248"/>
        <c:axId val="2135298152"/>
      </c:lineChart>
      <c:catAx>
        <c:axId val="2135324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35298152"/>
        <c:crosses val="autoZero"/>
        <c:auto val="1"/>
        <c:lblAlgn val="ctr"/>
        <c:lblOffset val="100"/>
        <c:noMultiLvlLbl val="0"/>
      </c:catAx>
      <c:valAx>
        <c:axId val="2135298152"/>
        <c:scaling>
          <c:orientation val="minMax"/>
          <c:max val="0.46"/>
          <c:min val="0.2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Gini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135324248"/>
        <c:crosses val="autoZero"/>
        <c:crossBetween val="between"/>
        <c:majorUnit val="0.01"/>
      </c:valAx>
    </c:plotArea>
    <c:legend>
      <c:legendPos val="r"/>
      <c:layout>
        <c:manualLayout>
          <c:xMode val="edge"/>
          <c:yMode val="edge"/>
          <c:x val="0.672230790264532"/>
          <c:y val="0.169924942136852"/>
          <c:w val="0.296048992261396"/>
          <c:h val="0.317843818189813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/>
              <a:t>Distribución de la renta disponible per cápita en España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51365970383297"/>
          <c:y val="0.103125001669424"/>
          <c:w val="0.904169501409272"/>
          <c:h val="0.787538492468182"/>
        </c:manualLayout>
      </c:layout>
      <c:scatterChart>
        <c:scatterStyle val="lineMarker"/>
        <c:varyColors val="0"/>
        <c:ser>
          <c:idx val="0"/>
          <c:order val="0"/>
          <c:tx>
            <c:strRef>
              <c:f>Hoja11!$C$15</c:f>
              <c:strCache>
                <c:ptCount val="1"/>
                <c:pt idx="0">
                  <c:v>1994</c:v>
                </c:pt>
              </c:strCache>
            </c:strRef>
          </c:tx>
          <c:spPr>
            <a:ln w="190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Hoja11!$A$16:$A$26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Hoja11!$C$16:$C$26</c:f>
              <c:numCache>
                <c:formatCode>General</c:formatCode>
                <c:ptCount val="11"/>
                <c:pt idx="0">
                  <c:v>0.0</c:v>
                </c:pt>
                <c:pt idx="1">
                  <c:v>2.0</c:v>
                </c:pt>
                <c:pt idx="2">
                  <c:v>7.0</c:v>
                </c:pt>
                <c:pt idx="3">
                  <c:v>13.0</c:v>
                </c:pt>
                <c:pt idx="4">
                  <c:v>20.0</c:v>
                </c:pt>
                <c:pt idx="5">
                  <c:v>28.0</c:v>
                </c:pt>
                <c:pt idx="6">
                  <c:v>37.0</c:v>
                </c:pt>
                <c:pt idx="7">
                  <c:v>48.0</c:v>
                </c:pt>
                <c:pt idx="8">
                  <c:v>61.0</c:v>
                </c:pt>
                <c:pt idx="9">
                  <c:v>77.0</c:v>
                </c:pt>
                <c:pt idx="10">
                  <c:v>100.0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Hoja11!$D$15</c:f>
              <c:strCache>
                <c:ptCount val="1"/>
                <c:pt idx="0">
                  <c:v>2007</c:v>
                </c:pt>
              </c:strCache>
            </c:strRef>
          </c:tx>
          <c:spPr>
            <a:ln w="12700">
              <a:solidFill>
                <a:srgbClr val="3366FF"/>
              </a:solidFill>
            </a:ln>
          </c:spPr>
          <c:marker>
            <c:symbol val="none"/>
          </c:marker>
          <c:xVal>
            <c:numRef>
              <c:f>Hoja11!$A$16:$A$26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Hoja11!$D$16:$D$26</c:f>
              <c:numCache>
                <c:formatCode>General</c:formatCode>
                <c:ptCount val="11"/>
                <c:pt idx="0">
                  <c:v>0.0</c:v>
                </c:pt>
                <c:pt idx="1">
                  <c:v>2.2</c:v>
                </c:pt>
                <c:pt idx="2">
                  <c:v>6.9</c:v>
                </c:pt>
                <c:pt idx="3">
                  <c:v>12.8</c:v>
                </c:pt>
                <c:pt idx="4">
                  <c:v>19.9</c:v>
                </c:pt>
                <c:pt idx="5">
                  <c:v>28.2</c:v>
                </c:pt>
                <c:pt idx="6">
                  <c:v>37.6</c:v>
                </c:pt>
                <c:pt idx="7">
                  <c:v>48.6</c:v>
                </c:pt>
                <c:pt idx="8">
                  <c:v>61.40000000000001</c:v>
                </c:pt>
                <c:pt idx="9">
                  <c:v>76.80000000000001</c:v>
                </c:pt>
                <c:pt idx="10">
                  <c:v>100.0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Hoja11!$E$15</c:f>
              <c:strCache>
                <c:ptCount val="1"/>
                <c:pt idx="0">
                  <c:v>2013</c:v>
                </c:pt>
              </c:strCache>
            </c:strRef>
          </c:tx>
          <c:spPr>
            <a:ln w="19050">
              <a:solidFill>
                <a:srgbClr val="FF6600"/>
              </a:solidFill>
            </a:ln>
          </c:spPr>
          <c:marker>
            <c:symbol val="none"/>
          </c:marker>
          <c:xVal>
            <c:numRef>
              <c:f>Hoja11!$A$16:$A$26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Hoja11!$E$16:$E$26</c:f>
              <c:numCache>
                <c:formatCode>General</c:formatCode>
                <c:ptCount val="11"/>
                <c:pt idx="0">
                  <c:v>0.0</c:v>
                </c:pt>
                <c:pt idx="1">
                  <c:v>1.8</c:v>
                </c:pt>
                <c:pt idx="2">
                  <c:v>5.899999999999999</c:v>
                </c:pt>
                <c:pt idx="3">
                  <c:v>11.4</c:v>
                </c:pt>
                <c:pt idx="4">
                  <c:v>18.1</c:v>
                </c:pt>
                <c:pt idx="5">
                  <c:v>26.1</c:v>
                </c:pt>
                <c:pt idx="6">
                  <c:v>35.4</c:v>
                </c:pt>
                <c:pt idx="7">
                  <c:v>46.3</c:v>
                </c:pt>
                <c:pt idx="8">
                  <c:v>59.3</c:v>
                </c:pt>
                <c:pt idx="9">
                  <c:v>75.3</c:v>
                </c:pt>
                <c:pt idx="10">
                  <c:v>100.0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Hoja11!$B$15</c:f>
              <c:strCache>
                <c:ptCount val="1"/>
                <c:pt idx="0">
                  <c:v>Igualdad perfecta</c:v>
                </c:pt>
              </c:strCache>
            </c:strRef>
          </c:tx>
          <c:spPr>
            <a:ln w="15875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Hoja11!$A$16:$A$26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xVal>
          <c:yVal>
            <c:numRef>
              <c:f>Hoja11!$B$16:$B$26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31619080"/>
        <c:axId val="-2131119336"/>
      </c:scatterChart>
      <c:valAx>
        <c:axId val="-2131619080"/>
        <c:scaling>
          <c:orientation val="minMax"/>
          <c:max val="100.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Porcentaje acumulado de la población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31119336"/>
        <c:crosses val="autoZero"/>
        <c:crossBetween val="midCat"/>
      </c:valAx>
      <c:valAx>
        <c:axId val="-2131119336"/>
        <c:scaling>
          <c:orientation val="minMax"/>
          <c:max val="100.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Porcentaje</a:t>
                </a:r>
                <a:r>
                  <a:rPr lang="es-ES" baseline="0"/>
                  <a:t> acumulado de la renta disponible per cápita</a:t>
                </a:r>
                <a:endParaRPr lang="es-E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31619080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16250255873415"/>
          <c:y val="0.647555577741017"/>
          <c:w val="0.142375623801739"/>
          <c:h val="0.18167109442458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Evolución de GINI según diversos autores y tipos de renta (1993-2014)</a:t>
            </a:r>
          </a:p>
        </c:rich>
      </c:tx>
      <c:layout>
        <c:manualLayout>
          <c:xMode val="edge"/>
          <c:yMode val="edge"/>
          <c:x val="0.133648537384139"/>
          <c:y val="0.00412655929922575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0785778526639879"/>
          <c:y val="0.103098858438994"/>
          <c:w val="0.91120424106149"/>
          <c:h val="0.839593970803255"/>
        </c:manualLayout>
      </c:layout>
      <c:lineChart>
        <c:grouping val="standard"/>
        <c:varyColors val="0"/>
        <c:ser>
          <c:idx val="0"/>
          <c:order val="0"/>
          <c:tx>
            <c:strRef>
              <c:f>Hoja2!$A$4</c:f>
              <c:strCache>
                <c:ptCount val="1"/>
                <c:pt idx="0">
                  <c:v>Eurostat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Hoja2!$B$4:$U$4</c:f>
              <c:numCache>
                <c:formatCode>General</c:formatCode>
                <c:ptCount val="20"/>
                <c:pt idx="1">
                  <c:v>0.34</c:v>
                </c:pt>
                <c:pt idx="2">
                  <c:v>0.34</c:v>
                </c:pt>
                <c:pt idx="3">
                  <c:v>0.35</c:v>
                </c:pt>
                <c:pt idx="4">
                  <c:v>0.34</c:v>
                </c:pt>
                <c:pt idx="5">
                  <c:v>0.33</c:v>
                </c:pt>
                <c:pt idx="6">
                  <c:v>0.32</c:v>
                </c:pt>
                <c:pt idx="7">
                  <c:v>0.33</c:v>
                </c:pt>
                <c:pt idx="8">
                  <c:v>0.31</c:v>
                </c:pt>
                <c:pt idx="9">
                  <c:v>0.322</c:v>
                </c:pt>
                <c:pt idx="10">
                  <c:v>0.319</c:v>
                </c:pt>
                <c:pt idx="11">
                  <c:v>0.319</c:v>
                </c:pt>
                <c:pt idx="12">
                  <c:v>0.324</c:v>
                </c:pt>
                <c:pt idx="13">
                  <c:v>0.329</c:v>
                </c:pt>
                <c:pt idx="14">
                  <c:v>0.335</c:v>
                </c:pt>
                <c:pt idx="15">
                  <c:v>0.34</c:v>
                </c:pt>
                <c:pt idx="16">
                  <c:v>0.342</c:v>
                </c:pt>
                <c:pt idx="17">
                  <c:v>0.337</c:v>
                </c:pt>
                <c:pt idx="18">
                  <c:v>0.347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Hoja2!$A$5</c:f>
              <c:strCache>
                <c:ptCount val="1"/>
                <c:pt idx="0">
                  <c:v>Decilas (PHUE y EUSILC) Renta disponible.</c:v>
                </c:pt>
              </c:strCache>
            </c:strRef>
          </c:tx>
          <c:spPr>
            <a:ln>
              <a:solidFill>
                <a:srgbClr val="008000"/>
              </a:solidFill>
            </a:ln>
          </c:spPr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Hoja2!$B$5:$U$5</c:f>
              <c:numCache>
                <c:formatCode>General</c:formatCode>
                <c:ptCount val="20"/>
                <c:pt idx="1">
                  <c:v>0.312</c:v>
                </c:pt>
                <c:pt idx="2">
                  <c:v>0.326</c:v>
                </c:pt>
                <c:pt idx="3">
                  <c:v>0.335</c:v>
                </c:pt>
                <c:pt idx="4">
                  <c:v>0.319</c:v>
                </c:pt>
                <c:pt idx="5">
                  <c:v>0.313</c:v>
                </c:pt>
                <c:pt idx="6">
                  <c:v>0.308</c:v>
                </c:pt>
                <c:pt idx="7">
                  <c:v>0.301</c:v>
                </c:pt>
                <c:pt idx="8">
                  <c:v>0.305</c:v>
                </c:pt>
                <c:pt idx="9">
                  <c:v>0.315</c:v>
                </c:pt>
                <c:pt idx="10">
                  <c:v>0.313</c:v>
                </c:pt>
                <c:pt idx="11">
                  <c:v>0.314</c:v>
                </c:pt>
                <c:pt idx="12">
                  <c:v>0.311</c:v>
                </c:pt>
                <c:pt idx="13">
                  <c:v>0.322</c:v>
                </c:pt>
                <c:pt idx="14">
                  <c:v>0.329</c:v>
                </c:pt>
                <c:pt idx="15">
                  <c:v>0.333</c:v>
                </c:pt>
                <c:pt idx="16">
                  <c:v>0.335</c:v>
                </c:pt>
                <c:pt idx="17">
                  <c:v>0.331</c:v>
                </c:pt>
                <c:pt idx="18">
                  <c:v>0.341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Hoja2!$A$6</c:f>
              <c:strCache>
                <c:ptCount val="1"/>
                <c:pt idx="0">
                  <c:v>OCDE (renta disponile equivalente per cápita)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Hoja2!$B$6:$U$6</c:f>
              <c:numCache>
                <c:formatCode>General</c:formatCode>
                <c:ptCount val="20"/>
                <c:pt idx="2">
                  <c:v>0.343</c:v>
                </c:pt>
                <c:pt idx="7">
                  <c:v>0.342</c:v>
                </c:pt>
                <c:pt idx="9">
                  <c:v>0.332</c:v>
                </c:pt>
                <c:pt idx="10">
                  <c:v>0.323</c:v>
                </c:pt>
                <c:pt idx="11">
                  <c:v>0.315</c:v>
                </c:pt>
                <c:pt idx="12">
                  <c:v>0.313</c:v>
                </c:pt>
                <c:pt idx="13">
                  <c:v>0.327</c:v>
                </c:pt>
                <c:pt idx="14">
                  <c:v>0.333</c:v>
                </c:pt>
                <c:pt idx="15">
                  <c:v>0.339</c:v>
                </c:pt>
                <c:pt idx="16">
                  <c:v>0.341</c:v>
                </c:pt>
                <c:pt idx="17">
                  <c:v>0.335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Hoja2!$A$7</c:f>
              <c:strCache>
                <c:ptCount val="1"/>
                <c:pt idx="0">
                  <c:v>INE (serie antigua) ECV</c:v>
                </c:pt>
              </c:strCache>
            </c:strRef>
          </c:tx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Hoja2!$B$7:$U$7</c:f>
              <c:numCache>
                <c:formatCode>General</c:formatCode>
                <c:ptCount val="20"/>
                <c:pt idx="8">
                  <c:v>0.31</c:v>
                </c:pt>
                <c:pt idx="9">
                  <c:v>0.322</c:v>
                </c:pt>
                <c:pt idx="10">
                  <c:v>0.319</c:v>
                </c:pt>
                <c:pt idx="11">
                  <c:v>0.319</c:v>
                </c:pt>
                <c:pt idx="12">
                  <c:v>0.319</c:v>
                </c:pt>
                <c:pt idx="13">
                  <c:v>0.33</c:v>
                </c:pt>
                <c:pt idx="14">
                  <c:v>0.344</c:v>
                </c:pt>
                <c:pt idx="15">
                  <c:v>0.345</c:v>
                </c:pt>
                <c:pt idx="16">
                  <c:v>0.35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Hoja2!$A$8</c:f>
              <c:strCache>
                <c:ptCount val="1"/>
                <c:pt idx="0">
                  <c:v>INE (serie nueva) ECV</c:v>
                </c:pt>
              </c:strCache>
            </c:strRef>
          </c:tx>
          <c:spPr>
            <a:ln>
              <a:solidFill>
                <a:srgbClr val="660066"/>
              </a:solidFill>
            </a:ln>
          </c:spPr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Hoja2!$B$8:$U$8</c:f>
              <c:numCache>
                <c:formatCode>General</c:formatCode>
                <c:ptCount val="20"/>
                <c:pt idx="12">
                  <c:v>0.324</c:v>
                </c:pt>
                <c:pt idx="13">
                  <c:v>0.329</c:v>
                </c:pt>
                <c:pt idx="14">
                  <c:v>0.335</c:v>
                </c:pt>
                <c:pt idx="15">
                  <c:v>0.34</c:v>
                </c:pt>
                <c:pt idx="16">
                  <c:v>0.342</c:v>
                </c:pt>
                <c:pt idx="17">
                  <c:v>0.337</c:v>
                </c:pt>
                <c:pt idx="18">
                  <c:v>0.347</c:v>
                </c:pt>
                <c:pt idx="19">
                  <c:v>0.346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Hoja2!$A$9</c:f>
              <c:strCache>
                <c:ptCount val="1"/>
                <c:pt idx="0">
                  <c:v>Ayala y Sastre (2007) PHUE Renta disponible hogares.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Hoja2!$B$9:$U$9</c:f>
              <c:numCache>
                <c:formatCode>General</c:formatCode>
                <c:ptCount val="20"/>
                <c:pt idx="0">
                  <c:v>0.341</c:v>
                </c:pt>
                <c:pt idx="1">
                  <c:v>0.338</c:v>
                </c:pt>
                <c:pt idx="2">
                  <c:v>0.348</c:v>
                </c:pt>
                <c:pt idx="3">
                  <c:v>0.351</c:v>
                </c:pt>
                <c:pt idx="4">
                  <c:v>0.345</c:v>
                </c:pt>
                <c:pt idx="5">
                  <c:v>0.34</c:v>
                </c:pt>
                <c:pt idx="6">
                  <c:v>0.333</c:v>
                </c:pt>
                <c:pt idx="7">
                  <c:v>0.346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Hoja2!$A$10</c:f>
              <c:strCache>
                <c:ptCount val="1"/>
                <c:pt idx="0">
                  <c:v>García; Raymond y Roig (2014) Renta disponible hogares.</c:v>
                </c:pt>
              </c:strCache>
            </c:strRef>
          </c:tx>
          <c:spPr>
            <a:ln>
              <a:solidFill>
                <a:srgbClr val="800000"/>
              </a:solidFill>
            </a:ln>
          </c:spPr>
          <c:cat>
            <c:numRef>
              <c:f>Hoja2!$B$3:$U$3</c:f>
              <c:numCache>
                <c:formatCode>General</c:formatCode>
                <c:ptCount val="20"/>
                <c:pt idx="0">
                  <c:v>1993.0</c:v>
                </c:pt>
                <c:pt idx="1">
                  <c:v>1994.0</c:v>
                </c:pt>
                <c:pt idx="2">
                  <c:v>1995.0</c:v>
                </c:pt>
                <c:pt idx="3">
                  <c:v>1996.0</c:v>
                </c:pt>
                <c:pt idx="4">
                  <c:v>1997.0</c:v>
                </c:pt>
                <c:pt idx="5">
                  <c:v>1998.0</c:v>
                </c:pt>
                <c:pt idx="6">
                  <c:v>1999.0</c:v>
                </c:pt>
                <c:pt idx="7">
                  <c:v>2000.0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  <c:pt idx="17">
                  <c:v>2012.0</c:v>
                </c:pt>
                <c:pt idx="18">
                  <c:v>2013.0</c:v>
                </c:pt>
                <c:pt idx="19">
                  <c:v>2014.0</c:v>
                </c:pt>
              </c:numCache>
            </c:numRef>
          </c:cat>
          <c:val>
            <c:numRef>
              <c:f>Hoja2!$B$10:$U$10</c:f>
              <c:numCache>
                <c:formatCode>General</c:formatCode>
                <c:ptCount val="20"/>
                <c:pt idx="8">
                  <c:v>0.377</c:v>
                </c:pt>
                <c:pt idx="9">
                  <c:v>0.369</c:v>
                </c:pt>
                <c:pt idx="10">
                  <c:v>0.36</c:v>
                </c:pt>
                <c:pt idx="11">
                  <c:v>0.358</c:v>
                </c:pt>
                <c:pt idx="12">
                  <c:v>0.352</c:v>
                </c:pt>
                <c:pt idx="13">
                  <c:v>0.358</c:v>
                </c:pt>
                <c:pt idx="14">
                  <c:v>0.372</c:v>
                </c:pt>
                <c:pt idx="15">
                  <c:v>0.373</c:v>
                </c:pt>
                <c:pt idx="16">
                  <c:v>0.378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1165384"/>
        <c:axId val="-2131174072"/>
      </c:lineChart>
      <c:catAx>
        <c:axId val="-2131165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31174072"/>
        <c:crosses val="autoZero"/>
        <c:auto val="1"/>
        <c:lblAlgn val="ctr"/>
        <c:lblOffset val="100"/>
        <c:noMultiLvlLbl val="0"/>
      </c:catAx>
      <c:valAx>
        <c:axId val="-2131174072"/>
        <c:scaling>
          <c:orientation val="minMax"/>
          <c:max val="0.4"/>
          <c:min val="0.29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Gini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31165384"/>
        <c:crosses val="autoZero"/>
        <c:crossBetween val="between"/>
        <c:majorUnit val="0.01"/>
      </c:valAx>
    </c:plotArea>
    <c:legend>
      <c:legendPos val="r"/>
      <c:layout>
        <c:manualLayout>
          <c:xMode val="edge"/>
          <c:yMode val="edge"/>
          <c:x val="0.091146812373339"/>
          <c:y val="0.132555878595006"/>
          <c:w val="0.300652496058592"/>
          <c:h val="0.279534773344338"/>
        </c:manualLayout>
      </c:layout>
      <c:overlay val="0"/>
      <c:txPr>
        <a:bodyPr/>
        <a:lstStyle/>
        <a:p>
          <a:pPr>
            <a:defRPr sz="800"/>
          </a:pPr>
          <a:endParaRPr lang="es-E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/>
              <a:t>Evolución del GINI según diversos </a:t>
            </a:r>
            <a:r>
              <a:rPr lang="es-ES" dirty="0" smtClean="0"/>
              <a:t>autores </a:t>
            </a:r>
            <a:r>
              <a:rPr lang="es-ES" dirty="0"/>
              <a:t>y</a:t>
            </a:r>
            <a:r>
              <a:rPr lang="es-ES" baseline="0" dirty="0"/>
              <a:t> tipos de renta</a:t>
            </a:r>
            <a:r>
              <a:rPr lang="es-ES" dirty="0"/>
              <a:t> (2007-2013)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790011403746945"/>
          <c:y val="0.103134092485166"/>
          <c:w val="0.914963019277763"/>
          <c:h val="0.839539152025194"/>
        </c:manualLayout>
      </c:layout>
      <c:lineChart>
        <c:grouping val="standard"/>
        <c:varyColors val="0"/>
        <c:ser>
          <c:idx val="0"/>
          <c:order val="0"/>
          <c:tx>
            <c:strRef>
              <c:f>Hoja2!$A$30</c:f>
              <c:strCache>
                <c:ptCount val="1"/>
                <c:pt idx="0">
                  <c:v>Eurostat</c:v>
                </c:pt>
              </c:strCache>
            </c:strRef>
          </c:tx>
          <c:cat>
            <c:numRef>
              <c:f>Hoja2!$B$29:$H$29</c:f>
              <c:numCache>
                <c:formatCode>General</c:formatCode>
                <c:ptCount val="7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</c:numCache>
            </c:numRef>
          </c:cat>
          <c:val>
            <c:numRef>
              <c:f>Hoja2!$B$30:$H$30</c:f>
              <c:numCache>
                <c:formatCode>General</c:formatCode>
                <c:ptCount val="7"/>
                <c:pt idx="0">
                  <c:v>0.324</c:v>
                </c:pt>
                <c:pt idx="1">
                  <c:v>0.329</c:v>
                </c:pt>
                <c:pt idx="2">
                  <c:v>0.335</c:v>
                </c:pt>
                <c:pt idx="3">
                  <c:v>0.34</c:v>
                </c:pt>
                <c:pt idx="4">
                  <c:v>0.342</c:v>
                </c:pt>
                <c:pt idx="5">
                  <c:v>0.337</c:v>
                </c:pt>
                <c:pt idx="6">
                  <c:v>0.347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Hoja2!$A$31</c:f>
              <c:strCache>
                <c:ptCount val="1"/>
                <c:pt idx="0">
                  <c:v>Decilas (PHUE y EUSILC) Renta disponible.</c:v>
                </c:pt>
              </c:strCache>
            </c:strRef>
          </c:tx>
          <c:spPr>
            <a:ln>
              <a:solidFill>
                <a:srgbClr val="669900"/>
              </a:solidFill>
            </a:ln>
          </c:spPr>
          <c:cat>
            <c:numRef>
              <c:f>Hoja2!$B$29:$H$29</c:f>
              <c:numCache>
                <c:formatCode>General</c:formatCode>
                <c:ptCount val="7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</c:numCache>
            </c:numRef>
          </c:cat>
          <c:val>
            <c:numRef>
              <c:f>Hoja2!$B$31:$H$31</c:f>
              <c:numCache>
                <c:formatCode>General</c:formatCode>
                <c:ptCount val="7"/>
                <c:pt idx="0">
                  <c:v>0.311</c:v>
                </c:pt>
                <c:pt idx="1">
                  <c:v>0.322</c:v>
                </c:pt>
                <c:pt idx="2">
                  <c:v>0.329</c:v>
                </c:pt>
                <c:pt idx="3">
                  <c:v>0.333</c:v>
                </c:pt>
                <c:pt idx="4">
                  <c:v>0.335</c:v>
                </c:pt>
                <c:pt idx="5">
                  <c:v>0.331</c:v>
                </c:pt>
                <c:pt idx="6">
                  <c:v>0.341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Hoja2!$A$32</c:f>
              <c:strCache>
                <c:ptCount val="1"/>
                <c:pt idx="0">
                  <c:v>OCDE (renta disponile equivalente per cápita)</c:v>
                </c:pt>
              </c:strCache>
            </c:strRef>
          </c:tx>
          <c:spPr>
            <a:ln>
              <a:solidFill>
                <a:srgbClr val="800000"/>
              </a:solidFill>
            </a:ln>
          </c:spPr>
          <c:cat>
            <c:numRef>
              <c:f>Hoja2!$B$29:$H$29</c:f>
              <c:numCache>
                <c:formatCode>General</c:formatCode>
                <c:ptCount val="7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</c:numCache>
            </c:numRef>
          </c:cat>
          <c:val>
            <c:numRef>
              <c:f>Hoja2!$B$32:$H$32</c:f>
              <c:numCache>
                <c:formatCode>General</c:formatCode>
                <c:ptCount val="7"/>
                <c:pt idx="0">
                  <c:v>0.313</c:v>
                </c:pt>
                <c:pt idx="1">
                  <c:v>0.327</c:v>
                </c:pt>
                <c:pt idx="2">
                  <c:v>0.333</c:v>
                </c:pt>
                <c:pt idx="3">
                  <c:v>0.339</c:v>
                </c:pt>
                <c:pt idx="4">
                  <c:v>0.341</c:v>
                </c:pt>
                <c:pt idx="5">
                  <c:v>0.335</c:v>
                </c:pt>
                <c:pt idx="6">
                  <c:v>0.335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Hoja2!$A$33</c:f>
              <c:strCache>
                <c:ptCount val="1"/>
                <c:pt idx="0">
                  <c:v>INE (serie antigua) ECV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cat>
            <c:numRef>
              <c:f>Hoja2!$B$29:$H$29</c:f>
              <c:numCache>
                <c:formatCode>General</c:formatCode>
                <c:ptCount val="7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</c:numCache>
            </c:numRef>
          </c:cat>
          <c:val>
            <c:numRef>
              <c:f>Hoja2!$B$33:$H$33</c:f>
              <c:numCache>
                <c:formatCode>General</c:formatCode>
                <c:ptCount val="7"/>
                <c:pt idx="0">
                  <c:v>0.319</c:v>
                </c:pt>
                <c:pt idx="1">
                  <c:v>0.33</c:v>
                </c:pt>
                <c:pt idx="2">
                  <c:v>0.344</c:v>
                </c:pt>
                <c:pt idx="3">
                  <c:v>0.345</c:v>
                </c:pt>
                <c:pt idx="4">
                  <c:v>0.35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Hoja2!$A$34</c:f>
              <c:strCache>
                <c:ptCount val="1"/>
                <c:pt idx="0">
                  <c:v>INE (serie nueva) ECV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cat>
            <c:numRef>
              <c:f>Hoja2!$B$29:$H$29</c:f>
              <c:numCache>
                <c:formatCode>General</c:formatCode>
                <c:ptCount val="7"/>
                <c:pt idx="0">
                  <c:v>2007.0</c:v>
                </c:pt>
                <c:pt idx="1">
                  <c:v>2008.0</c:v>
                </c:pt>
                <c:pt idx="2">
                  <c:v>2009.0</c:v>
                </c:pt>
                <c:pt idx="3">
                  <c:v>2010.0</c:v>
                </c:pt>
                <c:pt idx="4">
                  <c:v>2011.0</c:v>
                </c:pt>
                <c:pt idx="5">
                  <c:v>2012.0</c:v>
                </c:pt>
                <c:pt idx="6">
                  <c:v>2013.0</c:v>
                </c:pt>
              </c:numCache>
            </c:numRef>
          </c:cat>
          <c:val>
            <c:numRef>
              <c:f>Hoja2!$B$34:$H$34</c:f>
              <c:numCache>
                <c:formatCode>General</c:formatCode>
                <c:ptCount val="7"/>
                <c:pt idx="0">
                  <c:v>0.324</c:v>
                </c:pt>
                <c:pt idx="1">
                  <c:v>0.329</c:v>
                </c:pt>
                <c:pt idx="2">
                  <c:v>0.335</c:v>
                </c:pt>
                <c:pt idx="3">
                  <c:v>0.34</c:v>
                </c:pt>
                <c:pt idx="4">
                  <c:v>0.342</c:v>
                </c:pt>
                <c:pt idx="5">
                  <c:v>0.337</c:v>
                </c:pt>
                <c:pt idx="6">
                  <c:v>0.347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31159208"/>
        <c:axId val="-2131156152"/>
      </c:lineChart>
      <c:catAx>
        <c:axId val="-2131159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2131156152"/>
        <c:crosses val="autoZero"/>
        <c:auto val="1"/>
        <c:lblAlgn val="ctr"/>
        <c:lblOffset val="100"/>
        <c:noMultiLvlLbl val="0"/>
      </c:catAx>
      <c:valAx>
        <c:axId val="-2131156152"/>
        <c:scaling>
          <c:orientation val="minMax"/>
          <c:min val="0.3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ES"/>
                  <a:t>GINI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-21311592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1205538962802"/>
          <c:y val="0.588416398733868"/>
          <c:w val="0.299828943795819"/>
          <c:h val="0.227108886678228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7-06-30T16:42:02.020" idx="1">
    <p:pos x="5780" y="59"/>
    <p:text/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0.72307</cdr:x>
      <cdr:y>0.9006</cdr:y>
    </cdr:from>
    <cdr:to>
      <cdr:x>0.95611</cdr:x>
      <cdr:y>0.9341</cdr:y>
    </cdr:to>
    <cdr:sp macro="" textlink="">
      <cdr:nvSpPr>
        <cdr:cNvPr id="2" name="CuadroTexto 1"/>
        <cdr:cNvSpPr txBox="1"/>
      </cdr:nvSpPr>
      <cdr:spPr>
        <a:xfrm xmlns:a="http://schemas.openxmlformats.org/drawingml/2006/main">
          <a:off x="6658449" y="5532849"/>
          <a:ext cx="2145995" cy="2057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100" dirty="0" smtClean="0"/>
            <a:t>Fuente: Carabaña (2016:47)</a:t>
          </a:r>
          <a:endParaRPr lang="es-E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6305" y="0"/>
            <a:ext cx="2910427" cy="493312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r">
              <a:defRPr sz="1200"/>
            </a:lvl1pPr>
          </a:lstStyle>
          <a:p>
            <a:pPr>
              <a:defRPr/>
            </a:pPr>
            <a:fld id="{85A04BED-A731-4611-B5BD-124BCF097BD3}" type="datetimeFigureOut">
              <a:rPr lang="en-US"/>
              <a:pPr>
                <a:defRPr/>
              </a:pPr>
              <a:t>11/12/17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6305" y="9360313"/>
            <a:ext cx="2910427" cy="493311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r">
              <a:defRPr sz="1200"/>
            </a:lvl1pPr>
          </a:lstStyle>
          <a:p>
            <a:pPr>
              <a:defRPr/>
            </a:pPr>
            <a:fld id="{71C02845-45FF-43CE-8DE8-13F8BCF0226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912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4736" y="0"/>
            <a:ext cx="2911996" cy="493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39775"/>
            <a:ext cx="4924425" cy="36941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1516" y="4679368"/>
            <a:ext cx="5375268" cy="4436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4736" y="9360313"/>
            <a:ext cx="2911996" cy="493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4668" tIns="47333" rIns="94668" bIns="47333" numCol="1" anchor="b" anchorCtr="0" compatLnSpc="1">
            <a:prstTxWarp prst="textNoShape">
              <a:avLst/>
            </a:prstTxWarp>
          </a:bodyPr>
          <a:lstStyle>
            <a:lvl1pPr algn="r" defTabSz="946925">
              <a:defRPr sz="1300">
                <a:latin typeface="Arial" charset="0"/>
              </a:defRPr>
            </a:lvl1pPr>
          </a:lstStyle>
          <a:p>
            <a:pPr>
              <a:defRPr/>
            </a:pPr>
            <a:fld id="{DBFA2BDF-3515-496A-B768-4806814BD2B8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013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Source: Test JWV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055" indent="-283098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393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350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307" indent="-226479" defTabSz="945234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263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222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178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136" indent="-226479" defTabSz="94523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49BFE939-5B9F-46FB-BD71-40EA68FCA7BC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75347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0519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pitchFamily="34" charset="0"/>
              </a:rPr>
              <a:t>Delete Vaupel Nature 2011. As I noted above, when we finish the PPP, we can put citations in the notes section (here). </a:t>
            </a: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36189" indent="-28315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32599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58563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38678" indent="-226520" defTabSz="945406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49171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44757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39779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50836" indent="-226520" defTabSz="94540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9F38ECF-D443-435D-B407-C23C84F1B1FA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117023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0825" cy="2555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25775"/>
            <a:ext cx="6410325" cy="982663"/>
          </a:xfrm>
        </p:spPr>
        <p:txBody>
          <a:bodyPr lIns="360000" rIns="0" anchor="b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005263"/>
            <a:ext cx="6400800" cy="936625"/>
          </a:xfrm>
        </p:spPr>
        <p:txBody>
          <a:bodyPr rIns="0"/>
          <a:lstStyle>
            <a:lvl1pPr marL="0" indent="0" algn="r"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319289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73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0050" y="0"/>
            <a:ext cx="1925638" cy="5964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71550" y="0"/>
            <a:ext cx="5626100" cy="59642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0340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029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4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1550" y="1438275"/>
            <a:ext cx="37750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9025" y="1438275"/>
            <a:ext cx="37766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982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18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2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27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544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877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438275"/>
            <a:ext cx="7704138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7155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0825" cy="900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1030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0"/>
            <a:ext cx="7704138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90" r:id="rId1"/>
    <p:sldLayoutId id="2147484860" r:id="rId2"/>
    <p:sldLayoutId id="2147484861" r:id="rId3"/>
    <p:sldLayoutId id="2147484862" r:id="rId4"/>
    <p:sldLayoutId id="2147484863" r:id="rId5"/>
    <p:sldLayoutId id="2147484864" r:id="rId6"/>
    <p:sldLayoutId id="2147484865" r:id="rId7"/>
    <p:sldLayoutId id="2147484866" r:id="rId8"/>
    <p:sldLayoutId id="2147484867" r:id="rId9"/>
    <p:sldLayoutId id="2147484868" r:id="rId10"/>
    <p:sldLayoutId id="214748486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44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06" r:id="rId1"/>
    <p:sldLayoutId id="2147484907" r:id="rId2"/>
    <p:sldLayoutId id="2147484908" r:id="rId3"/>
    <p:sldLayoutId id="2147484909" r:id="rId4"/>
    <p:sldLayoutId id="2147484910" r:id="rId5"/>
    <p:sldLayoutId id="2147484911" r:id="rId6"/>
    <p:sldLayoutId id="2147484912" r:id="rId7"/>
    <p:sldLayoutId id="2147484913" r:id="rId8"/>
    <p:sldLayoutId id="2147484914" r:id="rId9"/>
    <p:sldLayoutId id="2147484915" r:id="rId10"/>
    <p:sldLayoutId id="214748491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Relationship Id="rId3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-221361" y="2298985"/>
            <a:ext cx="9317756" cy="1086168"/>
          </a:xfrm>
        </p:spPr>
        <p:txBody>
          <a:bodyPr/>
          <a:lstStyle/>
          <a:p>
            <a:pPr algn="ctr" eaLnBrk="1" hangingPunct="1"/>
            <a:r>
              <a:rPr lang="es-ES" dirty="0">
                <a:solidFill>
                  <a:srgbClr val="C00000"/>
                </a:solidFill>
              </a:rPr>
              <a:t>L</a:t>
            </a:r>
            <a:r>
              <a:rPr lang="es-ES" dirty="0" smtClean="0">
                <a:solidFill>
                  <a:srgbClr val="C00000"/>
                </a:solidFill>
              </a:rPr>
              <a:t>a desigualdad en España: lo que se dice </a:t>
            </a:r>
            <a:br>
              <a:rPr lang="es-ES" dirty="0" smtClean="0">
                <a:solidFill>
                  <a:srgbClr val="C00000"/>
                </a:solidFill>
              </a:rPr>
            </a:br>
            <a:r>
              <a:rPr lang="es-ES" dirty="0" smtClean="0">
                <a:solidFill>
                  <a:srgbClr val="C00000"/>
                </a:solidFill>
              </a:rPr>
              <a:t>y lo que dicen los datos (II).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5699"/>
            <a:ext cx="9144000" cy="1322996"/>
          </a:xfrm>
        </p:spPr>
        <p:txBody>
          <a:bodyPr/>
          <a:lstStyle/>
          <a:p>
            <a:pPr algn="ctr" eaLnBrk="1" hangingPunct="1"/>
            <a:r>
              <a:rPr lang="de-DE" sz="2000" dirty="0" smtClean="0"/>
              <a:t>Juan Ignacio Martínez Pastor</a:t>
            </a:r>
          </a:p>
          <a:p>
            <a:pPr algn="ctr" eaLnBrk="1" hangingPunct="1"/>
            <a:r>
              <a:rPr lang="de-DE" sz="2000" dirty="0" smtClean="0"/>
              <a:t>Departamento de Sociología II (Estructura </a:t>
            </a:r>
            <a:r>
              <a:rPr lang="de-DE" sz="2000" dirty="0" err="1" smtClean="0"/>
              <a:t>Social</a:t>
            </a:r>
            <a:r>
              <a:rPr lang="de-DE" sz="2000" dirty="0" smtClean="0"/>
              <a:t>)</a:t>
            </a:r>
          </a:p>
          <a:p>
            <a:pPr algn="ctr" eaLnBrk="1" hangingPunct="1"/>
            <a:r>
              <a:rPr lang="de-DE" sz="2000" dirty="0" smtClean="0"/>
              <a:t>UNED</a:t>
            </a:r>
          </a:p>
          <a:p>
            <a:pPr algn="ctr" eaLnBrk="1" hangingPunct="1"/>
            <a:endParaRPr lang="de-DE" sz="2800" i="1" dirty="0" smtClean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972" y="290683"/>
            <a:ext cx="1078992" cy="1078992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973" y="196266"/>
            <a:ext cx="1385956" cy="1385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335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9600" dirty="0" smtClean="0"/>
              <a:t>EMERGENCIA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10730486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9600" dirty="0" smtClean="0"/>
              <a:t>COMBINACIÓN LETAL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7760790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9600" dirty="0" smtClean="0"/>
              <a:t>AUMENTO EXPONENCIAL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2408537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9600" dirty="0" smtClean="0"/>
              <a:t>ALARMA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8643237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9600" dirty="0" smtClean="0"/>
              <a:t>GRAN MAGNITUD</a:t>
            </a:r>
            <a:endParaRPr lang="es-ES" sz="9600" dirty="0"/>
          </a:p>
        </p:txBody>
      </p:sp>
    </p:spTree>
    <p:extLst>
      <p:ext uri="{BB962C8B-B14F-4D97-AF65-F5344CB8AC3E}">
        <p14:creationId xmlns:p14="http://schemas.microsoft.com/office/powerpoint/2010/main" val="4736185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directory-1187128_960_720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78" y="346676"/>
            <a:ext cx="8720224" cy="614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5583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59339" y="1798962"/>
            <a:ext cx="7704138" cy="2542047"/>
          </a:xfrm>
        </p:spPr>
        <p:txBody>
          <a:bodyPr/>
          <a:lstStyle/>
          <a:p>
            <a:pPr algn="ctr"/>
            <a:r>
              <a:rPr lang="es-ES" sz="4800" dirty="0" smtClean="0"/>
              <a:t>¿Ha aumentado la </a:t>
            </a:r>
            <a:r>
              <a:rPr lang="es-ES" sz="4800" dirty="0" smtClean="0">
                <a:solidFill>
                  <a:srgbClr val="FF0000"/>
                </a:solidFill>
              </a:rPr>
              <a:t>desigualdad</a:t>
            </a:r>
            <a:r>
              <a:rPr lang="es-ES" sz="4800" dirty="0" smtClean="0"/>
              <a:t> en </a:t>
            </a:r>
            <a:r>
              <a:rPr lang="es-ES" sz="4800" dirty="0"/>
              <a:t>E</a:t>
            </a:r>
            <a:r>
              <a:rPr lang="es-ES" sz="4800" dirty="0" smtClean="0"/>
              <a:t>spaña en las últimas décadas?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4156518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011292"/>
              </p:ext>
            </p:extLst>
          </p:nvPr>
        </p:nvGraphicFramePr>
        <p:xfrm>
          <a:off x="-32319" y="94077"/>
          <a:ext cx="9208638" cy="6143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1575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367186"/>
              </p:ext>
            </p:extLst>
          </p:nvPr>
        </p:nvGraphicFramePr>
        <p:xfrm>
          <a:off x="-32327" y="126401"/>
          <a:ext cx="9208655" cy="65909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175247" y="6501255"/>
            <a:ext cx="2606585" cy="20579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100" dirty="0" smtClean="0"/>
              <a:t>Fuente: </a:t>
            </a:r>
            <a:r>
              <a:rPr lang="es-ES" dirty="0" err="1" smtClean="0"/>
              <a:t>Eurostat</a:t>
            </a:r>
            <a:r>
              <a:rPr lang="es-ES" dirty="0" smtClean="0"/>
              <a:t> (PHUE y EU-SILC)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3685086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áfic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0880894"/>
              </p:ext>
            </p:extLst>
          </p:nvPr>
        </p:nvGraphicFramePr>
        <p:xfrm>
          <a:off x="-32319" y="82317"/>
          <a:ext cx="9208638" cy="61552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uadroTexto 6"/>
          <p:cNvSpPr txBox="1"/>
          <p:nvPr/>
        </p:nvSpPr>
        <p:spPr>
          <a:xfrm>
            <a:off x="6709177" y="5548652"/>
            <a:ext cx="2145995" cy="205792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1100" dirty="0" smtClean="0"/>
              <a:t>Fuente: Carabaña (2016:</a:t>
            </a:r>
            <a:r>
              <a:rPr lang="es-ES" dirty="0" smtClean="0"/>
              <a:t>39</a:t>
            </a:r>
            <a:r>
              <a:rPr lang="es-ES" sz="1100" dirty="0" smtClean="0"/>
              <a:t>)</a:t>
            </a:r>
            <a:endParaRPr lang="es-ES" sz="1100" dirty="0"/>
          </a:p>
        </p:txBody>
      </p:sp>
    </p:spTree>
    <p:extLst>
      <p:ext uri="{BB962C8B-B14F-4D97-AF65-F5344CB8AC3E}">
        <p14:creationId xmlns:p14="http://schemas.microsoft.com/office/powerpoint/2010/main" val="3338588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6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6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6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6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6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6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6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Chart bld="series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74713" y="1012825"/>
            <a:ext cx="753745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Descubrimiento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principal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600" dirty="0" err="1" smtClean="0">
                <a:solidFill>
                  <a:srgbClr val="FF5050"/>
                </a:solidFill>
              </a:rPr>
              <a:t>Desde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mediados</a:t>
            </a:r>
            <a:r>
              <a:rPr lang="de-DE" sz="2600" dirty="0" smtClean="0">
                <a:solidFill>
                  <a:srgbClr val="FF5050"/>
                </a:solidFill>
              </a:rPr>
              <a:t> de los 60, la </a:t>
            </a:r>
            <a:r>
              <a:rPr lang="de-DE" sz="2600" dirty="0" err="1" smtClean="0">
                <a:solidFill>
                  <a:srgbClr val="FF5050"/>
                </a:solidFill>
              </a:rPr>
              <a:t>desigualdad</a:t>
            </a:r>
            <a:r>
              <a:rPr lang="de-DE" sz="2600" dirty="0" smtClean="0">
                <a:solidFill>
                  <a:srgbClr val="FF5050"/>
                </a:solidFill>
              </a:rPr>
              <a:t> ha </a:t>
            </a:r>
            <a:r>
              <a:rPr lang="de-DE" sz="2600" dirty="0" err="1" smtClean="0">
                <a:solidFill>
                  <a:srgbClr val="FF5050"/>
                </a:solidFill>
              </a:rPr>
              <a:t>disminuido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bastante</a:t>
            </a:r>
            <a:r>
              <a:rPr lang="de-DE" sz="2600" dirty="0" smtClean="0">
                <a:solidFill>
                  <a:srgbClr val="FF5050"/>
                </a:solidFill>
              </a:rPr>
              <a:t>.</a:t>
            </a:r>
            <a:endParaRPr lang="de-DE" sz="2600" dirty="0">
              <a:solidFill>
                <a:srgbClr val="FF505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b="1" dirty="0" err="1" smtClean="0"/>
              <a:t>Descubrimientos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adicionales</a:t>
            </a:r>
            <a:r>
              <a:rPr lang="de-DE" sz="2400" b="1" dirty="0" smtClean="0"/>
              <a:t>:</a:t>
            </a:r>
            <a:r>
              <a:rPr lang="de-DE" sz="2400" b="1" i="1" dirty="0" smtClean="0"/>
              <a:t> </a:t>
            </a:r>
            <a:endParaRPr lang="de-DE" sz="2400" b="1" dirty="0"/>
          </a:p>
        </p:txBody>
      </p:sp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¿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Qué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sabemos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sobre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la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evolución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</a:t>
            </a:r>
          </a:p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de la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desigualdad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en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España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?</a:t>
            </a:r>
            <a:endParaRPr lang="da-DK" sz="2800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26866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875654" y="2854014"/>
            <a:ext cx="7989887" cy="3868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defRPr/>
            </a:pPr>
            <a:r>
              <a:rPr lang="en-US" b="1" dirty="0" smtClean="0"/>
              <a:t> </a:t>
            </a:r>
            <a:endParaRPr lang="en-US" sz="2000" b="1" dirty="0" smtClean="0"/>
          </a:p>
          <a:p>
            <a:pPr marL="446088" indent="-446088" eaLnBrk="1" hangingPunct="1">
              <a:spcBef>
                <a:spcPct val="35000"/>
              </a:spcBef>
              <a:buFontTx/>
              <a:buAutoNum type="arabicPeriod"/>
              <a:defRPr/>
            </a:pPr>
            <a:r>
              <a:rPr lang="en-US" sz="2000" dirty="0" smtClean="0">
                <a:solidFill>
                  <a:srgbClr val="669900"/>
                </a:solidFill>
              </a:rPr>
              <a:t>El </a:t>
            </a:r>
            <a:r>
              <a:rPr lang="en-US" sz="2000" dirty="0" err="1" smtClean="0">
                <a:solidFill>
                  <a:srgbClr val="669900"/>
                </a:solidFill>
              </a:rPr>
              <a:t>declive</a:t>
            </a:r>
            <a:r>
              <a:rPr lang="en-US" sz="2000" dirty="0" smtClean="0">
                <a:solidFill>
                  <a:srgbClr val="669900"/>
                </a:solidFill>
              </a:rPr>
              <a:t> de la </a:t>
            </a:r>
            <a:r>
              <a:rPr lang="en-US" sz="2000" dirty="0" err="1" smtClean="0">
                <a:solidFill>
                  <a:srgbClr val="669900"/>
                </a:solidFill>
              </a:rPr>
              <a:t>desigualdad</a:t>
            </a:r>
            <a:r>
              <a:rPr lang="en-US" sz="2000" dirty="0" smtClean="0">
                <a:solidFill>
                  <a:srgbClr val="669900"/>
                </a:solidFill>
              </a:rPr>
              <a:t> hasta finales del </a:t>
            </a:r>
            <a:r>
              <a:rPr lang="en-US" sz="2000" dirty="0" err="1" smtClean="0">
                <a:solidFill>
                  <a:srgbClr val="669900"/>
                </a:solidFill>
              </a:rPr>
              <a:t>s.XX</a:t>
            </a:r>
            <a:r>
              <a:rPr lang="en-US" sz="2000" dirty="0" smtClean="0">
                <a:solidFill>
                  <a:srgbClr val="669900"/>
                </a:solidFill>
              </a:rPr>
              <a:t> lo </a:t>
            </a:r>
            <a:r>
              <a:rPr lang="en-US" sz="2000" dirty="0" err="1" smtClean="0">
                <a:solidFill>
                  <a:srgbClr val="669900"/>
                </a:solidFill>
              </a:rPr>
              <a:t>registran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todos</a:t>
            </a:r>
            <a:r>
              <a:rPr lang="en-US" sz="2000" dirty="0" smtClean="0">
                <a:solidFill>
                  <a:srgbClr val="669900"/>
                </a:solidFill>
              </a:rPr>
              <a:t> los </a:t>
            </a:r>
            <a:r>
              <a:rPr lang="en-US" sz="2000" dirty="0" err="1" smtClean="0">
                <a:solidFill>
                  <a:srgbClr val="669900"/>
                </a:solidFill>
              </a:rPr>
              <a:t>índices</a:t>
            </a:r>
            <a:r>
              <a:rPr lang="en-US" sz="2000" dirty="0" smtClean="0">
                <a:solidFill>
                  <a:srgbClr val="669900"/>
                </a:solidFill>
              </a:rPr>
              <a:t> (no </a:t>
            </a:r>
            <a:r>
              <a:rPr lang="en-US" sz="2000" dirty="0" err="1" smtClean="0">
                <a:solidFill>
                  <a:srgbClr val="669900"/>
                </a:solidFill>
              </a:rPr>
              <a:t>pasó</a:t>
            </a:r>
            <a:r>
              <a:rPr lang="en-US" sz="2000" dirty="0" smtClean="0">
                <a:solidFill>
                  <a:srgbClr val="669900"/>
                </a:solidFill>
              </a:rPr>
              <a:t> lo </a:t>
            </a:r>
            <a:r>
              <a:rPr lang="en-US" sz="2000" dirty="0" err="1" smtClean="0">
                <a:solidFill>
                  <a:srgbClr val="669900"/>
                </a:solidFill>
              </a:rPr>
              <a:t>mismo</a:t>
            </a:r>
            <a:r>
              <a:rPr lang="en-US" sz="2000" dirty="0" smtClean="0">
                <a:solidFill>
                  <a:srgbClr val="669900"/>
                </a:solidFill>
              </a:rPr>
              <a:t> en el </a:t>
            </a:r>
            <a:r>
              <a:rPr lang="en-US" sz="2000" dirty="0" err="1" smtClean="0">
                <a:solidFill>
                  <a:srgbClr val="669900"/>
                </a:solidFill>
              </a:rPr>
              <a:t>mundo</a:t>
            </a:r>
            <a:r>
              <a:rPr lang="en-US" sz="2000" dirty="0" smtClean="0">
                <a:solidFill>
                  <a:srgbClr val="669900"/>
                </a:solidFill>
              </a:rPr>
              <a:t>).</a:t>
            </a:r>
          </a:p>
          <a:p>
            <a:pPr marL="457200" indent="-457200" eaLnBrk="1" hangingPunct="1">
              <a:spcBef>
                <a:spcPct val="35000"/>
              </a:spcBef>
              <a:buAutoNum type="arabicPeriod" startAt="2"/>
              <a:defRPr/>
            </a:pPr>
            <a:r>
              <a:rPr lang="en-US" sz="2000" dirty="0" smtClean="0">
                <a:solidFill>
                  <a:srgbClr val="669900"/>
                </a:solidFill>
              </a:rPr>
              <a:t>El </a:t>
            </a:r>
            <a:r>
              <a:rPr lang="en-US" sz="2000" dirty="0" err="1" smtClean="0">
                <a:solidFill>
                  <a:srgbClr val="669900"/>
                </a:solidFill>
              </a:rPr>
              <a:t>aumento</a:t>
            </a:r>
            <a:r>
              <a:rPr lang="en-US" sz="2000" dirty="0" smtClean="0">
                <a:solidFill>
                  <a:srgbClr val="669900"/>
                </a:solidFill>
              </a:rPr>
              <a:t> de la </a:t>
            </a:r>
            <a:r>
              <a:rPr lang="en-US" sz="2000" dirty="0" err="1" smtClean="0">
                <a:solidFill>
                  <a:srgbClr val="669900"/>
                </a:solidFill>
              </a:rPr>
              <a:t>desigualdad</a:t>
            </a:r>
            <a:r>
              <a:rPr lang="en-US" sz="2000" dirty="0" smtClean="0">
                <a:solidFill>
                  <a:srgbClr val="669900"/>
                </a:solidFill>
              </a:rPr>
              <a:t> en los </a:t>
            </a:r>
            <a:r>
              <a:rPr lang="en-US" sz="2000" dirty="0" err="1" smtClean="0">
                <a:solidFill>
                  <a:srgbClr val="669900"/>
                </a:solidFill>
              </a:rPr>
              <a:t>primeros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años</a:t>
            </a:r>
            <a:r>
              <a:rPr lang="en-US" sz="2000" dirty="0" smtClean="0">
                <a:solidFill>
                  <a:srgbClr val="669900"/>
                </a:solidFill>
              </a:rPr>
              <a:t> del </a:t>
            </a:r>
            <a:r>
              <a:rPr lang="en-US" sz="2000" dirty="0" err="1" smtClean="0">
                <a:solidFill>
                  <a:srgbClr val="669900"/>
                </a:solidFill>
              </a:rPr>
              <a:t>siglo</a:t>
            </a:r>
            <a:r>
              <a:rPr lang="en-US" sz="2000" dirty="0" smtClean="0">
                <a:solidFill>
                  <a:srgbClr val="669900"/>
                </a:solidFill>
              </a:rPr>
              <a:t> XXI lo </a:t>
            </a:r>
            <a:r>
              <a:rPr lang="en-US" sz="2000" dirty="0" err="1" smtClean="0">
                <a:solidFill>
                  <a:srgbClr val="669900"/>
                </a:solidFill>
              </a:rPr>
              <a:t>registran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algunos</a:t>
            </a:r>
            <a:r>
              <a:rPr lang="en-US" sz="2000" dirty="0" smtClean="0">
                <a:solidFill>
                  <a:srgbClr val="669900"/>
                </a:solidFill>
              </a:rPr>
              <a:t> </a:t>
            </a:r>
            <a:r>
              <a:rPr lang="en-US" sz="2000" dirty="0" err="1" smtClean="0">
                <a:solidFill>
                  <a:srgbClr val="669900"/>
                </a:solidFill>
              </a:rPr>
              <a:t>índices</a:t>
            </a:r>
            <a:r>
              <a:rPr lang="en-US" sz="2000" dirty="0" smtClean="0">
                <a:solidFill>
                  <a:srgbClr val="669900"/>
                </a:solidFill>
              </a:rPr>
              <a:t>; </a:t>
            </a:r>
            <a:r>
              <a:rPr lang="en-US" sz="2000" dirty="0" err="1" smtClean="0">
                <a:solidFill>
                  <a:srgbClr val="669900"/>
                </a:solidFill>
              </a:rPr>
              <a:t>pero</a:t>
            </a:r>
            <a:r>
              <a:rPr lang="en-US" sz="2000" dirty="0" smtClean="0">
                <a:solidFill>
                  <a:srgbClr val="669900"/>
                </a:solidFill>
              </a:rPr>
              <a:t> no </a:t>
            </a:r>
            <a:r>
              <a:rPr lang="en-US" sz="2000" dirty="0" err="1" smtClean="0">
                <a:solidFill>
                  <a:srgbClr val="669900"/>
                </a:solidFill>
              </a:rPr>
              <a:t>todos</a:t>
            </a:r>
            <a:r>
              <a:rPr lang="en-US" sz="2000" dirty="0" smtClean="0">
                <a:solidFill>
                  <a:srgbClr val="669900"/>
                </a:solidFill>
              </a:rPr>
              <a:t>.</a:t>
            </a:r>
          </a:p>
          <a:p>
            <a:pPr marL="457200" indent="-457200" eaLnBrk="1" hangingPunct="1">
              <a:spcBef>
                <a:spcPct val="35000"/>
              </a:spcBef>
              <a:buAutoNum type="arabicPeriod" startAt="2"/>
              <a:defRPr/>
            </a:pPr>
            <a:r>
              <a:rPr lang="de-DE" sz="2000" b="1" dirty="0" err="1" smtClean="0">
                <a:solidFill>
                  <a:srgbClr val="008000"/>
                </a:solidFill>
              </a:rPr>
              <a:t>El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aumento</a:t>
            </a:r>
            <a:r>
              <a:rPr lang="de-DE" sz="2000" b="1" dirty="0" smtClean="0">
                <a:solidFill>
                  <a:srgbClr val="008000"/>
                </a:solidFill>
              </a:rPr>
              <a:t> de la </a:t>
            </a:r>
            <a:r>
              <a:rPr lang="de-DE" sz="2000" b="1" dirty="0" err="1" smtClean="0">
                <a:solidFill>
                  <a:srgbClr val="008000"/>
                </a:solidFill>
              </a:rPr>
              <a:t>desigualdad</a:t>
            </a:r>
            <a:r>
              <a:rPr lang="de-DE" sz="2000" b="1" dirty="0" smtClean="0">
                <a:solidFill>
                  <a:srgbClr val="008000"/>
                </a:solidFill>
              </a:rPr>
              <a:t> entre 2007 </a:t>
            </a:r>
            <a:r>
              <a:rPr lang="de-DE" sz="2000" b="1" dirty="0" err="1" smtClean="0">
                <a:solidFill>
                  <a:srgbClr val="008000"/>
                </a:solidFill>
              </a:rPr>
              <a:t>y</a:t>
            </a:r>
            <a:r>
              <a:rPr lang="de-DE" sz="2000" b="1" dirty="0" smtClean="0">
                <a:solidFill>
                  <a:srgbClr val="008000"/>
                </a:solidFill>
              </a:rPr>
              <a:t> 2013 </a:t>
            </a:r>
            <a:r>
              <a:rPr lang="de-DE" sz="2000" b="1" dirty="0" err="1" smtClean="0">
                <a:solidFill>
                  <a:srgbClr val="008000"/>
                </a:solidFill>
              </a:rPr>
              <a:t>lo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registran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todos</a:t>
            </a:r>
            <a:r>
              <a:rPr lang="de-DE" sz="2000" b="1" dirty="0" smtClean="0">
                <a:solidFill>
                  <a:srgbClr val="008000"/>
                </a:solidFill>
              </a:rPr>
              <a:t> los </a:t>
            </a:r>
            <a:r>
              <a:rPr lang="de-DE" sz="2000" b="1" dirty="0" err="1" smtClean="0">
                <a:solidFill>
                  <a:srgbClr val="008000"/>
                </a:solidFill>
              </a:rPr>
              <a:t>índices</a:t>
            </a:r>
            <a:r>
              <a:rPr lang="de-DE" sz="2000" b="1" dirty="0">
                <a:solidFill>
                  <a:srgbClr val="008000"/>
                </a:solidFill>
              </a:rPr>
              <a:t>,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aunque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varían</a:t>
            </a:r>
            <a:r>
              <a:rPr lang="de-DE" sz="2000" b="1" dirty="0" smtClean="0">
                <a:solidFill>
                  <a:srgbClr val="008000"/>
                </a:solidFill>
              </a:rPr>
              <a:t> en </a:t>
            </a:r>
            <a:r>
              <a:rPr lang="de-DE" sz="2000" b="1" dirty="0" err="1" smtClean="0">
                <a:solidFill>
                  <a:srgbClr val="008000"/>
                </a:solidFill>
              </a:rPr>
              <a:t>su</a:t>
            </a:r>
            <a:r>
              <a:rPr lang="de-DE" sz="2000" b="1" dirty="0" smtClean="0">
                <a:solidFill>
                  <a:srgbClr val="008000"/>
                </a:solidFill>
              </a:rPr>
              <a:t> </a:t>
            </a:r>
            <a:r>
              <a:rPr lang="de-DE" sz="2000" b="1" dirty="0" err="1" smtClean="0">
                <a:solidFill>
                  <a:srgbClr val="008000"/>
                </a:solidFill>
              </a:rPr>
              <a:t>cuantía</a:t>
            </a:r>
            <a:r>
              <a:rPr lang="de-DE" sz="2000" b="1" dirty="0" smtClean="0">
                <a:solidFill>
                  <a:srgbClr val="008000"/>
                </a:solidFill>
              </a:rPr>
              <a:t>.</a:t>
            </a:r>
            <a:endParaRPr lang="de-DE" sz="2000" b="1" dirty="0">
              <a:solidFill>
                <a:srgbClr val="008000"/>
              </a:solidFill>
            </a:endParaRP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 startAt="3"/>
              <a:defRPr/>
            </a:pPr>
            <a:endParaRPr lang="de-DE" sz="2400" b="1" dirty="0" smtClean="0">
              <a:solidFill>
                <a:srgbClr val="669900"/>
              </a:solidFill>
            </a:endParaRPr>
          </a:p>
          <a:p>
            <a:pPr marL="457200" indent="-457200" eaLnBrk="1" hangingPunct="1">
              <a:spcBef>
                <a:spcPct val="35000"/>
              </a:spcBef>
              <a:buFontTx/>
              <a:buAutoNum type="arabicPeriod" startAt="3"/>
              <a:defRPr/>
            </a:pPr>
            <a:endParaRPr lang="en-US" sz="2400" b="1" dirty="0" smtClean="0">
              <a:solidFill>
                <a:srgbClr val="669900"/>
              </a:solidFill>
            </a:endParaRPr>
          </a:p>
          <a:p>
            <a:pPr eaLnBrk="1" hangingPunct="1">
              <a:spcBef>
                <a:spcPct val="35000"/>
              </a:spcBef>
              <a:buFontTx/>
              <a:buChar char="•"/>
              <a:defRPr/>
            </a:pPr>
            <a:endParaRPr lang="en-US" sz="16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00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/>
      <p:bldP spid="7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76227" y="1458738"/>
            <a:ext cx="7704138" cy="3157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7800" dirty="0" smtClean="0"/>
              <a:t>¿Y qué pasó durante la crisis?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0259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551600"/>
              </p:ext>
            </p:extLst>
          </p:nvPr>
        </p:nvGraphicFramePr>
        <p:xfrm>
          <a:off x="-31750" y="131798"/>
          <a:ext cx="9207500" cy="6583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25191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500"/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500"/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5" name="Text Box 5"/>
          <p:cNvSpPr txBox="1">
            <a:spLocks noChangeArrowheads="1"/>
          </p:cNvSpPr>
          <p:nvPr/>
        </p:nvSpPr>
        <p:spPr bwMode="auto">
          <a:xfrm>
            <a:off x="874713" y="1012825"/>
            <a:ext cx="753745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ts val="1200"/>
              </a:spcBef>
            </a:pP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Lo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que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dicen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los </a:t>
            </a:r>
            <a:r>
              <a:rPr lang="de-DE" sz="24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datos</a:t>
            </a:r>
            <a:r>
              <a:rPr lang="de-DE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600" dirty="0" smtClean="0">
                <a:solidFill>
                  <a:srgbClr val="FF5050"/>
                </a:solidFill>
              </a:rPr>
              <a:t>Entre 3 </a:t>
            </a:r>
            <a:r>
              <a:rPr lang="de-DE" sz="2600" dirty="0" err="1" smtClean="0">
                <a:solidFill>
                  <a:srgbClr val="FF5050"/>
                </a:solidFill>
              </a:rPr>
              <a:t>y</a:t>
            </a:r>
            <a:r>
              <a:rPr lang="de-DE" sz="2600" dirty="0" smtClean="0">
                <a:solidFill>
                  <a:srgbClr val="FF5050"/>
                </a:solidFill>
              </a:rPr>
              <a:t> 2,2 </a:t>
            </a:r>
            <a:r>
              <a:rPr lang="de-DE" sz="2600" dirty="0" err="1" smtClean="0">
                <a:solidFill>
                  <a:srgbClr val="FF5050"/>
                </a:solidFill>
              </a:rPr>
              <a:t>puntos</a:t>
            </a:r>
            <a:r>
              <a:rPr lang="de-DE" sz="2600" dirty="0" smtClean="0">
                <a:solidFill>
                  <a:srgbClr val="FF5050"/>
                </a:solidFill>
              </a:rPr>
              <a:t>, </a:t>
            </a:r>
            <a:r>
              <a:rPr lang="de-DE" sz="2600" dirty="0" err="1" smtClean="0">
                <a:solidFill>
                  <a:srgbClr val="FF5050"/>
                </a:solidFill>
              </a:rPr>
              <a:t>dependiendo</a:t>
            </a:r>
            <a:r>
              <a:rPr lang="de-DE" sz="2600" dirty="0" smtClean="0">
                <a:solidFill>
                  <a:srgbClr val="FF5050"/>
                </a:solidFill>
              </a:rPr>
              <a:t> de las </a:t>
            </a:r>
            <a:r>
              <a:rPr lang="de-DE" sz="2600" dirty="0" err="1" smtClean="0">
                <a:solidFill>
                  <a:srgbClr val="FF5050"/>
                </a:solidFill>
              </a:rPr>
              <a:t>fuentes</a:t>
            </a:r>
            <a:r>
              <a:rPr lang="de-DE" sz="2600" dirty="0" smtClean="0">
                <a:solidFill>
                  <a:srgbClr val="FF5050"/>
                </a:solidFill>
              </a:rPr>
              <a:t>. </a:t>
            </a:r>
          </a:p>
          <a:p>
            <a:pPr eaLnBrk="1" hangingPunct="1">
              <a:spcBef>
                <a:spcPts val="1200"/>
              </a:spcBef>
            </a:pPr>
            <a:r>
              <a:rPr lang="de-DE" sz="2600" dirty="0" smtClean="0">
                <a:solidFill>
                  <a:srgbClr val="FF5050"/>
                </a:solidFill>
              </a:rPr>
              <a:t>La </a:t>
            </a:r>
            <a:r>
              <a:rPr lang="de-DE" sz="2600" dirty="0" err="1" smtClean="0">
                <a:solidFill>
                  <a:srgbClr val="FF5050"/>
                </a:solidFill>
              </a:rPr>
              <a:t>más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fiable</a:t>
            </a:r>
            <a:r>
              <a:rPr lang="de-DE" sz="2600" dirty="0" smtClean="0">
                <a:solidFill>
                  <a:srgbClr val="FF5050"/>
                </a:solidFill>
              </a:rPr>
              <a:t>: INE, </a:t>
            </a:r>
            <a:r>
              <a:rPr lang="de-DE" sz="2600" dirty="0" err="1" smtClean="0">
                <a:solidFill>
                  <a:srgbClr val="FF5050"/>
                </a:solidFill>
              </a:rPr>
              <a:t>serie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nueva</a:t>
            </a:r>
            <a:r>
              <a:rPr lang="de-DE" sz="2600" dirty="0" smtClean="0">
                <a:solidFill>
                  <a:srgbClr val="FF5050"/>
                </a:solidFill>
              </a:rPr>
              <a:t> (</a:t>
            </a:r>
            <a:r>
              <a:rPr lang="de-DE" sz="2600" dirty="0" err="1" smtClean="0">
                <a:solidFill>
                  <a:srgbClr val="FF5050"/>
                </a:solidFill>
              </a:rPr>
              <a:t>datos</a:t>
            </a:r>
            <a:r>
              <a:rPr lang="de-DE" sz="2600" dirty="0" smtClean="0">
                <a:solidFill>
                  <a:srgbClr val="FF5050"/>
                </a:solidFill>
              </a:rPr>
              <a:t> de </a:t>
            </a:r>
            <a:r>
              <a:rPr lang="de-DE" sz="2600" dirty="0" err="1" smtClean="0">
                <a:solidFill>
                  <a:srgbClr val="FF5050"/>
                </a:solidFill>
              </a:rPr>
              <a:t>registros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administrativos</a:t>
            </a:r>
            <a:r>
              <a:rPr lang="de-DE" sz="2600" dirty="0" smtClean="0">
                <a:solidFill>
                  <a:srgbClr val="FF5050"/>
                </a:solidFill>
              </a:rPr>
              <a:t>, </a:t>
            </a:r>
            <a:r>
              <a:rPr lang="de-DE" sz="2600" dirty="0" err="1" smtClean="0">
                <a:solidFill>
                  <a:srgbClr val="FF5050"/>
                </a:solidFill>
              </a:rPr>
              <a:t>no</a:t>
            </a:r>
            <a:r>
              <a:rPr lang="de-DE" sz="2600" dirty="0" smtClean="0">
                <a:solidFill>
                  <a:srgbClr val="FF5050"/>
                </a:solidFill>
              </a:rPr>
              <a:t> los </a:t>
            </a:r>
            <a:r>
              <a:rPr lang="de-DE" sz="2600" dirty="0" err="1" smtClean="0">
                <a:solidFill>
                  <a:srgbClr val="FF5050"/>
                </a:solidFill>
              </a:rPr>
              <a:t>declarados</a:t>
            </a:r>
            <a:r>
              <a:rPr lang="de-DE" sz="2600" dirty="0" smtClean="0">
                <a:solidFill>
                  <a:srgbClr val="FF5050"/>
                </a:solidFill>
              </a:rPr>
              <a:t> </a:t>
            </a:r>
            <a:r>
              <a:rPr lang="de-DE" sz="2600" dirty="0" err="1" smtClean="0">
                <a:solidFill>
                  <a:srgbClr val="FF5050"/>
                </a:solidFill>
              </a:rPr>
              <a:t>por</a:t>
            </a:r>
            <a:r>
              <a:rPr lang="de-DE" sz="2600" dirty="0" smtClean="0">
                <a:solidFill>
                  <a:srgbClr val="FF5050"/>
                </a:solidFill>
              </a:rPr>
              <a:t> los </a:t>
            </a:r>
            <a:r>
              <a:rPr lang="de-DE" sz="2600" dirty="0" err="1" smtClean="0">
                <a:solidFill>
                  <a:srgbClr val="FF5050"/>
                </a:solidFill>
              </a:rPr>
              <a:t>entrevistados</a:t>
            </a:r>
            <a:r>
              <a:rPr lang="de-DE" sz="2600" dirty="0" smtClean="0">
                <a:solidFill>
                  <a:srgbClr val="FF5050"/>
                </a:solidFill>
              </a:rPr>
              <a:t> en </a:t>
            </a:r>
            <a:r>
              <a:rPr lang="de-DE" sz="2600" dirty="0" err="1" smtClean="0">
                <a:solidFill>
                  <a:srgbClr val="FF5050"/>
                </a:solidFill>
              </a:rPr>
              <a:t>encuesta</a:t>
            </a:r>
            <a:r>
              <a:rPr lang="de-DE" sz="2600" dirty="0" smtClean="0">
                <a:solidFill>
                  <a:srgbClr val="FF5050"/>
                </a:solidFill>
              </a:rPr>
              <a:t>): 2,3 </a:t>
            </a:r>
            <a:r>
              <a:rPr lang="de-DE" sz="2600" dirty="0" err="1" smtClean="0">
                <a:solidFill>
                  <a:srgbClr val="FF5050"/>
                </a:solidFill>
              </a:rPr>
              <a:t>puntos</a:t>
            </a:r>
            <a:endParaRPr lang="de-DE" sz="2600" dirty="0">
              <a:solidFill>
                <a:srgbClr val="FF5050"/>
              </a:solidFill>
            </a:endParaRPr>
          </a:p>
          <a:p>
            <a:pPr eaLnBrk="1" hangingPunct="1">
              <a:spcBef>
                <a:spcPts val="1200"/>
              </a:spcBef>
            </a:pPr>
            <a:r>
              <a:rPr lang="de-DE" sz="2400" b="1" dirty="0" smtClean="0"/>
              <a:t>¿Es </a:t>
            </a:r>
            <a:r>
              <a:rPr lang="de-DE" sz="2400" b="1" dirty="0" err="1" smtClean="0"/>
              <a:t>mucho</a:t>
            </a:r>
            <a:r>
              <a:rPr lang="de-DE" sz="2400" b="1" dirty="0" smtClean="0"/>
              <a:t> o poco?</a:t>
            </a:r>
            <a:endParaRPr lang="de-DE" sz="2400" b="1" dirty="0"/>
          </a:p>
        </p:txBody>
      </p:sp>
      <p:sp>
        <p:nvSpPr>
          <p:cNvPr id="5" name="Title 73"/>
          <p:cNvSpPr txBox="1">
            <a:spLocks/>
          </p:cNvSpPr>
          <p:nvPr/>
        </p:nvSpPr>
        <p:spPr bwMode="auto">
          <a:xfrm>
            <a:off x="0" y="222250"/>
            <a:ext cx="91440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4466"/>
                </a:solidFill>
                <a:latin typeface="Arial" charset="0"/>
              </a:defRPr>
            </a:lvl9pPr>
          </a:lstStyle>
          <a:p>
            <a:pPr marL="342900" indent="-342900" algn="ctr">
              <a:lnSpc>
                <a:spcPts val="2500"/>
              </a:lnSpc>
              <a:defRPr/>
            </a:pP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¿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Cuánto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ha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subido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el GINI </a:t>
            </a:r>
            <a:r>
              <a:rPr lang="en-US" sz="2800" dirty="0" err="1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durante</a:t>
            </a:r>
            <a:r>
              <a:rPr lang="en-US" sz="2800" dirty="0" smtClean="0">
                <a:solidFill>
                  <a:srgbClr val="00736B"/>
                </a:solidFill>
                <a:latin typeface="+mn-lt"/>
                <a:ea typeface="+mn-ea"/>
                <a:cs typeface="Arial" pitchFamily="34" charset="0"/>
              </a:rPr>
              <a:t> la crisis?</a:t>
            </a:r>
            <a:endParaRPr lang="da-DK" sz="2800" dirty="0">
              <a:solidFill>
                <a:srgbClr val="00736B"/>
              </a:solidFill>
              <a:latin typeface="+mn-lt"/>
              <a:ea typeface="+mn-ea"/>
              <a:cs typeface="Arial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944506"/>
            <a:ext cx="9144000" cy="0"/>
          </a:xfrm>
          <a:prstGeom prst="line">
            <a:avLst/>
          </a:prstGeom>
          <a:ln w="19050" cap="rnd">
            <a:solidFill>
              <a:srgbClr val="00736B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787461" y="3832788"/>
            <a:ext cx="7989887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3556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355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355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5000"/>
              </a:spcBef>
              <a:defRPr/>
            </a:pPr>
            <a:r>
              <a:rPr lang="en-US" b="1" dirty="0" smtClean="0"/>
              <a:t> </a:t>
            </a:r>
            <a:endParaRPr lang="en-US" sz="2000" b="1" dirty="0" smtClean="0"/>
          </a:p>
          <a:p>
            <a:pPr marL="446088" indent="-446088" eaLnBrk="1" hangingPunct="1">
              <a:spcBef>
                <a:spcPct val="35000"/>
              </a:spcBef>
              <a:buFontTx/>
              <a:buAutoNum type="arabicPeriod"/>
              <a:defRPr/>
            </a:pPr>
            <a:r>
              <a:rPr lang="en-US" sz="2000" b="1" dirty="0" smtClean="0">
                <a:solidFill>
                  <a:srgbClr val="008000"/>
                </a:solidFill>
              </a:rPr>
              <a:t>Atkinson et al. (2010:112) propone </a:t>
            </a:r>
            <a:r>
              <a:rPr lang="en-US" sz="2000" b="1" dirty="0" err="1" smtClean="0">
                <a:solidFill>
                  <a:srgbClr val="008000"/>
                </a:solidFill>
              </a:rPr>
              <a:t>considerar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como</a:t>
            </a:r>
            <a:r>
              <a:rPr lang="en-US" sz="2000" b="1" dirty="0" smtClean="0">
                <a:solidFill>
                  <a:srgbClr val="008000"/>
                </a:solidFill>
              </a:rPr>
              <a:t> “</a:t>
            </a:r>
            <a:r>
              <a:rPr lang="en-US" sz="2000" b="1" dirty="0" err="1" smtClean="0">
                <a:solidFill>
                  <a:srgbClr val="008000"/>
                </a:solidFill>
              </a:rPr>
              <a:t>salientes</a:t>
            </a:r>
            <a:r>
              <a:rPr lang="en-US" sz="2000" b="1" dirty="0" smtClean="0">
                <a:solidFill>
                  <a:srgbClr val="008000"/>
                </a:solidFill>
              </a:rPr>
              <a:t>” </a:t>
            </a:r>
            <a:r>
              <a:rPr lang="en-US" sz="2000" b="1" dirty="0" err="1" smtClean="0">
                <a:solidFill>
                  <a:srgbClr val="008000"/>
                </a:solidFill>
              </a:rPr>
              <a:t>las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diferencias</a:t>
            </a:r>
            <a:r>
              <a:rPr lang="en-US" sz="2000" b="1" dirty="0" smtClean="0">
                <a:solidFill>
                  <a:srgbClr val="008000"/>
                </a:solidFill>
              </a:rPr>
              <a:t> de 3 </a:t>
            </a:r>
            <a:r>
              <a:rPr lang="en-US" sz="2000" b="1" dirty="0" err="1" smtClean="0">
                <a:solidFill>
                  <a:srgbClr val="008000"/>
                </a:solidFill>
              </a:rPr>
              <a:t>puntos</a:t>
            </a:r>
            <a:r>
              <a:rPr lang="en-US" sz="2000" b="1" dirty="0">
                <a:solidFill>
                  <a:srgbClr val="008000"/>
                </a:solidFill>
              </a:rPr>
              <a:t> </a:t>
            </a:r>
            <a:r>
              <a:rPr lang="en-US" sz="2000" b="1" dirty="0" smtClean="0">
                <a:solidFill>
                  <a:srgbClr val="008000"/>
                </a:solidFill>
              </a:rPr>
              <a:t>y </a:t>
            </a:r>
            <a:r>
              <a:rPr lang="en-US" sz="2000" b="1" dirty="0" err="1" smtClean="0">
                <a:solidFill>
                  <a:srgbClr val="008000"/>
                </a:solidFill>
              </a:rPr>
              <a:t>despreciar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las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menores</a:t>
            </a:r>
            <a:r>
              <a:rPr lang="en-US" sz="2000" b="1" dirty="0" smtClean="0">
                <a:solidFill>
                  <a:srgbClr val="008000"/>
                </a:solidFill>
              </a:rPr>
              <a:t>.</a:t>
            </a:r>
          </a:p>
          <a:p>
            <a:pPr marL="446088" indent="-446088" eaLnBrk="1" hangingPunct="1">
              <a:spcBef>
                <a:spcPct val="35000"/>
              </a:spcBef>
              <a:buFontTx/>
              <a:buAutoNum type="arabicPeriod"/>
              <a:defRPr/>
            </a:pPr>
            <a:r>
              <a:rPr lang="en-US" sz="2000" b="1" dirty="0" err="1" smtClean="0">
                <a:solidFill>
                  <a:srgbClr val="008000"/>
                </a:solidFill>
              </a:rPr>
              <a:t>Stiglitz</a:t>
            </a:r>
            <a:r>
              <a:rPr lang="en-US" sz="2000" b="1" dirty="0" smtClean="0">
                <a:solidFill>
                  <a:srgbClr val="008000"/>
                </a:solidFill>
              </a:rPr>
              <a:t> (2015:119) </a:t>
            </a:r>
            <a:r>
              <a:rPr lang="en-US" sz="2000" b="1" dirty="0" err="1" smtClean="0">
                <a:solidFill>
                  <a:srgbClr val="008000"/>
                </a:solidFill>
              </a:rPr>
              <a:t>considera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pequeño</a:t>
            </a:r>
            <a:r>
              <a:rPr lang="en-US" sz="2000" b="1" dirty="0" smtClean="0">
                <a:solidFill>
                  <a:srgbClr val="008000"/>
                </a:solidFill>
              </a:rPr>
              <a:t> un </a:t>
            </a:r>
            <a:r>
              <a:rPr lang="en-US" sz="2000" b="1" dirty="0" err="1" smtClean="0">
                <a:solidFill>
                  <a:srgbClr val="008000"/>
                </a:solidFill>
              </a:rPr>
              <a:t>descenso</a:t>
            </a:r>
            <a:r>
              <a:rPr lang="en-US" sz="2000" b="1" dirty="0" smtClean="0">
                <a:solidFill>
                  <a:srgbClr val="008000"/>
                </a:solidFill>
              </a:rPr>
              <a:t> de 1,4 </a:t>
            </a:r>
            <a:r>
              <a:rPr lang="en-US" sz="2000" b="1" dirty="0" err="1" smtClean="0">
                <a:solidFill>
                  <a:srgbClr val="008000"/>
                </a:solidFill>
              </a:rPr>
              <a:t>puntos</a:t>
            </a:r>
            <a:r>
              <a:rPr lang="en-US" sz="2000" b="1" dirty="0" smtClean="0">
                <a:solidFill>
                  <a:srgbClr val="008000"/>
                </a:solidFill>
              </a:rPr>
              <a:t> del </a:t>
            </a:r>
            <a:r>
              <a:rPr lang="en-US" sz="2000" b="1" dirty="0" err="1" smtClean="0">
                <a:solidFill>
                  <a:srgbClr val="008000"/>
                </a:solidFill>
              </a:rPr>
              <a:t>índice</a:t>
            </a:r>
            <a:r>
              <a:rPr lang="en-US" sz="2000" b="1" dirty="0" smtClean="0">
                <a:solidFill>
                  <a:srgbClr val="008000"/>
                </a:solidFill>
              </a:rPr>
              <a:t> GINI a </a:t>
            </a:r>
            <a:r>
              <a:rPr lang="en-US" sz="2000" b="1" dirty="0" err="1" smtClean="0">
                <a:solidFill>
                  <a:srgbClr val="008000"/>
                </a:solidFill>
              </a:rPr>
              <a:t>nivel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r>
              <a:rPr lang="en-US" sz="2000" b="1" dirty="0" err="1" smtClean="0">
                <a:solidFill>
                  <a:srgbClr val="008000"/>
                </a:solidFill>
              </a:rPr>
              <a:t>mundial</a:t>
            </a:r>
            <a:r>
              <a:rPr lang="en-US" sz="2000" b="1" dirty="0" smtClean="0">
                <a:solidFill>
                  <a:srgbClr val="008000"/>
                </a:solidFill>
              </a:rPr>
              <a:t>.</a:t>
            </a:r>
          </a:p>
          <a:p>
            <a:pPr marL="446088" indent="-446088" eaLnBrk="1" hangingPunct="1">
              <a:spcBef>
                <a:spcPct val="35000"/>
              </a:spcBef>
              <a:defRPr/>
            </a:pPr>
            <a:endParaRPr lang="en-US" sz="2400" b="1" dirty="0" smtClean="0">
              <a:solidFill>
                <a:srgbClr val="669900"/>
              </a:solidFill>
            </a:endParaRPr>
          </a:p>
          <a:p>
            <a:pPr eaLnBrk="1" hangingPunct="1">
              <a:spcBef>
                <a:spcPct val="35000"/>
              </a:spcBef>
              <a:buFontTx/>
              <a:buChar char="•"/>
              <a:defRPr/>
            </a:pPr>
            <a:endParaRPr lang="en-US" sz="1600" b="1" dirty="0" smtClean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028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5" grpId="0" build="p"/>
      <p:bldP spid="7" grpId="0" build="p"/>
    </p:bldLst>
  </p:timing>
</p:sld>
</file>

<file path=ppt/theme/theme1.xml><?xml version="1.0" encoding="utf-8"?>
<a:theme xmlns:a="http://schemas.openxmlformats.org/drawingml/2006/main" name="MPIDR_template">
  <a:themeElements>
    <a:clrScheme name="MPIDR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PIDR_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PIDR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PIDR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PIDR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Negr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MPIDR_templat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 Negro .thmx</Template>
  <TotalTime>2861</TotalTime>
  <Words>412</Words>
  <Application>Microsoft Macintosh PowerPoint</Application>
  <PresentationFormat>Presentación en pantalla (4:3)</PresentationFormat>
  <Paragraphs>47</Paragraphs>
  <Slides>15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15</vt:i4>
      </vt:variant>
    </vt:vector>
  </HeadingPairs>
  <TitlesOfParts>
    <vt:vector size="17" baseType="lpstr">
      <vt:lpstr>MPIDR_template</vt:lpstr>
      <vt:lpstr>Negro</vt:lpstr>
      <vt:lpstr>La desigualdad en España: lo que se dice  y lo que dicen los datos (II).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>UNED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desigualdad no es lo que parece</dc:title>
  <dc:subject/>
  <dc:creator>Juan Ignacio Martínez Pastor</dc:creator>
  <cp:keywords/>
  <dc:description/>
  <cp:lastModifiedBy>Juan Ignacio</cp:lastModifiedBy>
  <cp:revision>912</cp:revision>
  <cp:lastPrinted>2014-05-22T07:09:38Z</cp:lastPrinted>
  <dcterms:created xsi:type="dcterms:W3CDTF">2010-04-06T12:12:02Z</dcterms:created>
  <dcterms:modified xsi:type="dcterms:W3CDTF">2017-12-11T10:28:09Z</dcterms:modified>
  <cp:category/>
</cp:coreProperties>
</file>