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4905" r:id="rId2"/>
  </p:sldMasterIdLst>
  <p:notesMasterIdLst>
    <p:notesMasterId r:id="rId23"/>
  </p:notesMasterIdLst>
  <p:handoutMasterIdLst>
    <p:handoutMasterId r:id="rId24"/>
  </p:handoutMasterIdLst>
  <p:sldIdLst>
    <p:sldId id="596" r:id="rId3"/>
    <p:sldId id="597" r:id="rId4"/>
    <p:sldId id="598" r:id="rId5"/>
    <p:sldId id="599" r:id="rId6"/>
    <p:sldId id="614" r:id="rId7"/>
    <p:sldId id="663" r:id="rId8"/>
    <p:sldId id="603" r:id="rId9"/>
    <p:sldId id="604" r:id="rId10"/>
    <p:sldId id="656" r:id="rId11"/>
    <p:sldId id="657" r:id="rId12"/>
    <p:sldId id="658" r:id="rId13"/>
    <p:sldId id="659" r:id="rId14"/>
    <p:sldId id="660" r:id="rId15"/>
    <p:sldId id="661" r:id="rId16"/>
    <p:sldId id="662" r:id="rId17"/>
    <p:sldId id="637" r:id="rId18"/>
    <p:sldId id="605" r:id="rId19"/>
    <p:sldId id="607" r:id="rId20"/>
    <p:sldId id="625" r:id="rId21"/>
    <p:sldId id="634" r:id="rId22"/>
  </p:sldIdLst>
  <p:sldSz cx="9144000" cy="6858000" type="screen4x3"/>
  <p:notesSz cx="6718300" cy="9855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914">
          <p15:clr>
            <a:srgbClr val="A4A3A4"/>
          </p15:clr>
        </p15:guide>
        <p15:guide id="2" orient="horz" pos="1897">
          <p15:clr>
            <a:srgbClr val="A4A3A4"/>
          </p15:clr>
        </p15:guide>
        <p15:guide id="3" orient="horz" pos="2507">
          <p15:clr>
            <a:srgbClr val="A4A3A4"/>
          </p15:clr>
        </p15:guide>
        <p15:guide id="4" orient="horz" pos="2714">
          <p15:clr>
            <a:srgbClr val="A4A3A4"/>
          </p15:clr>
        </p15:guide>
        <p15:guide id="5" orient="horz" pos="2103">
          <p15:clr>
            <a:srgbClr val="A4A3A4"/>
          </p15:clr>
        </p15:guide>
        <p15:guide id="6" orient="horz" pos="1293">
          <p15:clr>
            <a:srgbClr val="A4A3A4"/>
          </p15:clr>
        </p15:guide>
        <p15:guide id="7" orient="horz" pos="2313">
          <p15:clr>
            <a:srgbClr val="A4A3A4"/>
          </p15:clr>
        </p15:guide>
        <p15:guide id="8" orient="horz" pos="577">
          <p15:clr>
            <a:srgbClr val="A4A3A4"/>
          </p15:clr>
        </p15:guide>
        <p15:guide id="9" orient="horz" pos="1500">
          <p15:clr>
            <a:srgbClr val="A4A3A4"/>
          </p15:clr>
        </p15:guide>
        <p15:guide id="10" orient="horz" pos="1089">
          <p15:clr>
            <a:srgbClr val="A4A3A4"/>
          </p15:clr>
        </p15:guide>
        <p15:guide id="11" orient="horz" pos="3115">
          <p15:clr>
            <a:srgbClr val="A4A3A4"/>
          </p15:clr>
        </p15:guide>
        <p15:guide id="12" pos="628">
          <p15:clr>
            <a:srgbClr val="A4A3A4"/>
          </p15:clr>
        </p15:guide>
        <p15:guide id="13" pos="2395">
          <p15:clr>
            <a:srgbClr val="A4A3A4"/>
          </p15:clr>
        </p15:guide>
        <p15:guide id="14" pos="5683">
          <p15:clr>
            <a:srgbClr val="A4A3A4"/>
          </p15:clr>
        </p15:guide>
        <p15:guide id="15" pos="2875">
          <p15:clr>
            <a:srgbClr val="A4A3A4"/>
          </p15:clr>
        </p15:guide>
        <p15:guide id="16" pos="4289">
          <p15:clr>
            <a:srgbClr val="A4A3A4"/>
          </p15:clr>
        </p15:guide>
        <p15:guide id="17" pos="744">
          <p15:clr>
            <a:srgbClr val="A4A3A4"/>
          </p15:clr>
        </p15:guide>
        <p15:guide id="18" pos="4644">
          <p15:clr>
            <a:srgbClr val="A4A3A4"/>
          </p15:clr>
        </p15:guide>
        <p15:guide id="19" pos="3446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uan Ignacio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5AAA3"/>
    <a:srgbClr val="B59D8F"/>
    <a:srgbClr val="660066"/>
    <a:srgbClr val="3333FF"/>
    <a:srgbClr val="B3382F"/>
    <a:srgbClr val="E12A1D"/>
    <a:srgbClr val="600315"/>
    <a:srgbClr val="D04D6D"/>
    <a:srgbClr val="003366"/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34" autoAdjust="0"/>
    <p:restoredTop sz="93685" autoAdjust="0"/>
  </p:normalViewPr>
  <p:slideViewPr>
    <p:cSldViewPr snapToGrid="0" showGuides="1">
      <p:cViewPr varScale="1">
        <p:scale>
          <a:sx n="216" d="100"/>
          <a:sy n="216" d="100"/>
        </p:scale>
        <p:origin x="-2416" y="-112"/>
      </p:cViewPr>
      <p:guideLst>
        <p:guide orient="horz" pos="2914"/>
        <p:guide orient="horz" pos="1897"/>
        <p:guide orient="horz" pos="2507"/>
        <p:guide orient="horz" pos="2714"/>
        <p:guide orient="horz" pos="2103"/>
        <p:guide orient="horz" pos="1293"/>
        <p:guide orient="horz" pos="2313"/>
        <p:guide orient="horz" pos="577"/>
        <p:guide orient="horz" pos="1500"/>
        <p:guide orient="horz" pos="1089"/>
        <p:guide orient="horz" pos="3115"/>
        <p:guide pos="628"/>
        <p:guide pos="2395"/>
        <p:guide pos="5683"/>
        <p:guide pos="2875"/>
        <p:guide pos="4289"/>
        <p:guide pos="744"/>
        <p:guide pos="4644"/>
        <p:guide pos="344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notesMaster" Target="notesMasters/notesMaster1.xml"/><Relationship Id="rId24" Type="http://schemas.openxmlformats.org/officeDocument/2006/relationships/handoutMaster" Target="handoutMasters/handoutMaster1.xml"/><Relationship Id="rId25" Type="http://schemas.openxmlformats.org/officeDocument/2006/relationships/printerSettings" Target="printerSettings/printerSettings1.bin"/><Relationship Id="rId26" Type="http://schemas.openxmlformats.org/officeDocument/2006/relationships/commentAuthors" Target="commentAuthors.xml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anignaciomartinezpastor:Documents:Trabajos%20en%20curso:Ronda:Desigualdad:Datos%20desigualdad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ES"/>
              <a:t>Recta</a:t>
            </a:r>
            <a:r>
              <a:rPr lang="es-ES" baseline="0"/>
              <a:t> de igualdad, curva de Lorenz e índice GINI</a:t>
            </a:r>
            <a:endParaRPr lang="es-ES"/>
          </a:p>
        </c:rich>
      </c:tx>
      <c:layout>
        <c:manualLayout>
          <c:xMode val="edge"/>
          <c:yMode val="edge"/>
          <c:x val="0.198031674173749"/>
          <c:y val="0.0361750380487697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075136735747458"/>
          <c:y val="0.0149222031951175"/>
          <c:w val="0.814200753683661"/>
          <c:h val="0.875769008852025"/>
        </c:manualLayout>
      </c:layout>
      <c:scatterChart>
        <c:scatterStyle val="lineMarker"/>
        <c:varyColors val="0"/>
        <c:ser>
          <c:idx val="0"/>
          <c:order val="0"/>
          <c:tx>
            <c:strRef>
              <c:f>'Hoja1 (3)'!$B$1</c:f>
              <c:strCache>
                <c:ptCount val="1"/>
                <c:pt idx="0">
                  <c:v>Igualdad perfecta</c:v>
                </c:pt>
              </c:strCache>
            </c:strRef>
          </c:tx>
          <c:spPr>
            <a:ln w="47625">
              <a:solidFill>
                <a:schemeClr val="tx1"/>
              </a:solidFill>
            </a:ln>
          </c:spPr>
          <c:marker>
            <c:symbol val="circle"/>
            <c:size val="5"/>
            <c:spPr>
              <a:solidFill>
                <a:srgbClr val="FF0000"/>
              </a:solidFill>
            </c:spPr>
          </c:marker>
          <c:xVal>
            <c:numRef>
              <c:f>'Hoja1 (3)'!$A$2:$A$12</c:f>
              <c:numCache>
                <c:formatCode>General</c:formatCode>
                <c:ptCount val="11"/>
                <c:pt idx="0">
                  <c:v>0.0</c:v>
                </c:pt>
                <c:pt idx="1">
                  <c:v>10.0</c:v>
                </c:pt>
                <c:pt idx="2">
                  <c:v>20.0</c:v>
                </c:pt>
                <c:pt idx="3">
                  <c:v>30.0</c:v>
                </c:pt>
                <c:pt idx="4">
                  <c:v>40.0</c:v>
                </c:pt>
                <c:pt idx="5">
                  <c:v>50.0</c:v>
                </c:pt>
                <c:pt idx="6">
                  <c:v>60.0</c:v>
                </c:pt>
                <c:pt idx="7">
                  <c:v>70.0</c:v>
                </c:pt>
                <c:pt idx="8">
                  <c:v>80.0</c:v>
                </c:pt>
                <c:pt idx="9">
                  <c:v>90.0</c:v>
                </c:pt>
                <c:pt idx="10">
                  <c:v>100.0</c:v>
                </c:pt>
              </c:numCache>
            </c:numRef>
          </c:xVal>
          <c:yVal>
            <c:numRef>
              <c:f>'Hoja1 (3)'!$B$2:$B$12</c:f>
              <c:numCache>
                <c:formatCode>General</c:formatCode>
                <c:ptCount val="11"/>
                <c:pt idx="0">
                  <c:v>0.0</c:v>
                </c:pt>
                <c:pt idx="1">
                  <c:v>10.0</c:v>
                </c:pt>
                <c:pt idx="2">
                  <c:v>20.0</c:v>
                </c:pt>
                <c:pt idx="3">
                  <c:v>30.0</c:v>
                </c:pt>
                <c:pt idx="4">
                  <c:v>40.0</c:v>
                </c:pt>
                <c:pt idx="5">
                  <c:v>50.0</c:v>
                </c:pt>
                <c:pt idx="6">
                  <c:v>60.0</c:v>
                </c:pt>
                <c:pt idx="7">
                  <c:v>70.0</c:v>
                </c:pt>
                <c:pt idx="8">
                  <c:v>80.0</c:v>
                </c:pt>
                <c:pt idx="9">
                  <c:v>90.0</c:v>
                </c:pt>
                <c:pt idx="10">
                  <c:v>100.0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'Hoja1 (3)'!$C$1</c:f>
              <c:strCache>
                <c:ptCount val="1"/>
                <c:pt idx="0">
                  <c:v>País A</c:v>
                </c:pt>
              </c:strCache>
            </c:strRef>
          </c:tx>
          <c:spPr>
            <a:ln w="47625">
              <a:solidFill>
                <a:srgbClr val="008000"/>
              </a:solidFill>
            </a:ln>
          </c:spPr>
          <c:marker>
            <c:symbol val="diamond"/>
            <c:size val="7"/>
            <c:spPr>
              <a:solidFill>
                <a:srgbClr val="CCFFCC"/>
              </a:solidFill>
              <a:ln>
                <a:solidFill>
                  <a:schemeClr val="tx1"/>
                </a:solidFill>
              </a:ln>
            </c:spPr>
          </c:marker>
          <c:xVal>
            <c:numRef>
              <c:f>'Hoja1 (3)'!$A$2:$A$12</c:f>
              <c:numCache>
                <c:formatCode>General</c:formatCode>
                <c:ptCount val="11"/>
                <c:pt idx="0">
                  <c:v>0.0</c:v>
                </c:pt>
                <c:pt idx="1">
                  <c:v>10.0</c:v>
                </c:pt>
                <c:pt idx="2">
                  <c:v>20.0</c:v>
                </c:pt>
                <c:pt idx="3">
                  <c:v>30.0</c:v>
                </c:pt>
                <c:pt idx="4">
                  <c:v>40.0</c:v>
                </c:pt>
                <c:pt idx="5">
                  <c:v>50.0</c:v>
                </c:pt>
                <c:pt idx="6">
                  <c:v>60.0</c:v>
                </c:pt>
                <c:pt idx="7">
                  <c:v>70.0</c:v>
                </c:pt>
                <c:pt idx="8">
                  <c:v>80.0</c:v>
                </c:pt>
                <c:pt idx="9">
                  <c:v>90.0</c:v>
                </c:pt>
                <c:pt idx="10">
                  <c:v>100.0</c:v>
                </c:pt>
              </c:numCache>
            </c:numRef>
          </c:xVal>
          <c:yVal>
            <c:numRef>
              <c:f>'Hoja1 (3)'!$C$2:$C$12</c:f>
              <c:numCache>
                <c:formatCode>General</c:formatCode>
                <c:ptCount val="11"/>
                <c:pt idx="0">
                  <c:v>0.0</c:v>
                </c:pt>
                <c:pt idx="1">
                  <c:v>3.0</c:v>
                </c:pt>
                <c:pt idx="2">
                  <c:v>7.0</c:v>
                </c:pt>
                <c:pt idx="3">
                  <c:v>11.0</c:v>
                </c:pt>
                <c:pt idx="4">
                  <c:v>19.0</c:v>
                </c:pt>
                <c:pt idx="5">
                  <c:v>29.0</c:v>
                </c:pt>
                <c:pt idx="6">
                  <c:v>39.0</c:v>
                </c:pt>
                <c:pt idx="7">
                  <c:v>52.0</c:v>
                </c:pt>
                <c:pt idx="8">
                  <c:v>68.0</c:v>
                </c:pt>
                <c:pt idx="9">
                  <c:v>84.0</c:v>
                </c:pt>
                <c:pt idx="10">
                  <c:v>100.0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'Hoja1 (3)'!$D$1</c:f>
              <c:strCache>
                <c:ptCount val="1"/>
                <c:pt idx="0">
                  <c:v>País B</c:v>
                </c:pt>
              </c:strCache>
            </c:strRef>
          </c:tx>
          <c:spPr>
            <a:ln w="47625">
              <a:solidFill>
                <a:srgbClr val="FF0000"/>
              </a:solidFill>
            </a:ln>
          </c:spPr>
          <c:marker>
            <c:symbol val="triangle"/>
            <c:size val="7"/>
            <c:spPr>
              <a:solidFill>
                <a:srgbClr val="FFFF00"/>
              </a:solidFill>
              <a:ln>
                <a:solidFill>
                  <a:schemeClr val="tx1"/>
                </a:solidFill>
              </a:ln>
            </c:spPr>
          </c:marker>
          <c:xVal>
            <c:numRef>
              <c:f>'Hoja1 (3)'!$A$2:$A$12</c:f>
              <c:numCache>
                <c:formatCode>General</c:formatCode>
                <c:ptCount val="11"/>
                <c:pt idx="0">
                  <c:v>0.0</c:v>
                </c:pt>
                <c:pt idx="1">
                  <c:v>10.0</c:v>
                </c:pt>
                <c:pt idx="2">
                  <c:v>20.0</c:v>
                </c:pt>
                <c:pt idx="3">
                  <c:v>30.0</c:v>
                </c:pt>
                <c:pt idx="4">
                  <c:v>40.0</c:v>
                </c:pt>
                <c:pt idx="5">
                  <c:v>50.0</c:v>
                </c:pt>
                <c:pt idx="6">
                  <c:v>60.0</c:v>
                </c:pt>
                <c:pt idx="7">
                  <c:v>70.0</c:v>
                </c:pt>
                <c:pt idx="8">
                  <c:v>80.0</c:v>
                </c:pt>
                <c:pt idx="9">
                  <c:v>90.0</c:v>
                </c:pt>
                <c:pt idx="10">
                  <c:v>100.0</c:v>
                </c:pt>
              </c:numCache>
            </c:numRef>
          </c:xVal>
          <c:yVal>
            <c:numRef>
              <c:f>'Hoja1 (3)'!$D$2:$D$12</c:f>
              <c:numCache>
                <c:formatCode>General</c:formatCode>
                <c:ptCount val="11"/>
                <c:pt idx="0">
                  <c:v>0.0</c:v>
                </c:pt>
                <c:pt idx="1">
                  <c:v>1.0</c:v>
                </c:pt>
                <c:pt idx="2">
                  <c:v>3.0</c:v>
                </c:pt>
                <c:pt idx="3">
                  <c:v>5.0</c:v>
                </c:pt>
                <c:pt idx="4">
                  <c:v>7.0</c:v>
                </c:pt>
                <c:pt idx="5">
                  <c:v>12.0</c:v>
                </c:pt>
                <c:pt idx="6">
                  <c:v>20.0</c:v>
                </c:pt>
                <c:pt idx="7">
                  <c:v>31.0</c:v>
                </c:pt>
                <c:pt idx="8">
                  <c:v>48.0</c:v>
                </c:pt>
                <c:pt idx="9">
                  <c:v>71.0</c:v>
                </c:pt>
                <c:pt idx="10">
                  <c:v>100.0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121654168"/>
        <c:axId val="-2121651144"/>
      </c:scatterChart>
      <c:valAx>
        <c:axId val="-2121654168"/>
        <c:scaling>
          <c:orientation val="minMax"/>
          <c:max val="100.0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s-ES"/>
                  <a:t>Porcentaje</a:t>
                </a:r>
                <a:r>
                  <a:rPr lang="es-ES" baseline="0"/>
                  <a:t> acumulado de población</a:t>
                </a:r>
                <a:endParaRPr lang="es-ES"/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-2121651144"/>
        <c:crosses val="autoZero"/>
        <c:crossBetween val="midCat"/>
      </c:valAx>
      <c:valAx>
        <c:axId val="-2121651144"/>
        <c:scaling>
          <c:orientation val="minMax"/>
          <c:max val="100.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s-ES"/>
                  <a:t>Porcentaje acumulado de riqueza, renta o consumo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-2121654168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892102610614078"/>
          <c:y val="0.43482983222936"/>
          <c:w val="0.0899685708136208"/>
          <c:h val="0.204046975565649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0427" cy="493312"/>
          </a:xfrm>
          <a:prstGeom prst="rect">
            <a:avLst/>
          </a:prstGeom>
        </p:spPr>
        <p:txBody>
          <a:bodyPr vert="horz" lIns="91568" tIns="45785" rIns="91568" bIns="45785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06305" y="0"/>
            <a:ext cx="2910427" cy="493312"/>
          </a:xfrm>
          <a:prstGeom prst="rect">
            <a:avLst/>
          </a:prstGeom>
        </p:spPr>
        <p:txBody>
          <a:bodyPr vert="horz" lIns="91568" tIns="45785" rIns="91568" bIns="45785" rtlCol="0"/>
          <a:lstStyle>
            <a:lvl1pPr algn="r">
              <a:defRPr sz="1200"/>
            </a:lvl1pPr>
          </a:lstStyle>
          <a:p>
            <a:pPr>
              <a:defRPr/>
            </a:pPr>
            <a:fld id="{85A04BED-A731-4611-B5BD-124BCF097BD3}" type="datetimeFigureOut">
              <a:rPr lang="en-US"/>
              <a:pPr>
                <a:defRPr/>
              </a:pPr>
              <a:t>11/12/17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360313"/>
            <a:ext cx="2910427" cy="493311"/>
          </a:xfrm>
          <a:prstGeom prst="rect">
            <a:avLst/>
          </a:prstGeom>
        </p:spPr>
        <p:txBody>
          <a:bodyPr vert="horz" lIns="91568" tIns="45785" rIns="91568" bIns="45785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06305" y="9360313"/>
            <a:ext cx="2910427" cy="493311"/>
          </a:xfrm>
          <a:prstGeom prst="rect">
            <a:avLst/>
          </a:prstGeom>
        </p:spPr>
        <p:txBody>
          <a:bodyPr vert="horz" lIns="91568" tIns="45785" rIns="91568" bIns="45785" rtlCol="0" anchor="b"/>
          <a:lstStyle>
            <a:lvl1pPr algn="r">
              <a:defRPr sz="1200"/>
            </a:lvl1pPr>
          </a:lstStyle>
          <a:p>
            <a:pPr>
              <a:defRPr/>
            </a:pPr>
            <a:fld id="{71C02845-45FF-43CE-8DE8-13F8BCF02261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9128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1996" cy="493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668" tIns="47333" rIns="94668" bIns="47333" numCol="1" anchor="t" anchorCtr="0" compatLnSpc="1">
            <a:prstTxWarp prst="textNoShape">
              <a:avLst/>
            </a:prstTxWarp>
          </a:bodyPr>
          <a:lstStyle>
            <a:lvl1pPr defTabSz="946925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4736" y="0"/>
            <a:ext cx="2911996" cy="493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668" tIns="47333" rIns="94668" bIns="47333" numCol="1" anchor="t" anchorCtr="0" compatLnSpc="1">
            <a:prstTxWarp prst="textNoShape">
              <a:avLst/>
            </a:prstTxWarp>
          </a:bodyPr>
          <a:lstStyle>
            <a:lvl1pPr algn="r" defTabSz="946925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6938" y="739775"/>
            <a:ext cx="4924425" cy="36941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1516" y="4679368"/>
            <a:ext cx="5375268" cy="4436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668" tIns="47333" rIns="94668" bIns="4733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60313"/>
            <a:ext cx="2911996" cy="493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668" tIns="47333" rIns="94668" bIns="47333" numCol="1" anchor="b" anchorCtr="0" compatLnSpc="1">
            <a:prstTxWarp prst="textNoShape">
              <a:avLst/>
            </a:prstTxWarp>
          </a:bodyPr>
          <a:lstStyle>
            <a:lvl1pPr defTabSz="946925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4736" y="9360313"/>
            <a:ext cx="2911996" cy="493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668" tIns="47333" rIns="94668" bIns="47333" numCol="1" anchor="b" anchorCtr="0" compatLnSpc="1">
            <a:prstTxWarp prst="textNoShape">
              <a:avLst/>
            </a:prstTxWarp>
          </a:bodyPr>
          <a:lstStyle>
            <a:lvl1pPr algn="r" defTabSz="946925">
              <a:defRPr sz="1300">
                <a:latin typeface="Arial" charset="0"/>
              </a:defRPr>
            </a:lvl1pPr>
          </a:lstStyle>
          <a:p>
            <a:pPr>
              <a:defRPr/>
            </a:pPr>
            <a:fld id="{DBFA2BDF-3515-496A-B768-4806814BD2B8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5013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smtClean="0">
                <a:latin typeface="Arial" pitchFamily="34" charset="0"/>
              </a:rPr>
              <a:t>Source: Test JWV</a:t>
            </a:r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5234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36055" indent="-283098" defTabSz="945234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32393" indent="-226479" defTabSz="945234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585350" indent="-226479" defTabSz="945234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38307" indent="-226479" defTabSz="945234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491263" indent="-226479" defTabSz="94523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44222" indent="-226479" defTabSz="94523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397178" indent="-226479" defTabSz="94523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50136" indent="-226479" defTabSz="94523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49BFE939-5B9F-46FB-BD71-40EA68FCA7BC}" type="slidenum">
              <a:rPr lang="en-US" smtClean="0"/>
              <a:pPr eaLnBrk="1" hangingPunct="1"/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0753475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0825" cy="2555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3025775"/>
            <a:ext cx="6410325" cy="982663"/>
          </a:xfrm>
        </p:spPr>
        <p:txBody>
          <a:bodyPr lIns="360000" rIns="0" anchor="b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4005263"/>
            <a:ext cx="6400800" cy="936625"/>
          </a:xfrm>
        </p:spPr>
        <p:txBody>
          <a:bodyPr rIns="0"/>
          <a:lstStyle>
            <a:lvl1pPr marL="0" indent="0" algn="r">
              <a:defRPr sz="2400"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319289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773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50050" y="0"/>
            <a:ext cx="1925638" cy="59642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71550" y="0"/>
            <a:ext cx="5626100" cy="59642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0340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0292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544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71550" y="1438275"/>
            <a:ext cx="377507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9025" y="1438275"/>
            <a:ext cx="377666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982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018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221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927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544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a-DK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877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1550" y="1438275"/>
            <a:ext cx="7704138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7155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05188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0825" cy="9001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1030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71550" y="0"/>
            <a:ext cx="7704138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90" r:id="rId1"/>
    <p:sldLayoutId id="2147484860" r:id="rId2"/>
    <p:sldLayoutId id="2147484861" r:id="rId3"/>
    <p:sldLayoutId id="2147484862" r:id="rId4"/>
    <p:sldLayoutId id="2147484863" r:id="rId5"/>
    <p:sldLayoutId id="2147484864" r:id="rId6"/>
    <p:sldLayoutId id="2147484865" r:id="rId7"/>
    <p:sldLayoutId id="2147484866" r:id="rId8"/>
    <p:sldLayoutId id="2147484867" r:id="rId9"/>
    <p:sldLayoutId id="2147484868" r:id="rId10"/>
    <p:sldLayoutId id="2147484869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44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4466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4466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4466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4466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4466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4466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4466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4466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906" r:id="rId1"/>
    <p:sldLayoutId id="2147484907" r:id="rId2"/>
    <p:sldLayoutId id="2147484908" r:id="rId3"/>
    <p:sldLayoutId id="2147484909" r:id="rId4"/>
    <p:sldLayoutId id="2147484910" r:id="rId5"/>
    <p:sldLayoutId id="2147484911" r:id="rId6"/>
    <p:sldLayoutId id="2147484912" r:id="rId7"/>
    <p:sldLayoutId id="2147484913" r:id="rId8"/>
    <p:sldLayoutId id="2147484914" r:id="rId9"/>
    <p:sldLayoutId id="2147484915" r:id="rId10"/>
    <p:sldLayoutId id="214748491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-221361" y="2298985"/>
            <a:ext cx="9317756" cy="1086168"/>
          </a:xfrm>
        </p:spPr>
        <p:txBody>
          <a:bodyPr/>
          <a:lstStyle/>
          <a:p>
            <a:pPr algn="ctr" eaLnBrk="1" hangingPunct="1"/>
            <a:r>
              <a:rPr lang="es-ES" dirty="0">
                <a:solidFill>
                  <a:srgbClr val="C00000"/>
                </a:solidFill>
              </a:rPr>
              <a:t>L</a:t>
            </a:r>
            <a:r>
              <a:rPr lang="es-ES" dirty="0" smtClean="0">
                <a:solidFill>
                  <a:srgbClr val="C00000"/>
                </a:solidFill>
              </a:rPr>
              <a:t>a desigualdad en España: lo que se dice </a:t>
            </a:r>
            <a:br>
              <a:rPr lang="es-ES" dirty="0" smtClean="0">
                <a:solidFill>
                  <a:srgbClr val="C00000"/>
                </a:solidFill>
              </a:rPr>
            </a:br>
            <a:r>
              <a:rPr lang="es-ES" dirty="0" smtClean="0">
                <a:solidFill>
                  <a:srgbClr val="C00000"/>
                </a:solidFill>
              </a:rPr>
              <a:t>y lo que dicen los datos (I).</a:t>
            </a:r>
          </a:p>
        </p:txBody>
      </p:sp>
      <p:sp>
        <p:nvSpPr>
          <p:cNvPr id="921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0" y="3885699"/>
            <a:ext cx="9144000" cy="1322996"/>
          </a:xfrm>
        </p:spPr>
        <p:txBody>
          <a:bodyPr/>
          <a:lstStyle/>
          <a:p>
            <a:pPr algn="ctr" eaLnBrk="1" hangingPunct="1"/>
            <a:r>
              <a:rPr lang="de-DE" sz="2000" dirty="0" smtClean="0"/>
              <a:t>Juan Ignacio Martínez Pastor</a:t>
            </a:r>
          </a:p>
          <a:p>
            <a:pPr algn="ctr" eaLnBrk="1" hangingPunct="1"/>
            <a:r>
              <a:rPr lang="de-DE" sz="2000" dirty="0" smtClean="0"/>
              <a:t>Departamento de Sociología II (Estructura </a:t>
            </a:r>
            <a:r>
              <a:rPr lang="de-DE" sz="2000" dirty="0" err="1" smtClean="0"/>
              <a:t>Social</a:t>
            </a:r>
            <a:r>
              <a:rPr lang="de-DE" sz="2000" dirty="0" smtClean="0"/>
              <a:t>)</a:t>
            </a:r>
          </a:p>
          <a:p>
            <a:pPr algn="ctr" eaLnBrk="1" hangingPunct="1"/>
            <a:r>
              <a:rPr lang="de-DE" sz="2000" dirty="0" smtClean="0"/>
              <a:t>UNED</a:t>
            </a:r>
          </a:p>
          <a:p>
            <a:pPr algn="ctr" eaLnBrk="1" hangingPunct="1"/>
            <a:endParaRPr lang="de-DE" sz="2800" i="1" dirty="0" smtClean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0972" y="290683"/>
            <a:ext cx="1078992" cy="1078992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973" y="196266"/>
            <a:ext cx="1385956" cy="1385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8497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77656" y="1261216"/>
            <a:ext cx="7704138" cy="4525963"/>
          </a:xfrm>
        </p:spPr>
        <p:txBody>
          <a:bodyPr/>
          <a:lstStyle/>
          <a:p>
            <a:pPr marL="0">
              <a:lnSpc>
                <a:spcPct val="150000"/>
              </a:lnSpc>
            </a:pPr>
            <a:r>
              <a:rPr lang="es-ES" sz="4400" b="1" dirty="0" smtClean="0"/>
              <a:t>¿HA AUMENTADO LA </a:t>
            </a:r>
            <a:r>
              <a:rPr lang="es-ES" sz="4400" b="1" dirty="0" smtClean="0">
                <a:solidFill>
                  <a:srgbClr val="FF0000"/>
                </a:solidFill>
              </a:rPr>
              <a:t>DESIGUALDAD</a:t>
            </a:r>
            <a:r>
              <a:rPr lang="es-ES" sz="4400" b="1" dirty="0" smtClean="0"/>
              <a:t> EN ESPAÑA EN LAS ÚLTIMAS DÉCADAS?</a:t>
            </a:r>
            <a:endParaRPr lang="es-ES" sz="4400" b="1" dirty="0"/>
          </a:p>
        </p:txBody>
      </p:sp>
    </p:spTree>
    <p:extLst>
      <p:ext uri="{BB962C8B-B14F-4D97-AF65-F5344CB8AC3E}">
        <p14:creationId xmlns:p14="http://schemas.microsoft.com/office/powerpoint/2010/main" val="28314495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47128" y="1920609"/>
            <a:ext cx="7704138" cy="2957683"/>
          </a:xfrm>
        </p:spPr>
        <p:txBody>
          <a:bodyPr/>
          <a:lstStyle/>
          <a:p>
            <a:pPr marL="0" algn="ctr">
              <a:lnSpc>
                <a:spcPct val="150000"/>
              </a:lnSpc>
            </a:pPr>
            <a:r>
              <a:rPr lang="es-ES" sz="4400" b="1" dirty="0" smtClean="0"/>
              <a:t>¿Y DURANTE LA ÚLTIMA </a:t>
            </a:r>
            <a:r>
              <a:rPr lang="es-ES" sz="4400" b="1" dirty="0" smtClean="0">
                <a:solidFill>
                  <a:srgbClr val="FF0000"/>
                </a:solidFill>
              </a:rPr>
              <a:t>CRISIS</a:t>
            </a:r>
            <a:r>
              <a:rPr lang="es-ES" sz="4400" b="1" dirty="0" smtClean="0"/>
              <a:t>?</a:t>
            </a:r>
            <a:endParaRPr lang="es-ES" sz="4400" b="1" dirty="0"/>
          </a:p>
        </p:txBody>
      </p:sp>
    </p:spTree>
    <p:extLst>
      <p:ext uri="{BB962C8B-B14F-4D97-AF65-F5344CB8AC3E}">
        <p14:creationId xmlns:p14="http://schemas.microsoft.com/office/powerpoint/2010/main" val="9331912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04389" y="2402945"/>
            <a:ext cx="7704138" cy="1889220"/>
          </a:xfrm>
        </p:spPr>
        <p:txBody>
          <a:bodyPr/>
          <a:lstStyle/>
          <a:p>
            <a:pPr marL="0" algn="ctr">
              <a:lnSpc>
                <a:spcPct val="150000"/>
              </a:lnSpc>
            </a:pPr>
            <a:r>
              <a:rPr lang="es-ES" sz="4400" b="1" dirty="0" smtClean="0"/>
              <a:t>¿MUCHO O POCO?</a:t>
            </a:r>
            <a:endParaRPr lang="es-ES" sz="4400" b="1" dirty="0"/>
          </a:p>
        </p:txBody>
      </p:sp>
    </p:spTree>
    <p:extLst>
      <p:ext uri="{BB962C8B-B14F-4D97-AF65-F5344CB8AC3E}">
        <p14:creationId xmlns:p14="http://schemas.microsoft.com/office/powerpoint/2010/main" val="9331912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77656" y="1261216"/>
            <a:ext cx="7704138" cy="4525963"/>
          </a:xfrm>
        </p:spPr>
        <p:txBody>
          <a:bodyPr/>
          <a:lstStyle/>
          <a:p>
            <a:pPr marL="0">
              <a:lnSpc>
                <a:spcPct val="150000"/>
              </a:lnSpc>
            </a:pPr>
            <a:r>
              <a:rPr lang="es-ES" sz="4400" b="1" dirty="0" smtClean="0"/>
              <a:t>¿ES ESPAÑA UN PAÍS </a:t>
            </a:r>
            <a:r>
              <a:rPr lang="es-ES" sz="4400" b="1" dirty="0" smtClean="0">
                <a:solidFill>
                  <a:srgbClr val="FF0000"/>
                </a:solidFill>
              </a:rPr>
              <a:t>MÁS </a:t>
            </a:r>
            <a:r>
              <a:rPr lang="es-ES" sz="4400" b="1" dirty="0" smtClean="0"/>
              <a:t>DESIGUALITARIO QUE OTROS EUROPEOS?</a:t>
            </a:r>
            <a:endParaRPr lang="es-ES" sz="4400" b="1" dirty="0"/>
          </a:p>
        </p:txBody>
      </p:sp>
    </p:spTree>
    <p:extLst>
      <p:ext uri="{BB962C8B-B14F-4D97-AF65-F5344CB8AC3E}">
        <p14:creationId xmlns:p14="http://schemas.microsoft.com/office/powerpoint/2010/main" val="9331912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77656" y="1261216"/>
            <a:ext cx="7704138" cy="4525963"/>
          </a:xfrm>
        </p:spPr>
        <p:txBody>
          <a:bodyPr/>
          <a:lstStyle/>
          <a:p>
            <a:pPr marL="0">
              <a:lnSpc>
                <a:spcPct val="150000"/>
              </a:lnSpc>
            </a:pPr>
            <a:r>
              <a:rPr lang="es-ES" sz="4400" b="1" dirty="0" smtClean="0"/>
              <a:t>¿SON LOS </a:t>
            </a:r>
            <a:r>
              <a:rPr lang="es-ES" sz="4400" b="1" dirty="0" smtClean="0">
                <a:solidFill>
                  <a:srgbClr val="FF0000"/>
                </a:solidFill>
              </a:rPr>
              <a:t>RICOS</a:t>
            </a:r>
            <a:r>
              <a:rPr lang="es-ES" sz="4400" b="1" dirty="0" smtClean="0"/>
              <a:t> CADA VEZ MÁS RICOS Y LOS </a:t>
            </a:r>
            <a:r>
              <a:rPr lang="es-ES" sz="4400" b="1" dirty="0" smtClean="0">
                <a:solidFill>
                  <a:srgbClr val="FF0000"/>
                </a:solidFill>
              </a:rPr>
              <a:t>POBRES</a:t>
            </a:r>
            <a:r>
              <a:rPr lang="es-ES" sz="4400" b="1" dirty="0" smtClean="0"/>
              <a:t> CADA VEZ MÁS POBRES?</a:t>
            </a:r>
            <a:endParaRPr lang="es-ES" sz="4400" b="1" dirty="0"/>
          </a:p>
        </p:txBody>
      </p:sp>
    </p:spTree>
    <p:extLst>
      <p:ext uri="{BB962C8B-B14F-4D97-AF65-F5344CB8AC3E}">
        <p14:creationId xmlns:p14="http://schemas.microsoft.com/office/powerpoint/2010/main" val="9331912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77656" y="1261216"/>
            <a:ext cx="7704138" cy="4525963"/>
          </a:xfrm>
        </p:spPr>
        <p:txBody>
          <a:bodyPr/>
          <a:lstStyle/>
          <a:p>
            <a:pPr marL="0">
              <a:lnSpc>
                <a:spcPct val="150000"/>
              </a:lnSpc>
            </a:pPr>
            <a:r>
              <a:rPr lang="es-ES" sz="4400" b="1" dirty="0" smtClean="0"/>
              <a:t>¿CÓMO SE PUEDEN </a:t>
            </a:r>
            <a:r>
              <a:rPr lang="es-ES" sz="4400" b="1" dirty="0" smtClean="0">
                <a:solidFill>
                  <a:srgbClr val="FF0000"/>
                </a:solidFill>
              </a:rPr>
              <a:t>REDUCIR</a:t>
            </a:r>
            <a:r>
              <a:rPr lang="es-ES" sz="4400" b="1" dirty="0" smtClean="0"/>
              <a:t> LA DESIGUALDAD Y LA POBREZA?</a:t>
            </a:r>
            <a:endParaRPr lang="es-ES" sz="4400" b="1" dirty="0"/>
          </a:p>
        </p:txBody>
      </p:sp>
    </p:spTree>
    <p:extLst>
      <p:ext uri="{BB962C8B-B14F-4D97-AF65-F5344CB8AC3E}">
        <p14:creationId xmlns:p14="http://schemas.microsoft.com/office/powerpoint/2010/main" val="9331912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7999"/>
          </a:xfrm>
          <a:solidFill>
            <a:srgbClr val="B5AAA3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es-ES" sz="8000" dirty="0" smtClean="0"/>
          </a:p>
          <a:p>
            <a:pPr algn="ctr"/>
            <a:r>
              <a:rPr lang="es-ES" sz="8000" dirty="0" smtClean="0"/>
              <a:t>CUESTIONES PREVIAS</a:t>
            </a:r>
            <a:endParaRPr lang="es-ES" sz="8000" dirty="0"/>
          </a:p>
        </p:txBody>
      </p:sp>
    </p:spTree>
    <p:extLst>
      <p:ext uri="{BB962C8B-B14F-4D97-AF65-F5344CB8AC3E}">
        <p14:creationId xmlns:p14="http://schemas.microsoft.com/office/powerpoint/2010/main" val="29799572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2"/>
          <p:cNvSpPr>
            <a:spLocks noGrp="1"/>
          </p:cNvSpPr>
          <p:nvPr>
            <p:ph type="title"/>
          </p:nvPr>
        </p:nvSpPr>
        <p:spPr>
          <a:xfrm>
            <a:off x="445387" y="132421"/>
            <a:ext cx="8698613" cy="900113"/>
          </a:xfrm>
        </p:spPr>
        <p:txBody>
          <a:bodyPr/>
          <a:lstStyle/>
          <a:p>
            <a:r>
              <a:rPr lang="en-US" altLang="en-US" sz="4400" dirty="0" smtClean="0">
                <a:solidFill>
                  <a:srgbClr val="0000FF"/>
                </a:solidFill>
              </a:rPr>
              <a:t>Lo </a:t>
            </a:r>
            <a:r>
              <a:rPr lang="en-US" altLang="en-US" sz="4400" dirty="0" err="1" smtClean="0">
                <a:solidFill>
                  <a:srgbClr val="0000FF"/>
                </a:solidFill>
              </a:rPr>
              <a:t>que</a:t>
            </a:r>
            <a:r>
              <a:rPr lang="en-US" altLang="en-US" sz="4400" dirty="0" smtClean="0">
                <a:solidFill>
                  <a:srgbClr val="0000FF"/>
                </a:solidFill>
              </a:rPr>
              <a:t> la </a:t>
            </a:r>
            <a:r>
              <a:rPr lang="en-US" altLang="en-US" sz="4400" dirty="0" err="1" smtClean="0">
                <a:solidFill>
                  <a:srgbClr val="0000FF"/>
                </a:solidFill>
              </a:rPr>
              <a:t>desigualdad</a:t>
            </a:r>
            <a:r>
              <a:rPr lang="en-US" altLang="en-US" sz="4400" dirty="0" smtClean="0">
                <a:solidFill>
                  <a:srgbClr val="0000FF"/>
                </a:solidFill>
              </a:rPr>
              <a:t> </a:t>
            </a:r>
            <a:r>
              <a:rPr lang="en-US" altLang="en-US" sz="6000" dirty="0" smtClean="0">
                <a:solidFill>
                  <a:srgbClr val="0000FF"/>
                </a:solidFill>
              </a:rPr>
              <a:t>no</a:t>
            </a:r>
            <a:r>
              <a:rPr lang="en-US" altLang="en-US" sz="4400" dirty="0" smtClean="0">
                <a:solidFill>
                  <a:srgbClr val="0000FF"/>
                </a:solidFill>
              </a:rPr>
              <a:t> </a:t>
            </a:r>
            <a:r>
              <a:rPr lang="en-US" altLang="en-US" sz="4400" dirty="0" err="1" smtClean="0">
                <a:solidFill>
                  <a:srgbClr val="0000FF"/>
                </a:solidFill>
              </a:rPr>
              <a:t>mide</a:t>
            </a:r>
            <a:endParaRPr lang="da-DK" altLang="en-US" sz="4400" dirty="0" smtClean="0">
              <a:solidFill>
                <a:srgbClr val="0000FF"/>
              </a:solidFill>
            </a:endParaRPr>
          </a:p>
        </p:txBody>
      </p:sp>
      <p:sp>
        <p:nvSpPr>
          <p:cNvPr id="30723" name="Content Placeholder 3"/>
          <p:cNvSpPr>
            <a:spLocks noGrp="1"/>
          </p:cNvSpPr>
          <p:nvPr>
            <p:ph idx="1"/>
          </p:nvPr>
        </p:nvSpPr>
        <p:spPr>
          <a:xfrm>
            <a:off x="469464" y="1179642"/>
            <a:ext cx="8194187" cy="4267634"/>
          </a:xfrm>
        </p:spPr>
        <p:txBody>
          <a:bodyPr/>
          <a:lstStyle/>
          <a:p>
            <a:pPr>
              <a:buFontTx/>
              <a:buChar char="•"/>
            </a:pPr>
            <a:r>
              <a:rPr lang="en-US" altLang="en-US" sz="4000" dirty="0" smtClean="0"/>
              <a:t>No </a:t>
            </a:r>
            <a:r>
              <a:rPr lang="en-US" altLang="en-US" sz="4000" dirty="0" err="1" smtClean="0"/>
              <a:t>mide</a:t>
            </a:r>
            <a:r>
              <a:rPr lang="en-US" altLang="en-US" sz="4000" dirty="0" smtClean="0"/>
              <a:t> la </a:t>
            </a:r>
            <a:r>
              <a:rPr lang="en-US" altLang="en-US" sz="4000" dirty="0" err="1" smtClean="0"/>
              <a:t>evolución</a:t>
            </a:r>
            <a:r>
              <a:rPr lang="en-US" altLang="en-US" sz="4000" dirty="0" smtClean="0"/>
              <a:t> de la </a:t>
            </a:r>
            <a:r>
              <a:rPr lang="en-US" altLang="en-US" sz="4000" dirty="0" err="1" smtClean="0">
                <a:solidFill>
                  <a:srgbClr val="339966"/>
                </a:solidFill>
              </a:rPr>
              <a:t>renta</a:t>
            </a:r>
            <a:r>
              <a:rPr lang="en-US" altLang="en-US" sz="4000" dirty="0" smtClean="0">
                <a:solidFill>
                  <a:srgbClr val="339966"/>
                </a:solidFill>
              </a:rPr>
              <a:t> media.</a:t>
            </a:r>
          </a:p>
          <a:p>
            <a:pPr>
              <a:buFontTx/>
              <a:buChar char="•"/>
            </a:pPr>
            <a:r>
              <a:rPr lang="en-US" altLang="en-US" sz="4000" dirty="0" smtClean="0">
                <a:solidFill>
                  <a:srgbClr val="000000"/>
                </a:solidFill>
              </a:rPr>
              <a:t>Ni el </a:t>
            </a:r>
            <a:r>
              <a:rPr lang="en-US" altLang="en-US" sz="4000" dirty="0" err="1" smtClean="0">
                <a:solidFill>
                  <a:srgbClr val="339966"/>
                </a:solidFill>
              </a:rPr>
              <a:t>nivel</a:t>
            </a:r>
            <a:r>
              <a:rPr lang="en-US" altLang="en-US" sz="4000" dirty="0" smtClean="0">
                <a:solidFill>
                  <a:srgbClr val="339966"/>
                </a:solidFill>
              </a:rPr>
              <a:t> de </a:t>
            </a:r>
            <a:r>
              <a:rPr lang="en-US" altLang="en-US" sz="4000" dirty="0" err="1" smtClean="0">
                <a:solidFill>
                  <a:srgbClr val="339966"/>
                </a:solidFill>
              </a:rPr>
              <a:t>vida</a:t>
            </a:r>
            <a:r>
              <a:rPr lang="en-US" altLang="en-US" sz="4000" dirty="0" smtClean="0">
                <a:solidFill>
                  <a:srgbClr val="339966"/>
                </a:solidFill>
              </a:rPr>
              <a:t>.</a:t>
            </a:r>
          </a:p>
          <a:p>
            <a:pPr>
              <a:buFontTx/>
              <a:buChar char="•"/>
            </a:pPr>
            <a:r>
              <a:rPr lang="en-US" altLang="en-US" sz="4000" dirty="0" err="1" smtClean="0">
                <a:solidFill>
                  <a:srgbClr val="000000"/>
                </a:solidFill>
              </a:rPr>
              <a:t>Habla</a:t>
            </a:r>
            <a:r>
              <a:rPr lang="en-US" altLang="en-US" sz="4000" dirty="0" smtClean="0">
                <a:solidFill>
                  <a:srgbClr val="000000"/>
                </a:solidFill>
              </a:rPr>
              <a:t> de </a:t>
            </a:r>
            <a:r>
              <a:rPr lang="en-US" altLang="en-US" sz="4000" dirty="0" err="1" smtClean="0">
                <a:solidFill>
                  <a:srgbClr val="000000"/>
                </a:solidFill>
              </a:rPr>
              <a:t>cómo</a:t>
            </a:r>
            <a:r>
              <a:rPr lang="en-US" altLang="en-US" sz="4000" dirty="0" smtClean="0">
                <a:solidFill>
                  <a:srgbClr val="000000"/>
                </a:solidFill>
              </a:rPr>
              <a:t> se </a:t>
            </a:r>
            <a:r>
              <a:rPr lang="en-US" altLang="en-US" sz="4000" dirty="0" err="1" smtClean="0">
                <a:solidFill>
                  <a:srgbClr val="FF0000"/>
                </a:solidFill>
              </a:rPr>
              <a:t>reparte</a:t>
            </a:r>
            <a:r>
              <a:rPr lang="en-US" altLang="en-US" sz="4000" dirty="0" smtClean="0">
                <a:solidFill>
                  <a:srgbClr val="000000"/>
                </a:solidFill>
              </a:rPr>
              <a:t> el pastel; </a:t>
            </a:r>
            <a:r>
              <a:rPr lang="en-US" altLang="en-US" sz="4000" dirty="0" err="1" smtClean="0">
                <a:solidFill>
                  <a:srgbClr val="000000"/>
                </a:solidFill>
              </a:rPr>
              <a:t>pero</a:t>
            </a:r>
            <a:r>
              <a:rPr lang="en-US" altLang="en-US" sz="4000" dirty="0" smtClean="0">
                <a:solidFill>
                  <a:srgbClr val="000000"/>
                </a:solidFill>
              </a:rPr>
              <a:t> </a:t>
            </a:r>
            <a:r>
              <a:rPr lang="en-US" altLang="en-US" sz="4000" dirty="0" smtClean="0">
                <a:solidFill>
                  <a:srgbClr val="FF0000"/>
                </a:solidFill>
              </a:rPr>
              <a:t>no</a:t>
            </a:r>
            <a:r>
              <a:rPr lang="en-US" altLang="en-US" sz="4000" dirty="0" smtClean="0">
                <a:solidFill>
                  <a:srgbClr val="000000"/>
                </a:solidFill>
              </a:rPr>
              <a:t> del </a:t>
            </a:r>
            <a:r>
              <a:rPr lang="en-US" altLang="en-US" sz="4000" dirty="0" err="1" smtClean="0">
                <a:solidFill>
                  <a:srgbClr val="FF0000"/>
                </a:solidFill>
              </a:rPr>
              <a:t>tamaño</a:t>
            </a:r>
            <a:r>
              <a:rPr lang="en-US" altLang="en-US" sz="4000" dirty="0" smtClean="0">
                <a:solidFill>
                  <a:srgbClr val="000000"/>
                </a:solidFill>
              </a:rPr>
              <a:t> del pastel.</a:t>
            </a:r>
          </a:p>
          <a:p>
            <a:pPr>
              <a:buFontTx/>
              <a:buChar char="•"/>
            </a:pPr>
            <a:r>
              <a:rPr lang="en-US" altLang="en-US" sz="4000" dirty="0" err="1" smtClean="0"/>
              <a:t>Tampoco</a:t>
            </a:r>
            <a:r>
              <a:rPr lang="en-US" altLang="en-US" sz="4000" dirty="0" smtClean="0"/>
              <a:t> </a:t>
            </a:r>
            <a:r>
              <a:rPr lang="en-US" altLang="en-US" sz="4000" dirty="0" err="1" smtClean="0"/>
              <a:t>mide</a:t>
            </a:r>
            <a:r>
              <a:rPr lang="en-US" altLang="en-US" sz="4000" dirty="0" smtClean="0"/>
              <a:t> la </a:t>
            </a:r>
            <a:r>
              <a:rPr lang="en-US" altLang="en-US" sz="4000" dirty="0" err="1" smtClean="0">
                <a:solidFill>
                  <a:srgbClr val="339966"/>
                </a:solidFill>
              </a:rPr>
              <a:t>pobreza</a:t>
            </a:r>
            <a:r>
              <a:rPr lang="en-US" altLang="en-US" sz="4000" dirty="0" smtClean="0">
                <a:solidFill>
                  <a:srgbClr val="339966"/>
                </a:solidFill>
              </a:rPr>
              <a:t>.</a:t>
            </a:r>
          </a:p>
          <a:p>
            <a:pPr marL="0" indent="0"/>
            <a:endParaRPr lang="en-US" altLang="en-US" sz="2800" dirty="0" smtClean="0"/>
          </a:p>
          <a:p>
            <a:pPr>
              <a:buFontTx/>
              <a:buChar char="•"/>
            </a:pPr>
            <a:endParaRPr lang="da-DK" alt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7003147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 dirty="0" smtClean="0">
                <a:solidFill>
                  <a:srgbClr val="0000FF"/>
                </a:solidFill>
              </a:rPr>
              <a:t>La </a:t>
            </a:r>
            <a:r>
              <a:rPr lang="en-US" altLang="en-US" sz="2800" dirty="0" err="1" smtClean="0">
                <a:solidFill>
                  <a:srgbClr val="0000FF"/>
                </a:solidFill>
              </a:rPr>
              <a:t>desigualdad</a:t>
            </a:r>
            <a:r>
              <a:rPr lang="en-US" altLang="en-US" sz="2800" dirty="0" smtClean="0">
                <a:solidFill>
                  <a:srgbClr val="0000FF"/>
                </a:solidFill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</a:rPr>
              <a:t>puede</a:t>
            </a:r>
            <a:r>
              <a:rPr lang="en-US" altLang="en-US" sz="2800" dirty="0" smtClean="0">
                <a:solidFill>
                  <a:srgbClr val="0000FF"/>
                </a:solidFill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</a:rPr>
              <a:t>ser</a:t>
            </a:r>
            <a:r>
              <a:rPr lang="en-US" altLang="en-US" sz="2800" dirty="0" smtClean="0">
                <a:solidFill>
                  <a:srgbClr val="0000FF"/>
                </a:solidFill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</a:rPr>
              <a:t>paradójica</a:t>
            </a:r>
            <a:endParaRPr lang="da-DK" altLang="en-US" sz="2800" dirty="0" smtClean="0">
              <a:solidFill>
                <a:srgbClr val="0000FF"/>
              </a:solidFill>
            </a:endParaRPr>
          </a:p>
        </p:txBody>
      </p:sp>
      <p:sp>
        <p:nvSpPr>
          <p:cNvPr id="30723" name="Content Placeholder 3"/>
          <p:cNvSpPr>
            <a:spLocks noGrp="1"/>
          </p:cNvSpPr>
          <p:nvPr>
            <p:ph idx="1"/>
          </p:nvPr>
        </p:nvSpPr>
        <p:spPr>
          <a:xfrm>
            <a:off x="971550" y="1095375"/>
            <a:ext cx="7704138" cy="5600700"/>
          </a:xfrm>
        </p:spPr>
        <p:txBody>
          <a:bodyPr/>
          <a:lstStyle/>
          <a:p>
            <a:pPr>
              <a:buFontTx/>
              <a:buChar char="•"/>
            </a:pPr>
            <a:r>
              <a:rPr lang="en-US" altLang="en-US" sz="2800" dirty="0" err="1" smtClean="0"/>
              <a:t>Países</a:t>
            </a:r>
            <a:r>
              <a:rPr lang="en-US" altLang="en-US" sz="2800" dirty="0" smtClean="0"/>
              <a:t> con </a:t>
            </a:r>
            <a:r>
              <a:rPr lang="en-US" altLang="en-US" sz="2800" dirty="0" err="1" smtClean="0">
                <a:solidFill>
                  <a:srgbClr val="669900"/>
                </a:solidFill>
              </a:rPr>
              <a:t>poca</a:t>
            </a:r>
            <a:r>
              <a:rPr lang="en-US" altLang="en-US" sz="2800" dirty="0" smtClean="0">
                <a:solidFill>
                  <a:srgbClr val="98B954"/>
                </a:solidFill>
              </a:rPr>
              <a:t> </a:t>
            </a:r>
            <a:r>
              <a:rPr lang="en-US" altLang="en-US" sz="2800" dirty="0" err="1" smtClean="0"/>
              <a:t>desigualdad</a:t>
            </a:r>
            <a:r>
              <a:rPr lang="en-US" altLang="en-US" sz="2800" dirty="0" smtClean="0"/>
              <a:t>: </a:t>
            </a:r>
            <a:r>
              <a:rPr lang="en-US" altLang="en-US" sz="2800" dirty="0" err="1" smtClean="0"/>
              <a:t>Suecia</a:t>
            </a:r>
            <a:r>
              <a:rPr lang="en-US" altLang="en-US" sz="2800" dirty="0" smtClean="0"/>
              <a:t> y </a:t>
            </a:r>
            <a:r>
              <a:rPr lang="en-US" altLang="en-US" sz="2800" dirty="0" err="1" smtClean="0"/>
              <a:t>Noruega</a:t>
            </a:r>
            <a:endParaRPr lang="en-US" altLang="en-US" sz="2800" dirty="0" smtClean="0"/>
          </a:p>
          <a:p>
            <a:pPr lvl="1">
              <a:buFontTx/>
              <a:buChar char="•"/>
            </a:pPr>
            <a:r>
              <a:rPr lang="en-US" altLang="en-US" sz="2400" dirty="0" err="1" smtClean="0"/>
              <a:t>Otros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países</a:t>
            </a:r>
            <a:r>
              <a:rPr lang="en-US" altLang="en-US" sz="2400" dirty="0" smtClean="0"/>
              <a:t> con </a:t>
            </a:r>
            <a:r>
              <a:rPr lang="en-US" altLang="en-US" sz="2400" dirty="0" err="1" smtClean="0"/>
              <a:t>poca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desigualdad</a:t>
            </a:r>
            <a:r>
              <a:rPr lang="en-US" altLang="en-US" sz="2400" dirty="0" smtClean="0"/>
              <a:t>: </a:t>
            </a:r>
            <a:r>
              <a:rPr lang="en-US" altLang="en-US" sz="2400" dirty="0" err="1" smtClean="0"/>
              <a:t>Bielorrusia</a:t>
            </a:r>
            <a:r>
              <a:rPr lang="en-US" altLang="en-US" sz="2400" dirty="0" smtClean="0"/>
              <a:t> </a:t>
            </a:r>
            <a:r>
              <a:rPr lang="en-US" altLang="en-US" sz="2400" dirty="0"/>
              <a:t>o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Afganistán</a:t>
            </a:r>
            <a:r>
              <a:rPr lang="en-US" altLang="en-US" sz="2400" dirty="0" smtClean="0"/>
              <a:t>.</a:t>
            </a:r>
          </a:p>
          <a:p>
            <a:pPr>
              <a:buFontTx/>
              <a:buChar char="•"/>
            </a:pPr>
            <a:r>
              <a:rPr lang="en-US" altLang="en-US" sz="2800" dirty="0" err="1" smtClean="0">
                <a:solidFill>
                  <a:srgbClr val="000000"/>
                </a:solidFill>
              </a:rPr>
              <a:t>Países</a:t>
            </a:r>
            <a:r>
              <a:rPr lang="en-US" altLang="en-US" sz="2800" dirty="0" smtClean="0">
                <a:solidFill>
                  <a:srgbClr val="000000"/>
                </a:solidFill>
              </a:rPr>
              <a:t> con </a:t>
            </a:r>
            <a:r>
              <a:rPr lang="en-US" altLang="en-US" sz="2800" dirty="0" err="1" smtClean="0">
                <a:solidFill>
                  <a:srgbClr val="669900"/>
                </a:solidFill>
              </a:rPr>
              <a:t>mucha</a:t>
            </a:r>
            <a:r>
              <a:rPr lang="en-US" altLang="en-US" sz="2800" dirty="0" smtClean="0">
                <a:solidFill>
                  <a:srgbClr val="000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</a:rPr>
              <a:t>desigualdad</a:t>
            </a:r>
            <a:r>
              <a:rPr lang="en-US" altLang="en-US" sz="2800" dirty="0" smtClean="0">
                <a:solidFill>
                  <a:srgbClr val="000000"/>
                </a:solidFill>
              </a:rPr>
              <a:t>: </a:t>
            </a:r>
            <a:r>
              <a:rPr lang="en-US" altLang="en-US" sz="2800" dirty="0" err="1" smtClean="0">
                <a:solidFill>
                  <a:srgbClr val="000000"/>
                </a:solidFill>
              </a:rPr>
              <a:t>Estados</a:t>
            </a:r>
            <a:r>
              <a:rPr lang="en-US" altLang="en-US" sz="2800" dirty="0" smtClean="0">
                <a:solidFill>
                  <a:srgbClr val="000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</a:rPr>
              <a:t>Unidos</a:t>
            </a:r>
            <a:r>
              <a:rPr lang="en-US" altLang="en-US" sz="2800" dirty="0" smtClean="0">
                <a:solidFill>
                  <a:srgbClr val="000000"/>
                </a:solidFill>
              </a:rPr>
              <a:t>.</a:t>
            </a:r>
          </a:p>
          <a:p>
            <a:pPr lvl="1">
              <a:buFontTx/>
              <a:buChar char="•"/>
            </a:pPr>
            <a:r>
              <a:rPr lang="en-US" altLang="en-US" sz="2400" dirty="0"/>
              <a:t>Y </a:t>
            </a:r>
            <a:r>
              <a:rPr lang="en-US" altLang="en-US" sz="2400" dirty="0" smtClean="0"/>
              <a:t>Mozambique.</a:t>
            </a:r>
            <a:endParaRPr lang="en-US" altLang="en-US" sz="2400" dirty="0"/>
          </a:p>
          <a:p>
            <a:pPr>
              <a:buFontTx/>
              <a:buChar char="•"/>
            </a:pPr>
            <a:r>
              <a:rPr lang="en-US" altLang="en-US" sz="2800" dirty="0" err="1" smtClean="0">
                <a:solidFill>
                  <a:srgbClr val="000000"/>
                </a:solidFill>
              </a:rPr>
              <a:t>Que</a:t>
            </a:r>
            <a:r>
              <a:rPr lang="en-US" altLang="en-US" sz="2800" dirty="0" smtClean="0">
                <a:solidFill>
                  <a:srgbClr val="000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FF0000"/>
                </a:solidFill>
              </a:rPr>
              <a:t>aumente</a:t>
            </a:r>
            <a:r>
              <a:rPr lang="en-US" altLang="en-US" sz="2800" dirty="0" smtClean="0">
                <a:solidFill>
                  <a:srgbClr val="000000"/>
                </a:solidFill>
              </a:rPr>
              <a:t> la </a:t>
            </a:r>
            <a:r>
              <a:rPr lang="en-US" altLang="en-US" sz="2800" dirty="0" err="1" smtClean="0">
                <a:solidFill>
                  <a:srgbClr val="FF0000"/>
                </a:solidFill>
              </a:rPr>
              <a:t>desigualdad</a:t>
            </a:r>
            <a:r>
              <a:rPr lang="en-US" altLang="en-US" sz="2800" dirty="0" smtClean="0">
                <a:solidFill>
                  <a:srgbClr val="000000"/>
                </a:solidFill>
              </a:rPr>
              <a:t> en </a:t>
            </a:r>
            <a:r>
              <a:rPr lang="en-US" altLang="en-US" sz="2800" dirty="0" err="1" smtClean="0">
                <a:solidFill>
                  <a:srgbClr val="000000"/>
                </a:solidFill>
              </a:rPr>
              <a:t>todos</a:t>
            </a:r>
            <a:r>
              <a:rPr lang="en-US" altLang="en-US" sz="2800" dirty="0" smtClean="0">
                <a:solidFill>
                  <a:srgbClr val="000000"/>
                </a:solidFill>
              </a:rPr>
              <a:t> los </a:t>
            </a:r>
            <a:r>
              <a:rPr lang="en-US" altLang="en-US" sz="2800" dirty="0" err="1" smtClean="0">
                <a:solidFill>
                  <a:srgbClr val="000000"/>
                </a:solidFill>
              </a:rPr>
              <a:t>países</a:t>
            </a:r>
            <a:r>
              <a:rPr lang="en-US" altLang="en-US" sz="2800" dirty="0" smtClean="0">
                <a:solidFill>
                  <a:srgbClr val="000000"/>
                </a:solidFill>
              </a:rPr>
              <a:t> no </a:t>
            </a:r>
            <a:r>
              <a:rPr lang="en-US" altLang="en-US" sz="2800" dirty="0" err="1" smtClean="0">
                <a:solidFill>
                  <a:srgbClr val="000000"/>
                </a:solidFill>
              </a:rPr>
              <a:t>significa</a:t>
            </a:r>
            <a:r>
              <a:rPr lang="en-US" altLang="en-US" sz="2800" dirty="0" smtClean="0">
                <a:solidFill>
                  <a:srgbClr val="000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</a:rPr>
              <a:t>que</a:t>
            </a:r>
            <a:r>
              <a:rPr lang="en-US" altLang="en-US" sz="2800" dirty="0" smtClean="0">
                <a:solidFill>
                  <a:srgbClr val="000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</a:rPr>
              <a:t>aumente</a:t>
            </a:r>
            <a:r>
              <a:rPr lang="en-US" altLang="en-US" sz="2800" dirty="0" smtClean="0">
                <a:solidFill>
                  <a:srgbClr val="000000"/>
                </a:solidFill>
              </a:rPr>
              <a:t> en </a:t>
            </a:r>
            <a:r>
              <a:rPr lang="en-US" altLang="en-US" sz="2800" dirty="0" err="1" smtClean="0">
                <a:solidFill>
                  <a:srgbClr val="000000"/>
                </a:solidFill>
              </a:rPr>
              <a:t>su</a:t>
            </a:r>
            <a:r>
              <a:rPr lang="en-US" altLang="en-US" sz="2800" dirty="0" smtClean="0">
                <a:solidFill>
                  <a:srgbClr val="000000"/>
                </a:solidFill>
              </a:rPr>
              <a:t> </a:t>
            </a:r>
            <a:r>
              <a:rPr lang="en-US" altLang="en-US" sz="2800" dirty="0" err="1" smtClean="0">
                <a:solidFill>
                  <a:srgbClr val="000000"/>
                </a:solidFill>
              </a:rPr>
              <a:t>conjunto</a:t>
            </a:r>
            <a:r>
              <a:rPr lang="en-US" altLang="en-US" sz="2800" dirty="0" smtClean="0">
                <a:solidFill>
                  <a:srgbClr val="000000"/>
                </a:solidFill>
              </a:rPr>
              <a:t> (</a:t>
            </a:r>
            <a:r>
              <a:rPr lang="en-US" altLang="en-US" sz="2800" dirty="0" err="1" smtClean="0">
                <a:solidFill>
                  <a:srgbClr val="FF0000"/>
                </a:solidFill>
              </a:rPr>
              <a:t>convergencia</a:t>
            </a:r>
            <a:r>
              <a:rPr lang="en-US" altLang="en-US" sz="2800" dirty="0" smtClean="0">
                <a:solidFill>
                  <a:srgbClr val="FF0000"/>
                </a:solidFill>
              </a:rPr>
              <a:t> de </a:t>
            </a:r>
            <a:r>
              <a:rPr lang="en-US" altLang="en-US" sz="2800" dirty="0" err="1" smtClean="0">
                <a:solidFill>
                  <a:srgbClr val="FF0000"/>
                </a:solidFill>
              </a:rPr>
              <a:t>renta</a:t>
            </a:r>
            <a:r>
              <a:rPr lang="en-US" altLang="en-US" sz="2800" dirty="0" smtClean="0">
                <a:solidFill>
                  <a:srgbClr val="FF0000"/>
                </a:solidFill>
              </a:rPr>
              <a:t> </a:t>
            </a:r>
            <a:r>
              <a:rPr lang="en-US" altLang="en-US" sz="2800" dirty="0" smtClean="0">
                <a:solidFill>
                  <a:srgbClr val="000000"/>
                </a:solidFill>
              </a:rPr>
              <a:t>per </a:t>
            </a:r>
            <a:r>
              <a:rPr lang="en-US" altLang="en-US" sz="2800" dirty="0" err="1" smtClean="0">
                <a:solidFill>
                  <a:srgbClr val="000000"/>
                </a:solidFill>
              </a:rPr>
              <a:t>cápita</a:t>
            </a:r>
            <a:r>
              <a:rPr lang="en-US" altLang="en-US" sz="2800" dirty="0" smtClean="0">
                <a:solidFill>
                  <a:srgbClr val="000000"/>
                </a:solidFill>
              </a:rPr>
              <a:t> entre </a:t>
            </a:r>
            <a:r>
              <a:rPr lang="en-US" altLang="en-US" sz="2800" dirty="0" err="1" smtClean="0">
                <a:solidFill>
                  <a:srgbClr val="000000"/>
                </a:solidFill>
              </a:rPr>
              <a:t>países</a:t>
            </a:r>
            <a:r>
              <a:rPr lang="en-US" altLang="en-US" sz="2800" dirty="0" smtClean="0">
                <a:solidFill>
                  <a:srgbClr val="000000"/>
                </a:solidFill>
              </a:rPr>
              <a:t>: China, India y </a:t>
            </a:r>
            <a:r>
              <a:rPr lang="en-US" altLang="en-US" sz="2800" dirty="0" err="1" smtClean="0">
                <a:solidFill>
                  <a:srgbClr val="000000"/>
                </a:solidFill>
              </a:rPr>
              <a:t>África</a:t>
            </a:r>
            <a:r>
              <a:rPr lang="en-US" altLang="en-US" sz="2800" dirty="0" smtClean="0">
                <a:solidFill>
                  <a:srgbClr val="000000"/>
                </a:solidFill>
              </a:rPr>
              <a:t>). </a:t>
            </a:r>
            <a:endParaRPr lang="en-US" altLang="en-US" sz="2800" dirty="0" smtClean="0"/>
          </a:p>
          <a:p>
            <a:pPr>
              <a:buFontTx/>
              <a:buChar char="•"/>
            </a:pPr>
            <a:endParaRPr lang="da-DK" alt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9828381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3600" dirty="0" smtClean="0"/>
              <a:t>Tipos de desigualdad</a:t>
            </a:r>
            <a:endParaRPr lang="es-ES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Tx/>
              <a:buChar char="-"/>
            </a:pPr>
            <a:r>
              <a:rPr lang="es-ES" dirty="0" smtClean="0"/>
              <a:t>De renta o ingresos</a:t>
            </a:r>
          </a:p>
          <a:p>
            <a:pPr marL="0" indent="0"/>
            <a:endParaRPr lang="es-ES" dirty="0" smtClean="0">
              <a:solidFill>
                <a:srgbClr val="FF0000"/>
              </a:solidFill>
            </a:endParaRPr>
          </a:p>
          <a:p>
            <a:pPr marL="0" indent="0"/>
            <a:endParaRPr lang="es-ES" dirty="0">
              <a:solidFill>
                <a:srgbClr val="FF0000"/>
              </a:solidFill>
            </a:endParaRPr>
          </a:p>
          <a:p>
            <a:pPr marL="457200" indent="-457200">
              <a:buFontTx/>
              <a:buChar char="-"/>
            </a:pPr>
            <a:r>
              <a:rPr lang="es-ES" dirty="0" smtClean="0"/>
              <a:t>De riqueza</a:t>
            </a:r>
          </a:p>
          <a:p>
            <a:pPr marL="457200" indent="-457200">
              <a:buFontTx/>
              <a:buChar char="-"/>
            </a:pPr>
            <a:endParaRPr lang="es-ES" dirty="0"/>
          </a:p>
          <a:p>
            <a:pPr marL="457200" indent="-457200">
              <a:buFontTx/>
              <a:buChar char="-"/>
            </a:pPr>
            <a:endParaRPr lang="es-ES" dirty="0"/>
          </a:p>
          <a:p>
            <a:pPr marL="457200" indent="-457200">
              <a:buFontTx/>
              <a:buChar char="-"/>
            </a:pPr>
            <a:r>
              <a:rPr lang="es-ES" dirty="0" smtClean="0"/>
              <a:t>De consumo</a:t>
            </a:r>
          </a:p>
        </p:txBody>
      </p:sp>
      <p:pic>
        <p:nvPicPr>
          <p:cNvPr id="7" name="Imagen 6" descr="dollars-background-1462001372fMM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8468" y="757082"/>
            <a:ext cx="2332363" cy="1526374"/>
          </a:xfrm>
          <a:prstGeom prst="rect">
            <a:avLst/>
          </a:prstGeom>
        </p:spPr>
      </p:pic>
      <p:pic>
        <p:nvPicPr>
          <p:cNvPr id="8" name="Imagen 7" descr="mansion-2115312_960_720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4681" y="2388779"/>
            <a:ext cx="2330045" cy="1962912"/>
          </a:xfrm>
          <a:prstGeom prst="rect">
            <a:avLst/>
          </a:prstGeom>
        </p:spPr>
      </p:pic>
      <p:pic>
        <p:nvPicPr>
          <p:cNvPr id="9" name="Imagen 8" descr="sale-1726232_960_720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0206" y="4464828"/>
            <a:ext cx="2330625" cy="2194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04551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36274" y="2228428"/>
            <a:ext cx="7704138" cy="1275906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s-ES" sz="7800" dirty="0" smtClean="0"/>
              <a:t>Emergencia social </a:t>
            </a:r>
          </a:p>
          <a:p>
            <a:pPr marL="0" indent="0" algn="ctr">
              <a:buNone/>
            </a:pPr>
            <a:r>
              <a:rPr lang="es-ES" sz="2000" dirty="0" smtClean="0"/>
              <a:t>Antón Costas, El País, 2015</a:t>
            </a:r>
          </a:p>
          <a:p>
            <a:endParaRPr lang="es-ES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848400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>
            <a:graphicFrameLocks noGrp="1"/>
          </p:cNvGraphicFramePr>
          <p:nvPr/>
        </p:nvGraphicFramePr>
        <p:xfrm>
          <a:off x="-32319" y="620433"/>
          <a:ext cx="9208638" cy="56171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565883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4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Chart bld="series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18637" y="1399381"/>
            <a:ext cx="7704138" cy="3557253"/>
          </a:xfrm>
        </p:spPr>
        <p:txBody>
          <a:bodyPr/>
          <a:lstStyle/>
          <a:p>
            <a:pPr marL="0" indent="0" algn="ctr">
              <a:buNone/>
            </a:pPr>
            <a:r>
              <a:rPr lang="es-ES" sz="6600" dirty="0" smtClean="0"/>
              <a:t>Combinación letal de pobreza y desigualdad </a:t>
            </a:r>
          </a:p>
          <a:p>
            <a:pPr marL="0" indent="0" algn="ctr">
              <a:buNone/>
            </a:pPr>
            <a:r>
              <a:rPr lang="es-ES" sz="2000" dirty="0" smtClean="0"/>
              <a:t>Joaquín Estefanía, El País, 2015</a:t>
            </a:r>
          </a:p>
          <a:p>
            <a:endParaRPr lang="es-ES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275378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65672" y="1569895"/>
            <a:ext cx="7704138" cy="2775243"/>
          </a:xfrm>
        </p:spPr>
        <p:txBody>
          <a:bodyPr/>
          <a:lstStyle/>
          <a:p>
            <a:pPr marL="0" indent="0" algn="ctr">
              <a:buNone/>
            </a:pPr>
            <a:r>
              <a:rPr lang="es-ES" sz="6600" dirty="0" smtClean="0"/>
              <a:t>La peor plaga de los últimos años </a:t>
            </a:r>
          </a:p>
          <a:p>
            <a:pPr marL="0" indent="0" algn="ctr">
              <a:buNone/>
            </a:pPr>
            <a:r>
              <a:rPr lang="es-ES" sz="2000" dirty="0" smtClean="0"/>
              <a:t>López-Medel, </a:t>
            </a:r>
            <a:r>
              <a:rPr lang="es-ES" sz="2000" dirty="0" err="1" smtClean="0"/>
              <a:t>diario.es</a:t>
            </a:r>
            <a:r>
              <a:rPr lang="es-ES" sz="2000" dirty="0" smtClean="0"/>
              <a:t>, 2016</a:t>
            </a:r>
          </a:p>
          <a:p>
            <a:endParaRPr lang="es-ES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275378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65672" y="1569895"/>
            <a:ext cx="7704138" cy="2775243"/>
          </a:xfrm>
        </p:spPr>
        <p:txBody>
          <a:bodyPr/>
          <a:lstStyle/>
          <a:p>
            <a:pPr marL="0" indent="0" algn="ctr">
              <a:buNone/>
            </a:pPr>
            <a:r>
              <a:rPr lang="es-ES" sz="6600" dirty="0" smtClean="0"/>
              <a:t>Aumento exponencial de la desigualdad </a:t>
            </a:r>
          </a:p>
          <a:p>
            <a:pPr marL="0" indent="0" algn="ctr">
              <a:buNone/>
            </a:pPr>
            <a:r>
              <a:rPr lang="es-ES" sz="2000" dirty="0" smtClean="0"/>
              <a:t>José Félix </a:t>
            </a:r>
            <a:r>
              <a:rPr lang="es-ES" sz="2000" dirty="0" err="1" smtClean="0"/>
              <a:t>Tezanos</a:t>
            </a:r>
            <a:r>
              <a:rPr lang="es-ES" sz="2000" dirty="0" smtClean="0"/>
              <a:t>, 2015</a:t>
            </a:r>
          </a:p>
          <a:p>
            <a:endParaRPr lang="es-ES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81004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65672" y="1569895"/>
            <a:ext cx="7704138" cy="2775243"/>
          </a:xfrm>
        </p:spPr>
        <p:txBody>
          <a:bodyPr/>
          <a:lstStyle/>
          <a:p>
            <a:pPr marL="0" indent="0" algn="ctr">
              <a:buNone/>
            </a:pPr>
            <a:r>
              <a:rPr lang="es-ES" sz="6600" dirty="0" smtClean="0"/>
              <a:t>Problema de gran magnitud</a:t>
            </a:r>
          </a:p>
          <a:p>
            <a:pPr marL="0" indent="0" algn="ctr">
              <a:buNone/>
            </a:pPr>
            <a:r>
              <a:rPr lang="es-ES" sz="2000" dirty="0" smtClean="0"/>
              <a:t>Luis Ayala, 2017</a:t>
            </a:r>
          </a:p>
          <a:p>
            <a:endParaRPr lang="es-ES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904809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06876" y="1328824"/>
            <a:ext cx="7704138" cy="340819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s-ES" sz="6600" dirty="0" smtClean="0"/>
              <a:t>La desigualdad ha alcanzado niveles alarmantes </a:t>
            </a:r>
          </a:p>
          <a:p>
            <a:pPr marL="0" indent="0" algn="ctr">
              <a:buNone/>
            </a:pPr>
            <a:r>
              <a:rPr lang="es-ES" sz="2000" dirty="0" err="1" smtClean="0"/>
              <a:t>Oxfam</a:t>
            </a:r>
            <a:r>
              <a:rPr lang="es-ES" sz="2000" dirty="0" smtClean="0"/>
              <a:t> </a:t>
            </a:r>
            <a:r>
              <a:rPr lang="es-ES" sz="2000" dirty="0" err="1" smtClean="0"/>
              <a:t>Intermón</a:t>
            </a:r>
            <a:r>
              <a:rPr lang="es-ES" sz="2000" dirty="0" smtClean="0"/>
              <a:t>, 2015</a:t>
            </a:r>
          </a:p>
          <a:p>
            <a:endParaRPr lang="es-ES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712952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30395" y="1434661"/>
            <a:ext cx="7704138" cy="3157904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s-ES" sz="7800" dirty="0" smtClean="0"/>
              <a:t>Aumento rápido y de gran magnitud de la desigualdad </a:t>
            </a:r>
          </a:p>
          <a:p>
            <a:pPr marL="0" indent="0" algn="ctr">
              <a:buNone/>
            </a:pPr>
            <a:r>
              <a:rPr lang="es-ES" sz="2200" dirty="0" smtClean="0"/>
              <a:t>Cáritas, 2014</a:t>
            </a:r>
          </a:p>
          <a:p>
            <a:endParaRPr lang="es-ES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712952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51746" y="2488421"/>
            <a:ext cx="7704138" cy="2939367"/>
          </a:xfrm>
        </p:spPr>
        <p:txBody>
          <a:bodyPr/>
          <a:lstStyle/>
          <a:p>
            <a:pPr algn="ctr"/>
            <a:r>
              <a:rPr lang="es-ES" sz="4400" b="1" dirty="0">
                <a:solidFill>
                  <a:srgbClr val="004466"/>
                </a:solidFill>
                <a:latin typeface="+mj-lt"/>
                <a:ea typeface="+mj-ea"/>
                <a:cs typeface="+mj-cs"/>
              </a:rPr>
              <a:t>¿QUÉ DICEN LOS DATOS?</a:t>
            </a:r>
          </a:p>
        </p:txBody>
      </p:sp>
    </p:spTree>
    <p:extLst>
      <p:ext uri="{BB962C8B-B14F-4D97-AF65-F5344CB8AC3E}">
        <p14:creationId xmlns:p14="http://schemas.microsoft.com/office/powerpoint/2010/main" val="24440240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MPIDR_template">
  <a:themeElements>
    <a:clrScheme name="MPIDR_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PIDR_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PIDR_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PIDR_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PIDR_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PIDR_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PIDR_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PIDR_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PIDR_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PIDR_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PIDR_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PIDR_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PIDR_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PIDR_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Negr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PIDR_templat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 Negro .thmx</Template>
  <TotalTime>2864</TotalTime>
  <Words>312</Words>
  <Application>Microsoft Macintosh PowerPoint</Application>
  <PresentationFormat>Presentación en pantalla (4:3)</PresentationFormat>
  <Paragraphs>51</Paragraphs>
  <Slides>20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20</vt:i4>
      </vt:variant>
    </vt:vector>
  </HeadingPairs>
  <TitlesOfParts>
    <vt:vector size="22" baseType="lpstr">
      <vt:lpstr>MPIDR_template</vt:lpstr>
      <vt:lpstr>Negro</vt:lpstr>
      <vt:lpstr>La desigualdad en España: lo que se dice  y lo que dicen los datos (I).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Lo que la desigualdad no mide</vt:lpstr>
      <vt:lpstr>La desigualdad puede ser paradójica</vt:lpstr>
      <vt:lpstr>Tipos de desigualdad</vt:lpstr>
      <vt:lpstr>Presentación de PowerPoint</vt:lpstr>
    </vt:vector>
  </TitlesOfParts>
  <Manager/>
  <Company>UNED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desigualdad no es lo que parece</dc:title>
  <dc:subject/>
  <dc:creator>Juan Ignacio Martínez Pastor</dc:creator>
  <cp:keywords/>
  <dc:description/>
  <cp:lastModifiedBy>Juan Ignacio</cp:lastModifiedBy>
  <cp:revision>913</cp:revision>
  <cp:lastPrinted>2014-05-22T07:09:38Z</cp:lastPrinted>
  <dcterms:created xsi:type="dcterms:W3CDTF">2010-04-06T12:12:02Z</dcterms:created>
  <dcterms:modified xsi:type="dcterms:W3CDTF">2017-12-11T10:34:24Z</dcterms:modified>
  <cp:category/>
</cp:coreProperties>
</file>