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4905" r:id="rId2"/>
  </p:sldMasterIdLst>
  <p:notesMasterIdLst>
    <p:notesMasterId r:id="rId23"/>
  </p:notesMasterIdLst>
  <p:handoutMasterIdLst>
    <p:handoutMasterId r:id="rId24"/>
  </p:handoutMasterIdLst>
  <p:sldIdLst>
    <p:sldId id="596" r:id="rId3"/>
    <p:sldId id="597" r:id="rId4"/>
    <p:sldId id="598" r:id="rId5"/>
    <p:sldId id="599" r:id="rId6"/>
    <p:sldId id="614" r:id="rId7"/>
    <p:sldId id="663" r:id="rId8"/>
    <p:sldId id="603" r:id="rId9"/>
    <p:sldId id="604" r:id="rId10"/>
    <p:sldId id="656" r:id="rId11"/>
    <p:sldId id="657" r:id="rId12"/>
    <p:sldId id="658" r:id="rId13"/>
    <p:sldId id="659" r:id="rId14"/>
    <p:sldId id="660" r:id="rId15"/>
    <p:sldId id="661" r:id="rId16"/>
    <p:sldId id="662" r:id="rId17"/>
    <p:sldId id="637" r:id="rId18"/>
    <p:sldId id="605" r:id="rId19"/>
    <p:sldId id="607" r:id="rId20"/>
    <p:sldId id="625" r:id="rId21"/>
    <p:sldId id="634" r:id="rId22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14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orient="horz" pos="2507">
          <p15:clr>
            <a:srgbClr val="A4A3A4"/>
          </p15:clr>
        </p15:guide>
        <p15:guide id="4" orient="horz" pos="2714">
          <p15:clr>
            <a:srgbClr val="A4A3A4"/>
          </p15:clr>
        </p15:guide>
        <p15:guide id="5" orient="horz" pos="2103">
          <p15:clr>
            <a:srgbClr val="A4A3A4"/>
          </p15:clr>
        </p15:guide>
        <p15:guide id="6" orient="horz" pos="1293">
          <p15:clr>
            <a:srgbClr val="A4A3A4"/>
          </p15:clr>
        </p15:guide>
        <p15:guide id="7" orient="horz" pos="2313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1500">
          <p15:clr>
            <a:srgbClr val="A4A3A4"/>
          </p15:clr>
        </p15:guide>
        <p15:guide id="10" orient="horz" pos="1089">
          <p15:clr>
            <a:srgbClr val="A4A3A4"/>
          </p15:clr>
        </p15:guide>
        <p15:guide id="11" orient="horz" pos="3115">
          <p15:clr>
            <a:srgbClr val="A4A3A4"/>
          </p15:clr>
        </p15:guide>
        <p15:guide id="12" pos="628">
          <p15:clr>
            <a:srgbClr val="A4A3A4"/>
          </p15:clr>
        </p15:guide>
        <p15:guide id="13" pos="2395">
          <p15:clr>
            <a:srgbClr val="A4A3A4"/>
          </p15:clr>
        </p15:guide>
        <p15:guide id="14" pos="5683">
          <p15:clr>
            <a:srgbClr val="A4A3A4"/>
          </p15:clr>
        </p15:guide>
        <p15:guide id="15" pos="2875">
          <p15:clr>
            <a:srgbClr val="A4A3A4"/>
          </p15:clr>
        </p15:guide>
        <p15:guide id="16" pos="4289">
          <p15:clr>
            <a:srgbClr val="A4A3A4"/>
          </p15:clr>
        </p15:guide>
        <p15:guide id="17" pos="744">
          <p15:clr>
            <a:srgbClr val="A4A3A4"/>
          </p15:clr>
        </p15:guide>
        <p15:guide id="18" pos="4644">
          <p15:clr>
            <a:srgbClr val="A4A3A4"/>
          </p15:clr>
        </p15:guide>
        <p15:guide id="19" pos="344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Ignaci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AA3"/>
    <a:srgbClr val="B59D8F"/>
    <a:srgbClr val="660066"/>
    <a:srgbClr val="3333FF"/>
    <a:srgbClr val="B3382F"/>
    <a:srgbClr val="E12A1D"/>
    <a:srgbClr val="600315"/>
    <a:srgbClr val="D04D6D"/>
    <a:srgbClr val="0033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3685" autoAdjust="0"/>
  </p:normalViewPr>
  <p:slideViewPr>
    <p:cSldViewPr snapToGrid="0" showGuides="1">
      <p:cViewPr varScale="1">
        <p:scale>
          <a:sx n="216" d="100"/>
          <a:sy n="216" d="100"/>
        </p:scale>
        <p:origin x="-2416" y="-112"/>
      </p:cViewPr>
      <p:guideLst>
        <p:guide orient="horz" pos="2914"/>
        <p:guide orient="horz" pos="1897"/>
        <p:guide orient="horz" pos="2507"/>
        <p:guide orient="horz" pos="2714"/>
        <p:guide orient="horz" pos="2103"/>
        <p:guide orient="horz" pos="1293"/>
        <p:guide orient="horz" pos="2313"/>
        <p:guide orient="horz" pos="577"/>
        <p:guide orient="horz" pos="1500"/>
        <p:guide orient="horz" pos="1089"/>
        <p:guide orient="horz" pos="3115"/>
        <p:guide pos="628"/>
        <p:guide pos="2395"/>
        <p:guide pos="5683"/>
        <p:guide pos="2875"/>
        <p:guide pos="4289"/>
        <p:guide pos="744"/>
        <p:guide pos="4644"/>
        <p:guide pos="3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esigualdad:Datos%20desigual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Recta</a:t>
            </a:r>
            <a:r>
              <a:rPr lang="es-ES" baseline="0"/>
              <a:t> de igualdad, curva de Lorenz e índice GINI</a:t>
            </a:r>
            <a:endParaRPr lang="es-ES"/>
          </a:p>
        </c:rich>
      </c:tx>
      <c:layout>
        <c:manualLayout>
          <c:xMode val="edge"/>
          <c:yMode val="edge"/>
          <c:x val="0.198031674173749"/>
          <c:y val="0.036175038048769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5136735747458"/>
          <c:y val="0.0149222031951175"/>
          <c:w val="0.814200753683661"/>
          <c:h val="0.875769008852025"/>
        </c:manualLayout>
      </c:layout>
      <c:scatterChart>
        <c:scatterStyle val="lineMarker"/>
        <c:varyColors val="0"/>
        <c:ser>
          <c:idx val="0"/>
          <c:order val="0"/>
          <c:tx>
            <c:strRef>
              <c:f>'Hoja1 (3)'!$B$1</c:f>
              <c:strCache>
                <c:ptCount val="1"/>
                <c:pt idx="0">
                  <c:v>Igualdad perfecta</c:v>
                </c:pt>
              </c:strCache>
            </c:strRef>
          </c:tx>
          <c:spPr>
            <a:ln w="47625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xVal>
            <c:numRef>
              <c:f>'Hoja1 (3)'!$A$2:$A$12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'Hoja1 (3)'!$B$2:$B$12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'Hoja1 (3)'!$C$1</c:f>
              <c:strCache>
                <c:ptCount val="1"/>
                <c:pt idx="0">
                  <c:v>País A</c:v>
                </c:pt>
              </c:strCache>
            </c:strRef>
          </c:tx>
          <c:spPr>
            <a:ln w="47625">
              <a:solidFill>
                <a:srgbClr val="008000"/>
              </a:solidFill>
            </a:ln>
          </c:spPr>
          <c:marker>
            <c:symbol val="diamond"/>
            <c:size val="7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'Hoja1 (3)'!$A$2:$A$12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'Hoja1 (3)'!$C$2:$C$12</c:f>
              <c:numCache>
                <c:formatCode>General</c:formatCode>
                <c:ptCount val="11"/>
                <c:pt idx="0">
                  <c:v>0.0</c:v>
                </c:pt>
                <c:pt idx="1">
                  <c:v>3.0</c:v>
                </c:pt>
                <c:pt idx="2">
                  <c:v>7.0</c:v>
                </c:pt>
                <c:pt idx="3">
                  <c:v>11.0</c:v>
                </c:pt>
                <c:pt idx="4">
                  <c:v>19.0</c:v>
                </c:pt>
                <c:pt idx="5">
                  <c:v>29.0</c:v>
                </c:pt>
                <c:pt idx="6">
                  <c:v>39.0</c:v>
                </c:pt>
                <c:pt idx="7">
                  <c:v>52.0</c:v>
                </c:pt>
                <c:pt idx="8">
                  <c:v>68.0</c:v>
                </c:pt>
                <c:pt idx="9">
                  <c:v>84.0</c:v>
                </c:pt>
                <c:pt idx="10">
                  <c:v>100.0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'Hoja1 (3)'!$D$1</c:f>
              <c:strCache>
                <c:ptCount val="1"/>
                <c:pt idx="0">
                  <c:v>País B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'Hoja1 (3)'!$A$2:$A$12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'Hoja1 (3)'!$D$2:$D$12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5.0</c:v>
                </c:pt>
                <c:pt idx="4">
                  <c:v>7.0</c:v>
                </c:pt>
                <c:pt idx="5">
                  <c:v>12.0</c:v>
                </c:pt>
                <c:pt idx="6">
                  <c:v>20.0</c:v>
                </c:pt>
                <c:pt idx="7">
                  <c:v>31.0</c:v>
                </c:pt>
                <c:pt idx="8">
                  <c:v>48.0</c:v>
                </c:pt>
                <c:pt idx="9">
                  <c:v>71.0</c:v>
                </c:pt>
                <c:pt idx="10">
                  <c:v>100.0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654168"/>
        <c:axId val="-2121651144"/>
      </c:scatterChart>
      <c:valAx>
        <c:axId val="-2121654168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Porcentaje</a:t>
                </a:r>
                <a:r>
                  <a:rPr lang="es-ES" baseline="0"/>
                  <a:t> acumulado de población</a:t>
                </a:r>
                <a:endParaRPr lang="es-E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21651144"/>
        <c:crosses val="autoZero"/>
        <c:crossBetween val="midCat"/>
      </c:valAx>
      <c:valAx>
        <c:axId val="-2121651144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Porcentaje acumulado de riqueza, renta o consumo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21654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2102610614078"/>
          <c:y val="0.43482983222936"/>
          <c:w val="0.0899685708136208"/>
          <c:h val="0.20404697556564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305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/>
            </a:lvl1pPr>
          </a:lstStyle>
          <a:p>
            <a:pPr>
              <a:defRPr/>
            </a:pPr>
            <a:fld id="{85A04BED-A731-4611-B5BD-124BCF097BD3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305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/>
            </a:lvl1pPr>
          </a:lstStyle>
          <a:p>
            <a:pPr>
              <a:defRPr/>
            </a:pPr>
            <a:fld id="{71C02845-45FF-43CE-8DE8-13F8BCF022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79368"/>
            <a:ext cx="5375268" cy="44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fld id="{DBFA2BDF-3515-496A-B768-4806814BD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Test JWV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055" indent="-283098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393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350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307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263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222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178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136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FE939-5B9F-46FB-BD71-40EA68FCA7B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34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08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25775"/>
            <a:ext cx="6410325" cy="982663"/>
          </a:xfrm>
        </p:spPr>
        <p:txBody>
          <a:bodyPr lIns="360000" rIns="0" anchor="b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6400800" cy="936625"/>
          </a:xfrm>
        </p:spPr>
        <p:txBody>
          <a:bodyPr rIns="0"/>
          <a:lstStyle>
            <a:lvl1pPr marL="0" indent="0" algn="r"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1925638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0"/>
            <a:ext cx="5626100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38275"/>
            <a:ext cx="3775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38275"/>
            <a:ext cx="37766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38275"/>
            <a:ext cx="770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0825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0"/>
            <a:ext cx="77041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6" r:id="rId1"/>
    <p:sldLayoutId id="2147484907" r:id="rId2"/>
    <p:sldLayoutId id="2147484908" r:id="rId3"/>
    <p:sldLayoutId id="2147484909" r:id="rId4"/>
    <p:sldLayoutId id="2147484910" r:id="rId5"/>
    <p:sldLayoutId id="2147484911" r:id="rId6"/>
    <p:sldLayoutId id="2147484912" r:id="rId7"/>
    <p:sldLayoutId id="2147484913" r:id="rId8"/>
    <p:sldLayoutId id="2147484914" r:id="rId9"/>
    <p:sldLayoutId id="2147484915" r:id="rId10"/>
    <p:sldLayoutId id="21474849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21361" y="2298985"/>
            <a:ext cx="9317756" cy="1086168"/>
          </a:xfrm>
        </p:spPr>
        <p:txBody>
          <a:bodyPr/>
          <a:lstStyle/>
          <a:p>
            <a:pPr algn="ctr" eaLnBrk="1" hangingPunct="1"/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a desigualdad en España: lo que se dice 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y lo que dicen los datos (I).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5699"/>
            <a:ext cx="9144000" cy="1322996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Juan Ignacio Martínez Pastor</a:t>
            </a:r>
          </a:p>
          <a:p>
            <a:pPr algn="ctr" eaLnBrk="1" hangingPunct="1"/>
            <a:r>
              <a:rPr lang="de-DE" sz="2000" dirty="0" smtClean="0"/>
              <a:t>Departamento de Sociología II (Estructura </a:t>
            </a:r>
            <a:r>
              <a:rPr lang="de-DE" sz="2000" dirty="0" err="1" smtClean="0"/>
              <a:t>Social</a:t>
            </a:r>
            <a:r>
              <a:rPr lang="de-DE" sz="2000" dirty="0" smtClean="0"/>
              <a:t>)</a:t>
            </a:r>
          </a:p>
          <a:p>
            <a:pPr algn="ctr" eaLnBrk="1" hangingPunct="1"/>
            <a:r>
              <a:rPr lang="de-DE" sz="2000" dirty="0" smtClean="0"/>
              <a:t>UNED</a:t>
            </a:r>
          </a:p>
          <a:p>
            <a:pPr algn="ctr" eaLnBrk="1" hangingPunct="1"/>
            <a:endParaRPr lang="de-DE" sz="2800" i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290683"/>
            <a:ext cx="1078992" cy="1078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3" y="196266"/>
            <a:ext cx="1385956" cy="1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7656" y="1261216"/>
            <a:ext cx="7704138" cy="4525963"/>
          </a:xfrm>
        </p:spPr>
        <p:txBody>
          <a:bodyPr/>
          <a:lstStyle/>
          <a:p>
            <a:pPr marL="0">
              <a:lnSpc>
                <a:spcPct val="150000"/>
              </a:lnSpc>
            </a:pPr>
            <a:r>
              <a:rPr lang="es-ES" sz="4400" b="1" dirty="0" smtClean="0"/>
              <a:t>¿HA AUMENTADO LA </a:t>
            </a:r>
            <a:r>
              <a:rPr lang="es-ES" sz="4400" b="1" dirty="0" smtClean="0">
                <a:solidFill>
                  <a:srgbClr val="FF0000"/>
                </a:solidFill>
              </a:rPr>
              <a:t>DESIGUALDAD</a:t>
            </a:r>
            <a:r>
              <a:rPr lang="es-ES" sz="4400" b="1" dirty="0" smtClean="0"/>
              <a:t> EN ESPAÑA EN LAS ÚLTIMAS DÉCADAS?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283144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7128" y="1920609"/>
            <a:ext cx="7704138" cy="2957683"/>
          </a:xfrm>
        </p:spPr>
        <p:txBody>
          <a:bodyPr/>
          <a:lstStyle/>
          <a:p>
            <a:pPr marL="0" algn="ctr">
              <a:lnSpc>
                <a:spcPct val="150000"/>
              </a:lnSpc>
            </a:pPr>
            <a:r>
              <a:rPr lang="es-ES" sz="4400" b="1" dirty="0" smtClean="0"/>
              <a:t>¿Y DURANTE LA ÚLTIMA </a:t>
            </a:r>
            <a:r>
              <a:rPr lang="es-ES" sz="4400" b="1" dirty="0" smtClean="0">
                <a:solidFill>
                  <a:srgbClr val="FF0000"/>
                </a:solidFill>
              </a:rPr>
              <a:t>CRISIS</a:t>
            </a:r>
            <a:r>
              <a:rPr lang="es-ES" sz="4400" b="1" dirty="0" smtClean="0"/>
              <a:t>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9331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4389" y="2402945"/>
            <a:ext cx="7704138" cy="1889220"/>
          </a:xfrm>
        </p:spPr>
        <p:txBody>
          <a:bodyPr/>
          <a:lstStyle/>
          <a:p>
            <a:pPr marL="0" algn="ctr">
              <a:lnSpc>
                <a:spcPct val="150000"/>
              </a:lnSpc>
            </a:pPr>
            <a:r>
              <a:rPr lang="es-ES" sz="4400" b="1" dirty="0" smtClean="0"/>
              <a:t>¿MUCHO O POCO?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9331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7656" y="1261216"/>
            <a:ext cx="7704138" cy="4525963"/>
          </a:xfrm>
        </p:spPr>
        <p:txBody>
          <a:bodyPr/>
          <a:lstStyle/>
          <a:p>
            <a:pPr marL="0">
              <a:lnSpc>
                <a:spcPct val="150000"/>
              </a:lnSpc>
            </a:pPr>
            <a:r>
              <a:rPr lang="es-ES" sz="4400" b="1" dirty="0" smtClean="0"/>
              <a:t>¿ES ESPAÑA UN PAÍS </a:t>
            </a:r>
            <a:r>
              <a:rPr lang="es-ES" sz="4400" b="1" dirty="0" smtClean="0">
                <a:solidFill>
                  <a:srgbClr val="FF0000"/>
                </a:solidFill>
              </a:rPr>
              <a:t>MÁS </a:t>
            </a:r>
            <a:r>
              <a:rPr lang="es-ES" sz="4400" b="1" dirty="0" smtClean="0"/>
              <a:t>DESIGUALITARIO QUE OTROS EUROPEOS?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9331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7656" y="1261216"/>
            <a:ext cx="7704138" cy="4525963"/>
          </a:xfrm>
        </p:spPr>
        <p:txBody>
          <a:bodyPr/>
          <a:lstStyle/>
          <a:p>
            <a:pPr marL="0">
              <a:lnSpc>
                <a:spcPct val="150000"/>
              </a:lnSpc>
            </a:pPr>
            <a:r>
              <a:rPr lang="es-ES" sz="4400" b="1" dirty="0" smtClean="0"/>
              <a:t>¿SON LOS </a:t>
            </a:r>
            <a:r>
              <a:rPr lang="es-ES" sz="4400" b="1" dirty="0" smtClean="0">
                <a:solidFill>
                  <a:srgbClr val="FF0000"/>
                </a:solidFill>
              </a:rPr>
              <a:t>RICOS</a:t>
            </a:r>
            <a:r>
              <a:rPr lang="es-ES" sz="4400" b="1" dirty="0" smtClean="0"/>
              <a:t> CADA VEZ MÁS RICOS Y LOS </a:t>
            </a:r>
            <a:r>
              <a:rPr lang="es-ES" sz="4400" b="1" dirty="0" smtClean="0">
                <a:solidFill>
                  <a:srgbClr val="FF0000"/>
                </a:solidFill>
              </a:rPr>
              <a:t>POBRES</a:t>
            </a:r>
            <a:r>
              <a:rPr lang="es-ES" sz="4400" b="1" dirty="0" smtClean="0"/>
              <a:t> CADA VEZ MÁS POBRES?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9331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7656" y="1261216"/>
            <a:ext cx="7704138" cy="4525963"/>
          </a:xfrm>
        </p:spPr>
        <p:txBody>
          <a:bodyPr/>
          <a:lstStyle/>
          <a:p>
            <a:pPr marL="0">
              <a:lnSpc>
                <a:spcPct val="150000"/>
              </a:lnSpc>
            </a:pPr>
            <a:r>
              <a:rPr lang="es-ES" sz="4400" b="1" dirty="0" smtClean="0"/>
              <a:t>¿CÓMO SE PUEDEN </a:t>
            </a:r>
            <a:r>
              <a:rPr lang="es-ES" sz="4400" b="1" dirty="0" smtClean="0">
                <a:solidFill>
                  <a:srgbClr val="FF0000"/>
                </a:solidFill>
              </a:rPr>
              <a:t>REDUCIR</a:t>
            </a:r>
            <a:r>
              <a:rPr lang="es-ES" sz="4400" b="1" dirty="0" smtClean="0"/>
              <a:t> LA DESIGUALDAD Y LA POBREZA?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9331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solidFill>
            <a:srgbClr val="B5AAA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8000" dirty="0" smtClean="0"/>
          </a:p>
          <a:p>
            <a:pPr algn="ctr"/>
            <a:r>
              <a:rPr lang="es-ES" sz="8000" dirty="0" smtClean="0"/>
              <a:t>CUESTIONES PREVIAS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2979957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>
          <a:xfrm>
            <a:off x="445387" y="132421"/>
            <a:ext cx="8698613" cy="900113"/>
          </a:xfrm>
        </p:spPr>
        <p:txBody>
          <a:bodyPr/>
          <a:lstStyle/>
          <a:p>
            <a:r>
              <a:rPr lang="en-US" altLang="en-US" sz="4400" dirty="0" smtClean="0">
                <a:solidFill>
                  <a:srgbClr val="0000FF"/>
                </a:solidFill>
              </a:rPr>
              <a:t>Lo </a:t>
            </a:r>
            <a:r>
              <a:rPr lang="en-US" altLang="en-US" sz="4400" dirty="0" err="1" smtClean="0">
                <a:solidFill>
                  <a:srgbClr val="0000FF"/>
                </a:solidFill>
              </a:rPr>
              <a:t>que</a:t>
            </a:r>
            <a:r>
              <a:rPr lang="en-US" altLang="en-US" sz="4400" dirty="0" smtClean="0">
                <a:solidFill>
                  <a:srgbClr val="0000FF"/>
                </a:solidFill>
              </a:rPr>
              <a:t> la </a:t>
            </a:r>
            <a:r>
              <a:rPr lang="en-US" altLang="en-US" sz="4400" dirty="0" err="1" smtClean="0">
                <a:solidFill>
                  <a:srgbClr val="0000FF"/>
                </a:solidFill>
              </a:rPr>
              <a:t>desigualdad</a:t>
            </a:r>
            <a:r>
              <a:rPr lang="en-US" altLang="en-US" sz="4400" dirty="0" smtClean="0">
                <a:solidFill>
                  <a:srgbClr val="0000FF"/>
                </a:solidFill>
              </a:rPr>
              <a:t> </a:t>
            </a:r>
            <a:r>
              <a:rPr lang="en-US" altLang="en-US" sz="6000" dirty="0" smtClean="0">
                <a:solidFill>
                  <a:srgbClr val="0000FF"/>
                </a:solidFill>
              </a:rPr>
              <a:t>no</a:t>
            </a:r>
            <a:r>
              <a:rPr lang="en-US" altLang="en-US" sz="4400" dirty="0" smtClean="0">
                <a:solidFill>
                  <a:srgbClr val="0000FF"/>
                </a:solidFill>
              </a:rPr>
              <a:t> </a:t>
            </a:r>
            <a:r>
              <a:rPr lang="en-US" altLang="en-US" sz="4400" dirty="0" err="1" smtClean="0">
                <a:solidFill>
                  <a:srgbClr val="0000FF"/>
                </a:solidFill>
              </a:rPr>
              <a:t>mide</a:t>
            </a:r>
            <a:endParaRPr lang="da-DK" altLang="en-US" sz="4400" dirty="0" smtClean="0">
              <a:solidFill>
                <a:srgbClr val="0000FF"/>
              </a:solidFill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469464" y="1179642"/>
            <a:ext cx="8194187" cy="4267634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4000" dirty="0" smtClean="0"/>
              <a:t>No </a:t>
            </a:r>
            <a:r>
              <a:rPr lang="en-US" altLang="en-US" sz="4000" dirty="0" err="1" smtClean="0"/>
              <a:t>mide</a:t>
            </a:r>
            <a:r>
              <a:rPr lang="en-US" altLang="en-US" sz="4000" dirty="0" smtClean="0"/>
              <a:t> la </a:t>
            </a:r>
            <a:r>
              <a:rPr lang="en-US" altLang="en-US" sz="4000" dirty="0" err="1" smtClean="0"/>
              <a:t>evolución</a:t>
            </a:r>
            <a:r>
              <a:rPr lang="en-US" altLang="en-US" sz="4000" dirty="0" smtClean="0"/>
              <a:t> de la </a:t>
            </a:r>
            <a:r>
              <a:rPr lang="en-US" altLang="en-US" sz="4000" dirty="0" err="1" smtClean="0">
                <a:solidFill>
                  <a:srgbClr val="339966"/>
                </a:solidFill>
              </a:rPr>
              <a:t>renta</a:t>
            </a:r>
            <a:r>
              <a:rPr lang="en-US" altLang="en-US" sz="4000" dirty="0" smtClean="0">
                <a:solidFill>
                  <a:srgbClr val="339966"/>
                </a:solidFill>
              </a:rPr>
              <a:t> media.</a:t>
            </a:r>
          </a:p>
          <a:p>
            <a:pPr>
              <a:buFontTx/>
              <a:buChar char="•"/>
            </a:pPr>
            <a:r>
              <a:rPr lang="en-US" altLang="en-US" sz="4000" dirty="0" smtClean="0">
                <a:solidFill>
                  <a:srgbClr val="000000"/>
                </a:solidFill>
              </a:rPr>
              <a:t>Ni el </a:t>
            </a:r>
            <a:r>
              <a:rPr lang="en-US" altLang="en-US" sz="4000" dirty="0" err="1" smtClean="0">
                <a:solidFill>
                  <a:srgbClr val="339966"/>
                </a:solidFill>
              </a:rPr>
              <a:t>nivel</a:t>
            </a:r>
            <a:r>
              <a:rPr lang="en-US" altLang="en-US" sz="4000" dirty="0" smtClean="0">
                <a:solidFill>
                  <a:srgbClr val="339966"/>
                </a:solidFill>
              </a:rPr>
              <a:t> de </a:t>
            </a:r>
            <a:r>
              <a:rPr lang="en-US" altLang="en-US" sz="4000" dirty="0" err="1" smtClean="0">
                <a:solidFill>
                  <a:srgbClr val="339966"/>
                </a:solidFill>
              </a:rPr>
              <a:t>vida</a:t>
            </a:r>
            <a:r>
              <a:rPr lang="en-US" altLang="en-US" sz="4000" dirty="0" smtClean="0">
                <a:solidFill>
                  <a:srgbClr val="339966"/>
                </a:solidFill>
              </a:rPr>
              <a:t>.</a:t>
            </a:r>
          </a:p>
          <a:p>
            <a:pPr>
              <a:buFontTx/>
              <a:buChar char="•"/>
            </a:pPr>
            <a:r>
              <a:rPr lang="en-US" altLang="en-US" sz="4000" dirty="0" err="1" smtClean="0">
                <a:solidFill>
                  <a:srgbClr val="000000"/>
                </a:solidFill>
              </a:rPr>
              <a:t>Habla</a:t>
            </a:r>
            <a:r>
              <a:rPr lang="en-US" altLang="en-US" sz="4000" dirty="0" smtClean="0">
                <a:solidFill>
                  <a:srgbClr val="000000"/>
                </a:solidFill>
              </a:rPr>
              <a:t> de </a:t>
            </a:r>
            <a:r>
              <a:rPr lang="en-US" altLang="en-US" sz="4000" dirty="0" err="1" smtClean="0">
                <a:solidFill>
                  <a:srgbClr val="000000"/>
                </a:solidFill>
              </a:rPr>
              <a:t>cómo</a:t>
            </a:r>
            <a:r>
              <a:rPr lang="en-US" altLang="en-US" sz="4000" dirty="0" smtClean="0">
                <a:solidFill>
                  <a:srgbClr val="000000"/>
                </a:solidFill>
              </a:rPr>
              <a:t> se </a:t>
            </a:r>
            <a:r>
              <a:rPr lang="en-US" altLang="en-US" sz="4000" dirty="0" err="1" smtClean="0">
                <a:solidFill>
                  <a:srgbClr val="FF0000"/>
                </a:solidFill>
              </a:rPr>
              <a:t>reparte</a:t>
            </a:r>
            <a:r>
              <a:rPr lang="en-US" altLang="en-US" sz="4000" dirty="0" smtClean="0">
                <a:solidFill>
                  <a:srgbClr val="000000"/>
                </a:solidFill>
              </a:rPr>
              <a:t> el pastel; </a:t>
            </a:r>
            <a:r>
              <a:rPr lang="en-US" altLang="en-US" sz="4000" dirty="0" err="1" smtClean="0">
                <a:solidFill>
                  <a:srgbClr val="000000"/>
                </a:solidFill>
              </a:rPr>
              <a:t>pero</a:t>
            </a:r>
            <a:r>
              <a:rPr lang="en-US" altLang="en-US" sz="4000" dirty="0" smtClean="0">
                <a:solidFill>
                  <a:srgbClr val="000000"/>
                </a:solidFill>
              </a:rPr>
              <a:t> </a:t>
            </a:r>
            <a:r>
              <a:rPr lang="en-US" altLang="en-US" sz="4000" dirty="0" smtClean="0">
                <a:solidFill>
                  <a:srgbClr val="FF0000"/>
                </a:solidFill>
              </a:rPr>
              <a:t>no</a:t>
            </a:r>
            <a:r>
              <a:rPr lang="en-US" altLang="en-US" sz="4000" dirty="0" smtClean="0">
                <a:solidFill>
                  <a:srgbClr val="000000"/>
                </a:solidFill>
              </a:rPr>
              <a:t> del </a:t>
            </a:r>
            <a:r>
              <a:rPr lang="en-US" altLang="en-US" sz="4000" dirty="0" err="1" smtClean="0">
                <a:solidFill>
                  <a:srgbClr val="FF0000"/>
                </a:solidFill>
              </a:rPr>
              <a:t>tamaño</a:t>
            </a:r>
            <a:r>
              <a:rPr lang="en-US" altLang="en-US" sz="4000" dirty="0" smtClean="0">
                <a:solidFill>
                  <a:srgbClr val="000000"/>
                </a:solidFill>
              </a:rPr>
              <a:t> del pastel.</a:t>
            </a:r>
          </a:p>
          <a:p>
            <a:pPr>
              <a:buFontTx/>
              <a:buChar char="•"/>
            </a:pPr>
            <a:r>
              <a:rPr lang="en-US" altLang="en-US" sz="4000" dirty="0" err="1" smtClean="0"/>
              <a:t>Tampoco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mide</a:t>
            </a:r>
            <a:r>
              <a:rPr lang="en-US" altLang="en-US" sz="4000" dirty="0" smtClean="0"/>
              <a:t> la </a:t>
            </a:r>
            <a:r>
              <a:rPr lang="en-US" altLang="en-US" sz="4000" dirty="0" err="1" smtClean="0">
                <a:solidFill>
                  <a:srgbClr val="339966"/>
                </a:solidFill>
              </a:rPr>
              <a:t>pobreza</a:t>
            </a:r>
            <a:r>
              <a:rPr lang="en-US" altLang="en-US" sz="4000" dirty="0" smtClean="0">
                <a:solidFill>
                  <a:srgbClr val="339966"/>
                </a:solidFill>
              </a:rPr>
              <a:t>.</a:t>
            </a:r>
          </a:p>
          <a:p>
            <a:pPr marL="0" indent="0"/>
            <a:endParaRPr lang="en-US" altLang="en-US" sz="2800" dirty="0" smtClean="0"/>
          </a:p>
          <a:p>
            <a:pPr>
              <a:buFontTx/>
              <a:buChar char="•"/>
            </a:pPr>
            <a:endParaRPr lang="da-DK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031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0000FF"/>
                </a:solidFill>
              </a:rPr>
              <a:t>La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desigualdad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puede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ser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paradójica</a:t>
            </a:r>
            <a:endParaRPr lang="da-DK" alt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971550" y="1095375"/>
            <a:ext cx="7704138" cy="56007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dirty="0" err="1" smtClean="0"/>
              <a:t>Países</a:t>
            </a:r>
            <a:r>
              <a:rPr lang="en-US" altLang="en-US" sz="2800" dirty="0" smtClean="0"/>
              <a:t> con </a:t>
            </a:r>
            <a:r>
              <a:rPr lang="en-US" altLang="en-US" sz="2800" dirty="0" err="1" smtClean="0">
                <a:solidFill>
                  <a:srgbClr val="669900"/>
                </a:solidFill>
              </a:rPr>
              <a:t>poca</a:t>
            </a:r>
            <a:r>
              <a:rPr lang="en-US" altLang="en-US" sz="2800" dirty="0" smtClean="0">
                <a:solidFill>
                  <a:srgbClr val="98B954"/>
                </a:solidFill>
              </a:rPr>
              <a:t> </a:t>
            </a:r>
            <a:r>
              <a:rPr lang="en-US" altLang="en-US" sz="2800" dirty="0" err="1" smtClean="0"/>
              <a:t>desigualdad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Suecia</a:t>
            </a:r>
            <a:r>
              <a:rPr lang="en-US" altLang="en-US" sz="2800" dirty="0" smtClean="0"/>
              <a:t> y </a:t>
            </a:r>
            <a:r>
              <a:rPr lang="en-US" altLang="en-US" sz="2800" dirty="0" err="1" smtClean="0"/>
              <a:t>Noruega</a:t>
            </a:r>
            <a:endParaRPr lang="en-US" altLang="en-US" sz="2800" dirty="0" smtClean="0"/>
          </a:p>
          <a:p>
            <a:pPr lvl="1">
              <a:buFontTx/>
              <a:buChar char="•"/>
            </a:pPr>
            <a:r>
              <a:rPr lang="en-US" altLang="en-US" sz="2400" dirty="0" err="1" smtClean="0"/>
              <a:t>Otros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países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poca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desigualdad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/>
              <a:t>Bielorrusia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Afganistán</a:t>
            </a:r>
            <a:r>
              <a:rPr lang="en-US" altLang="en-US" sz="2400" dirty="0" smtClean="0"/>
              <a:t>.</a:t>
            </a:r>
          </a:p>
          <a:p>
            <a:pPr>
              <a:buFontTx/>
              <a:buChar char="•"/>
            </a:pPr>
            <a:r>
              <a:rPr lang="en-US" altLang="en-US" sz="2800" dirty="0" err="1" smtClean="0">
                <a:solidFill>
                  <a:srgbClr val="000000"/>
                </a:solidFill>
              </a:rPr>
              <a:t>Países</a:t>
            </a:r>
            <a:r>
              <a:rPr lang="en-US" altLang="en-US" sz="2800" dirty="0" smtClean="0">
                <a:solidFill>
                  <a:srgbClr val="000000"/>
                </a:solidFill>
              </a:rPr>
              <a:t> con </a:t>
            </a:r>
            <a:r>
              <a:rPr lang="en-US" altLang="en-US" sz="2800" dirty="0" err="1" smtClean="0">
                <a:solidFill>
                  <a:srgbClr val="669900"/>
                </a:solidFill>
              </a:rPr>
              <a:t>mucha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desigualdad</a:t>
            </a:r>
            <a:r>
              <a:rPr lang="en-US" altLang="en-US" sz="2800" dirty="0" smtClean="0">
                <a:solidFill>
                  <a:srgbClr val="000000"/>
                </a:solidFill>
              </a:rPr>
              <a:t>: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Estados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Unidos</a:t>
            </a:r>
            <a:r>
              <a:rPr lang="en-US" altLang="en-US" sz="28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FontTx/>
              <a:buChar char="•"/>
            </a:pPr>
            <a:r>
              <a:rPr lang="en-US" altLang="en-US" sz="2400" dirty="0"/>
              <a:t>Y </a:t>
            </a:r>
            <a:r>
              <a:rPr lang="en-US" altLang="en-US" sz="2400" dirty="0" smtClean="0"/>
              <a:t>Mozambique.</a:t>
            </a:r>
            <a:endParaRPr lang="en-US" altLang="en-US" sz="2400" dirty="0"/>
          </a:p>
          <a:p>
            <a:pPr>
              <a:buFontTx/>
              <a:buChar char="•"/>
            </a:pPr>
            <a:r>
              <a:rPr lang="en-US" altLang="en-US" sz="2800" dirty="0" err="1" smtClean="0">
                <a:solidFill>
                  <a:srgbClr val="000000"/>
                </a:solidFill>
              </a:rPr>
              <a:t>Que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aumente</a:t>
            </a:r>
            <a:r>
              <a:rPr lang="en-US" altLang="en-US" sz="2800" dirty="0" smtClean="0">
                <a:solidFill>
                  <a:srgbClr val="000000"/>
                </a:solidFill>
              </a:rPr>
              <a:t> la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desigualdad</a:t>
            </a:r>
            <a:r>
              <a:rPr lang="en-US" altLang="en-US" sz="2800" dirty="0" smtClean="0">
                <a:solidFill>
                  <a:srgbClr val="000000"/>
                </a:solidFill>
              </a:rPr>
              <a:t> en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todos</a:t>
            </a:r>
            <a:r>
              <a:rPr lang="en-US" altLang="en-US" sz="2800" dirty="0" smtClean="0">
                <a:solidFill>
                  <a:srgbClr val="000000"/>
                </a:solidFill>
              </a:rPr>
              <a:t> los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países</a:t>
            </a:r>
            <a:r>
              <a:rPr lang="en-US" altLang="en-US" sz="2800" dirty="0" smtClean="0">
                <a:solidFill>
                  <a:srgbClr val="000000"/>
                </a:solidFill>
              </a:rPr>
              <a:t> no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significa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que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aumente</a:t>
            </a:r>
            <a:r>
              <a:rPr lang="en-US" altLang="en-US" sz="2800" dirty="0" smtClean="0">
                <a:solidFill>
                  <a:srgbClr val="000000"/>
                </a:solidFill>
              </a:rPr>
              <a:t> en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su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conjunto</a:t>
            </a:r>
            <a:r>
              <a:rPr lang="en-US" altLang="en-US" sz="2800" dirty="0" smtClean="0">
                <a:solidFill>
                  <a:srgbClr val="000000"/>
                </a:solidFill>
              </a:rPr>
              <a:t> (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convergencia</a:t>
            </a:r>
            <a:r>
              <a:rPr lang="en-US" altLang="en-US" sz="2800" dirty="0" smtClean="0">
                <a:solidFill>
                  <a:srgbClr val="FF0000"/>
                </a:solidFill>
              </a:rPr>
              <a:t> de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renta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</a:rPr>
              <a:t>per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cápita</a:t>
            </a:r>
            <a:r>
              <a:rPr lang="en-US" altLang="en-US" sz="2800" dirty="0" smtClean="0">
                <a:solidFill>
                  <a:srgbClr val="000000"/>
                </a:solidFill>
              </a:rPr>
              <a:t> entre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países</a:t>
            </a:r>
            <a:r>
              <a:rPr lang="en-US" altLang="en-US" sz="2800" dirty="0" smtClean="0">
                <a:solidFill>
                  <a:srgbClr val="000000"/>
                </a:solidFill>
              </a:rPr>
              <a:t>: China, India y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África</a:t>
            </a:r>
            <a:r>
              <a:rPr lang="en-US" altLang="en-US" sz="2800" dirty="0" smtClean="0">
                <a:solidFill>
                  <a:srgbClr val="000000"/>
                </a:solidFill>
              </a:rPr>
              <a:t>). </a:t>
            </a:r>
            <a:endParaRPr lang="en-US" altLang="en-US" sz="2800" dirty="0" smtClean="0"/>
          </a:p>
          <a:p>
            <a:pPr>
              <a:buFontTx/>
              <a:buChar char="•"/>
            </a:pPr>
            <a:endParaRPr lang="da-DK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283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Tipos de desigualdad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s-ES" dirty="0" smtClean="0"/>
              <a:t>De renta o ingresos</a:t>
            </a:r>
          </a:p>
          <a:p>
            <a:pPr marL="0" indent="0"/>
            <a:endParaRPr lang="es-ES" dirty="0" smtClean="0">
              <a:solidFill>
                <a:srgbClr val="FF0000"/>
              </a:solidFill>
            </a:endParaRPr>
          </a:p>
          <a:p>
            <a:pPr marL="0" indent="0"/>
            <a:endParaRPr lang="es-ES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dirty="0" smtClean="0"/>
              <a:t>De riqueza</a:t>
            </a:r>
          </a:p>
          <a:p>
            <a:pPr marL="457200" indent="-457200">
              <a:buFontTx/>
              <a:buChar char="-"/>
            </a:pPr>
            <a:endParaRPr lang="es-ES" dirty="0"/>
          </a:p>
          <a:p>
            <a:pPr marL="457200" indent="-457200">
              <a:buFontTx/>
              <a:buChar char="-"/>
            </a:pPr>
            <a:endParaRPr lang="es-ES" dirty="0"/>
          </a:p>
          <a:p>
            <a:pPr marL="457200" indent="-457200">
              <a:buFontTx/>
              <a:buChar char="-"/>
            </a:pPr>
            <a:r>
              <a:rPr lang="es-ES" dirty="0" smtClean="0"/>
              <a:t>De consumo</a:t>
            </a:r>
          </a:p>
        </p:txBody>
      </p:sp>
      <p:pic>
        <p:nvPicPr>
          <p:cNvPr id="7" name="Imagen 6" descr="dollars-background-1462001372fM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468" y="757082"/>
            <a:ext cx="2332363" cy="1526374"/>
          </a:xfrm>
          <a:prstGeom prst="rect">
            <a:avLst/>
          </a:prstGeom>
        </p:spPr>
      </p:pic>
      <p:pic>
        <p:nvPicPr>
          <p:cNvPr id="8" name="Imagen 7" descr="mansion-2115312_960_72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681" y="2388779"/>
            <a:ext cx="2330045" cy="1962912"/>
          </a:xfrm>
          <a:prstGeom prst="rect">
            <a:avLst/>
          </a:prstGeom>
        </p:spPr>
      </p:pic>
      <p:pic>
        <p:nvPicPr>
          <p:cNvPr id="9" name="Imagen 8" descr="sale-1726232_960_72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06" y="4464828"/>
            <a:ext cx="2330625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6274" y="2228428"/>
            <a:ext cx="7704138" cy="127590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7800" dirty="0" smtClean="0"/>
              <a:t>Emergencia social </a:t>
            </a:r>
          </a:p>
          <a:p>
            <a:pPr marL="0" indent="0" algn="ctr">
              <a:buNone/>
            </a:pPr>
            <a:r>
              <a:rPr lang="es-ES" sz="2000" dirty="0" smtClean="0"/>
              <a:t>Antón Costas, El País, 2015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84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-32319" y="620433"/>
          <a:ext cx="9208638" cy="561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58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8637" y="1399381"/>
            <a:ext cx="7704138" cy="3557253"/>
          </a:xfrm>
        </p:spPr>
        <p:txBody>
          <a:bodyPr/>
          <a:lstStyle/>
          <a:p>
            <a:pPr marL="0" indent="0" algn="ctr">
              <a:buNone/>
            </a:pPr>
            <a:r>
              <a:rPr lang="es-ES" sz="6600" dirty="0" smtClean="0"/>
              <a:t>Combinación letal de pobreza y desigualdad </a:t>
            </a:r>
          </a:p>
          <a:p>
            <a:pPr marL="0" indent="0" algn="ctr">
              <a:buNone/>
            </a:pPr>
            <a:r>
              <a:rPr lang="es-ES" sz="2000" dirty="0" smtClean="0"/>
              <a:t>Joaquín Estefanía, El País, 2015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753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672" y="1569895"/>
            <a:ext cx="7704138" cy="2775243"/>
          </a:xfrm>
        </p:spPr>
        <p:txBody>
          <a:bodyPr/>
          <a:lstStyle/>
          <a:p>
            <a:pPr marL="0" indent="0" algn="ctr">
              <a:buNone/>
            </a:pPr>
            <a:r>
              <a:rPr lang="es-ES" sz="6600" dirty="0" smtClean="0"/>
              <a:t>La peor plaga de los últimos años </a:t>
            </a:r>
          </a:p>
          <a:p>
            <a:pPr marL="0" indent="0" algn="ctr">
              <a:buNone/>
            </a:pPr>
            <a:r>
              <a:rPr lang="es-ES" sz="2000" dirty="0" smtClean="0"/>
              <a:t>López-Medel, </a:t>
            </a:r>
            <a:r>
              <a:rPr lang="es-ES" sz="2000" dirty="0" err="1" smtClean="0"/>
              <a:t>diario.es</a:t>
            </a:r>
            <a:r>
              <a:rPr lang="es-ES" sz="2000" dirty="0" smtClean="0"/>
              <a:t>, 2016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753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672" y="1569895"/>
            <a:ext cx="7704138" cy="2775243"/>
          </a:xfrm>
        </p:spPr>
        <p:txBody>
          <a:bodyPr/>
          <a:lstStyle/>
          <a:p>
            <a:pPr marL="0" indent="0" algn="ctr">
              <a:buNone/>
            </a:pPr>
            <a:r>
              <a:rPr lang="es-ES" sz="6600" dirty="0" smtClean="0"/>
              <a:t>Aumento exponencial de la desigualdad </a:t>
            </a:r>
          </a:p>
          <a:p>
            <a:pPr marL="0" indent="0" algn="ctr">
              <a:buNone/>
            </a:pPr>
            <a:r>
              <a:rPr lang="es-ES" sz="2000" dirty="0" smtClean="0"/>
              <a:t>José Félix </a:t>
            </a:r>
            <a:r>
              <a:rPr lang="es-ES" sz="2000" dirty="0" err="1" smtClean="0"/>
              <a:t>Tezanos</a:t>
            </a:r>
            <a:r>
              <a:rPr lang="es-ES" sz="2000" dirty="0" smtClean="0"/>
              <a:t>, 2015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10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672" y="1569895"/>
            <a:ext cx="7704138" cy="2775243"/>
          </a:xfrm>
        </p:spPr>
        <p:txBody>
          <a:bodyPr/>
          <a:lstStyle/>
          <a:p>
            <a:pPr marL="0" indent="0" algn="ctr">
              <a:buNone/>
            </a:pPr>
            <a:r>
              <a:rPr lang="es-ES" sz="6600" dirty="0" smtClean="0"/>
              <a:t>Problema de gran magnitud</a:t>
            </a:r>
          </a:p>
          <a:p>
            <a:pPr marL="0" indent="0" algn="ctr">
              <a:buNone/>
            </a:pPr>
            <a:r>
              <a:rPr lang="es-ES" sz="2000" dirty="0" smtClean="0"/>
              <a:t>Luis Ayala, 2017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048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6876" y="1328824"/>
            <a:ext cx="7704138" cy="34081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6600" dirty="0" smtClean="0"/>
              <a:t>La desigualdad ha alcanzado niveles alarmantes </a:t>
            </a:r>
          </a:p>
          <a:p>
            <a:pPr marL="0" indent="0" algn="ctr">
              <a:buNone/>
            </a:pPr>
            <a:r>
              <a:rPr lang="es-ES" sz="2000" dirty="0" err="1" smtClean="0"/>
              <a:t>Oxfam</a:t>
            </a:r>
            <a:r>
              <a:rPr lang="es-ES" sz="2000" dirty="0" smtClean="0"/>
              <a:t> </a:t>
            </a:r>
            <a:r>
              <a:rPr lang="es-ES" sz="2000" dirty="0" err="1" smtClean="0"/>
              <a:t>Intermón</a:t>
            </a:r>
            <a:r>
              <a:rPr lang="es-ES" sz="2000" dirty="0" smtClean="0"/>
              <a:t>, 2015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129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0395" y="1434661"/>
            <a:ext cx="7704138" cy="31579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7800" dirty="0" smtClean="0"/>
              <a:t>Aumento rápido y de gran magnitud de la desigualdad </a:t>
            </a:r>
          </a:p>
          <a:p>
            <a:pPr marL="0" indent="0" algn="ctr">
              <a:buNone/>
            </a:pPr>
            <a:r>
              <a:rPr lang="es-ES" sz="2200" dirty="0" smtClean="0"/>
              <a:t>Cáritas, 2014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129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1746" y="2488421"/>
            <a:ext cx="7704138" cy="2939367"/>
          </a:xfrm>
        </p:spPr>
        <p:txBody>
          <a:bodyPr/>
          <a:lstStyle/>
          <a:p>
            <a:pPr algn="ctr"/>
            <a:r>
              <a:rPr lang="es-ES" sz="4400" b="1" dirty="0">
                <a:solidFill>
                  <a:srgbClr val="004466"/>
                </a:solidFill>
                <a:latin typeface="+mj-lt"/>
                <a:ea typeface="+mj-ea"/>
                <a:cs typeface="+mj-cs"/>
              </a:rPr>
              <a:t>¿QUÉ DICEN LOS DATOS?</a:t>
            </a:r>
          </a:p>
        </p:txBody>
      </p:sp>
    </p:spTree>
    <p:extLst>
      <p:ext uri="{BB962C8B-B14F-4D97-AF65-F5344CB8AC3E}">
        <p14:creationId xmlns:p14="http://schemas.microsoft.com/office/powerpoint/2010/main" val="244402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PIDR_template">
  <a:themeElements>
    <a:clrScheme name="MPID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D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D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g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PIDR_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2864</TotalTime>
  <Words>312</Words>
  <Application>Microsoft Macintosh PowerPoint</Application>
  <PresentationFormat>Presentación en pantalla (4:3)</PresentationFormat>
  <Paragraphs>51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MPIDR_template</vt:lpstr>
      <vt:lpstr>Negro</vt:lpstr>
      <vt:lpstr>La desigualdad en España: lo que se dice  y lo que dicen los datos (I).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 que la desigualdad no mide</vt:lpstr>
      <vt:lpstr>La desigualdad puede ser paradójica</vt:lpstr>
      <vt:lpstr>Tipos de desigualdad</vt:lpstr>
      <vt:lpstr>Presentación de PowerPoint</vt:lpstr>
    </vt:vector>
  </TitlesOfParts>
  <Manager/>
  <Company>UNED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desigualdad no es lo que parece</dc:title>
  <dc:subject/>
  <dc:creator>Juan Ignacio Martínez Pastor</dc:creator>
  <cp:keywords/>
  <dc:description/>
  <cp:lastModifiedBy>Juan Ignacio</cp:lastModifiedBy>
  <cp:revision>913</cp:revision>
  <cp:lastPrinted>2014-05-22T07:09:38Z</cp:lastPrinted>
  <dcterms:created xsi:type="dcterms:W3CDTF">2010-04-06T12:12:02Z</dcterms:created>
  <dcterms:modified xsi:type="dcterms:W3CDTF">2017-12-11T10:34:24Z</dcterms:modified>
  <cp:category/>
</cp:coreProperties>
</file>