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6"/>
  </p:notesMasterIdLst>
  <p:handoutMasterIdLst>
    <p:handoutMasterId r:id="rId7"/>
  </p:handoutMasterIdLst>
  <p:sldIdLst>
    <p:sldId id="671" r:id="rId2"/>
    <p:sldId id="654" r:id="rId3"/>
    <p:sldId id="652" r:id="rId4"/>
    <p:sldId id="653" r:id="rId5"/>
  </p:sldIdLst>
  <p:sldSz cx="9144000" cy="6858000" type="screen4x3"/>
  <p:notesSz cx="6718300" cy="985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914">
          <p15:clr>
            <a:srgbClr val="A4A3A4"/>
          </p15:clr>
        </p15:guide>
        <p15:guide id="2" orient="horz" pos="1897">
          <p15:clr>
            <a:srgbClr val="A4A3A4"/>
          </p15:clr>
        </p15:guide>
        <p15:guide id="3" orient="horz" pos="2507">
          <p15:clr>
            <a:srgbClr val="A4A3A4"/>
          </p15:clr>
        </p15:guide>
        <p15:guide id="4" orient="horz" pos="2714">
          <p15:clr>
            <a:srgbClr val="A4A3A4"/>
          </p15:clr>
        </p15:guide>
        <p15:guide id="5" orient="horz" pos="2103">
          <p15:clr>
            <a:srgbClr val="A4A3A4"/>
          </p15:clr>
        </p15:guide>
        <p15:guide id="6" orient="horz" pos="1293">
          <p15:clr>
            <a:srgbClr val="A4A3A4"/>
          </p15:clr>
        </p15:guide>
        <p15:guide id="7" orient="horz" pos="2313">
          <p15:clr>
            <a:srgbClr val="A4A3A4"/>
          </p15:clr>
        </p15:guide>
        <p15:guide id="8" orient="horz" pos="577">
          <p15:clr>
            <a:srgbClr val="A4A3A4"/>
          </p15:clr>
        </p15:guide>
        <p15:guide id="9" orient="horz" pos="1500">
          <p15:clr>
            <a:srgbClr val="A4A3A4"/>
          </p15:clr>
        </p15:guide>
        <p15:guide id="10" orient="horz" pos="1089">
          <p15:clr>
            <a:srgbClr val="A4A3A4"/>
          </p15:clr>
        </p15:guide>
        <p15:guide id="11" orient="horz" pos="3115">
          <p15:clr>
            <a:srgbClr val="A4A3A4"/>
          </p15:clr>
        </p15:guide>
        <p15:guide id="12" pos="628">
          <p15:clr>
            <a:srgbClr val="A4A3A4"/>
          </p15:clr>
        </p15:guide>
        <p15:guide id="13" pos="2395">
          <p15:clr>
            <a:srgbClr val="A4A3A4"/>
          </p15:clr>
        </p15:guide>
        <p15:guide id="14" pos="5683">
          <p15:clr>
            <a:srgbClr val="A4A3A4"/>
          </p15:clr>
        </p15:guide>
        <p15:guide id="15" pos="2875">
          <p15:clr>
            <a:srgbClr val="A4A3A4"/>
          </p15:clr>
        </p15:guide>
        <p15:guide id="16" pos="4289">
          <p15:clr>
            <a:srgbClr val="A4A3A4"/>
          </p15:clr>
        </p15:guide>
        <p15:guide id="17" pos="744">
          <p15:clr>
            <a:srgbClr val="A4A3A4"/>
          </p15:clr>
        </p15:guide>
        <p15:guide id="18" pos="4644">
          <p15:clr>
            <a:srgbClr val="A4A3A4"/>
          </p15:clr>
        </p15:guide>
        <p15:guide id="19" pos="344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an Ignacio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AAA3"/>
    <a:srgbClr val="B59D8F"/>
    <a:srgbClr val="660066"/>
    <a:srgbClr val="3333FF"/>
    <a:srgbClr val="B3382F"/>
    <a:srgbClr val="E12A1D"/>
    <a:srgbClr val="600315"/>
    <a:srgbClr val="D04D6D"/>
    <a:srgbClr val="003366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4" autoAdjust="0"/>
    <p:restoredTop sz="93685" autoAdjust="0"/>
  </p:normalViewPr>
  <p:slideViewPr>
    <p:cSldViewPr snapToGrid="0" showGuides="1">
      <p:cViewPr varScale="1">
        <p:scale>
          <a:sx n="128" d="100"/>
          <a:sy n="128" d="100"/>
        </p:scale>
        <p:origin x="-104" y="-1408"/>
      </p:cViewPr>
      <p:guideLst>
        <p:guide orient="horz" pos="2914"/>
        <p:guide orient="horz" pos="1897"/>
        <p:guide orient="horz" pos="2507"/>
        <p:guide orient="horz" pos="2714"/>
        <p:guide orient="horz" pos="2103"/>
        <p:guide orient="horz" pos="1293"/>
        <p:guide orient="horz" pos="2313"/>
        <p:guide orient="horz" pos="577"/>
        <p:guide orient="horz" pos="1500"/>
        <p:guide orient="horz" pos="1089"/>
        <p:guide orient="horz" pos="3115"/>
        <p:guide pos="628"/>
        <p:guide pos="2395"/>
        <p:guide pos="5683"/>
        <p:guide pos="2875"/>
        <p:guide pos="4289"/>
        <p:guide pos="744"/>
        <p:guide pos="4644"/>
        <p:guide pos="344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commentAuthors" Target="commentAuthors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0427" cy="493312"/>
          </a:xfrm>
          <a:prstGeom prst="rect">
            <a:avLst/>
          </a:prstGeom>
        </p:spPr>
        <p:txBody>
          <a:bodyPr vert="horz" lIns="91568" tIns="45785" rIns="91568" bIns="45785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6305" y="0"/>
            <a:ext cx="2910427" cy="493312"/>
          </a:xfrm>
          <a:prstGeom prst="rect">
            <a:avLst/>
          </a:prstGeom>
        </p:spPr>
        <p:txBody>
          <a:bodyPr vert="horz" lIns="91568" tIns="45785" rIns="91568" bIns="45785" rtlCol="0"/>
          <a:lstStyle>
            <a:lvl1pPr algn="r">
              <a:defRPr sz="1200"/>
            </a:lvl1pPr>
          </a:lstStyle>
          <a:p>
            <a:pPr>
              <a:defRPr/>
            </a:pPr>
            <a:fld id="{85A04BED-A731-4611-B5BD-124BCF097BD3}" type="datetimeFigureOut">
              <a:rPr lang="en-US"/>
              <a:pPr>
                <a:defRPr/>
              </a:pPr>
              <a:t>11/12/17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60313"/>
            <a:ext cx="2910427" cy="493311"/>
          </a:xfrm>
          <a:prstGeom prst="rect">
            <a:avLst/>
          </a:prstGeom>
        </p:spPr>
        <p:txBody>
          <a:bodyPr vert="horz" lIns="91568" tIns="45785" rIns="91568" bIns="4578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6305" y="9360313"/>
            <a:ext cx="2910427" cy="493311"/>
          </a:xfrm>
          <a:prstGeom prst="rect">
            <a:avLst/>
          </a:prstGeom>
        </p:spPr>
        <p:txBody>
          <a:bodyPr vert="horz" lIns="91568" tIns="45785" rIns="91568" bIns="45785" rtlCol="0" anchor="b"/>
          <a:lstStyle>
            <a:lvl1pPr algn="r">
              <a:defRPr sz="1200"/>
            </a:lvl1pPr>
          </a:lstStyle>
          <a:p>
            <a:pPr>
              <a:defRPr/>
            </a:pPr>
            <a:fld id="{71C02845-45FF-43CE-8DE8-13F8BCF0226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912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996" cy="49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68" tIns="47333" rIns="94668" bIns="47333" numCol="1" anchor="t" anchorCtr="0" compatLnSpc="1">
            <a:prstTxWarp prst="textNoShape">
              <a:avLst/>
            </a:prstTxWarp>
          </a:bodyPr>
          <a:lstStyle>
            <a:lvl1pPr defTabSz="94692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4736" y="0"/>
            <a:ext cx="2911996" cy="49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68" tIns="47333" rIns="94668" bIns="47333" numCol="1" anchor="t" anchorCtr="0" compatLnSpc="1">
            <a:prstTxWarp prst="textNoShape">
              <a:avLst/>
            </a:prstTxWarp>
          </a:bodyPr>
          <a:lstStyle>
            <a:lvl1pPr algn="r" defTabSz="94692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39775"/>
            <a:ext cx="4924425" cy="3694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6" y="4679368"/>
            <a:ext cx="5375268" cy="4436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68" tIns="47333" rIns="94668" bIns="473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313"/>
            <a:ext cx="2911996" cy="493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68" tIns="47333" rIns="94668" bIns="47333" numCol="1" anchor="b" anchorCtr="0" compatLnSpc="1">
            <a:prstTxWarp prst="textNoShape">
              <a:avLst/>
            </a:prstTxWarp>
          </a:bodyPr>
          <a:lstStyle>
            <a:lvl1pPr defTabSz="94692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4736" y="9360313"/>
            <a:ext cx="2911996" cy="493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68" tIns="47333" rIns="94668" bIns="47333" numCol="1" anchor="b" anchorCtr="0" compatLnSpc="1">
            <a:prstTxWarp prst="textNoShape">
              <a:avLst/>
            </a:prstTxWarp>
          </a:bodyPr>
          <a:lstStyle>
            <a:lvl1pPr algn="r" defTabSz="946925">
              <a:defRPr sz="1300">
                <a:latin typeface="Arial" charset="0"/>
              </a:defRPr>
            </a:lvl1pPr>
          </a:lstStyle>
          <a:p>
            <a:pPr>
              <a:defRPr/>
            </a:pPr>
            <a:fld id="{DBFA2BDF-3515-496A-B768-4806814BD2B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013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Arial" pitchFamily="34" charset="0"/>
              </a:rPr>
              <a:t>Source: Test JWV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523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36055" indent="-283098" defTabSz="94523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32393" indent="-226479" defTabSz="94523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85350" indent="-226479" defTabSz="94523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38307" indent="-226479" defTabSz="94523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91263" indent="-226479" defTabSz="9452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44222" indent="-226479" defTabSz="9452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97178" indent="-226479" defTabSz="9452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50136" indent="-226479" defTabSz="9452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9BFE939-5B9F-46FB-BD71-40EA68FCA7BC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75347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36189" indent="-28315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32599" indent="-22652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85638" indent="-22652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38678" indent="-22652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91717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44757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97796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50836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0DD4005-A84B-4F1C-97F2-E9C65AE15FEE}" type="slidenum">
              <a:rPr lang="en-US" smtClean="0"/>
              <a:pPr eaLnBrk="1" hangingPunct="1"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6380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36189" indent="-28315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32599" indent="-22652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85638" indent="-22652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38678" indent="-22652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91717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44757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97796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50836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0DD4005-A84B-4F1C-97F2-E9C65AE15FEE}" type="slidenum">
              <a:rPr lang="en-US" smtClean="0"/>
              <a:pPr eaLnBrk="1" hangingPunct="1"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24990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0825" cy="2555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025775"/>
            <a:ext cx="6410325" cy="982663"/>
          </a:xfrm>
        </p:spPr>
        <p:txBody>
          <a:bodyPr lIns="360000" rIns="0" anchor="b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005263"/>
            <a:ext cx="6400800" cy="936625"/>
          </a:xfrm>
        </p:spPr>
        <p:txBody>
          <a:bodyPr rIns="0"/>
          <a:lstStyle>
            <a:lvl1pPr marL="0" indent="0" algn="r"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1928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73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0050" y="0"/>
            <a:ext cx="1925638" cy="59642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50" y="0"/>
            <a:ext cx="5626100" cy="59642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034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02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54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438275"/>
            <a:ext cx="3775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9025" y="1438275"/>
            <a:ext cx="377666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982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018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21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27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44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877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1438275"/>
            <a:ext cx="770413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7155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5188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0825" cy="900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0"/>
            <a:ext cx="7704138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90" r:id="rId1"/>
    <p:sldLayoutId id="2147484860" r:id="rId2"/>
    <p:sldLayoutId id="2147484861" r:id="rId3"/>
    <p:sldLayoutId id="2147484862" r:id="rId4"/>
    <p:sldLayoutId id="2147484863" r:id="rId5"/>
    <p:sldLayoutId id="2147484864" r:id="rId6"/>
    <p:sldLayoutId id="2147484865" r:id="rId7"/>
    <p:sldLayoutId id="2147484866" r:id="rId8"/>
    <p:sldLayoutId id="2147484867" r:id="rId9"/>
    <p:sldLayoutId id="2147484868" r:id="rId10"/>
    <p:sldLayoutId id="214748486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-221361" y="2298985"/>
            <a:ext cx="9317756" cy="1086168"/>
          </a:xfrm>
        </p:spPr>
        <p:txBody>
          <a:bodyPr/>
          <a:lstStyle/>
          <a:p>
            <a:pPr algn="ctr" eaLnBrk="1" hangingPunct="1"/>
            <a:r>
              <a:rPr lang="es-ES" dirty="0">
                <a:solidFill>
                  <a:srgbClr val="C00000"/>
                </a:solidFill>
              </a:rPr>
              <a:t>L</a:t>
            </a:r>
            <a:r>
              <a:rPr lang="es-ES" dirty="0" smtClean="0">
                <a:solidFill>
                  <a:srgbClr val="C00000"/>
                </a:solidFill>
              </a:rPr>
              <a:t>a desigualdad en España: lo que se dice </a:t>
            </a:r>
            <a:br>
              <a:rPr lang="es-ES" dirty="0" smtClean="0">
                <a:solidFill>
                  <a:srgbClr val="C00000"/>
                </a:solidFill>
              </a:rPr>
            </a:br>
            <a:r>
              <a:rPr lang="es-ES" dirty="0" smtClean="0">
                <a:solidFill>
                  <a:srgbClr val="C00000"/>
                </a:solidFill>
              </a:rPr>
              <a:t>y lo que dicen los datos (V)</a:t>
            </a:r>
            <a:r>
              <a:rPr lang="es-ES" dirty="0">
                <a:solidFill>
                  <a:srgbClr val="C00000"/>
                </a:solidFill>
              </a:rPr>
              <a:t>.</a:t>
            </a:r>
            <a:endParaRPr lang="es-ES" dirty="0" smtClean="0">
              <a:solidFill>
                <a:srgbClr val="C00000"/>
              </a:solidFill>
            </a:endParaRPr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0" y="3885699"/>
            <a:ext cx="9144000" cy="1322996"/>
          </a:xfrm>
        </p:spPr>
        <p:txBody>
          <a:bodyPr/>
          <a:lstStyle/>
          <a:p>
            <a:pPr algn="ctr" eaLnBrk="1" hangingPunct="1"/>
            <a:r>
              <a:rPr lang="de-DE" sz="2000" dirty="0" smtClean="0"/>
              <a:t>Juan Ignacio Martínez Pastor</a:t>
            </a:r>
          </a:p>
          <a:p>
            <a:pPr algn="ctr" eaLnBrk="1" hangingPunct="1"/>
            <a:r>
              <a:rPr lang="de-DE" sz="2000" dirty="0" smtClean="0"/>
              <a:t>Departamento de Sociología II (Estructura </a:t>
            </a:r>
            <a:r>
              <a:rPr lang="de-DE" sz="2000" dirty="0" err="1" smtClean="0"/>
              <a:t>Social</a:t>
            </a:r>
            <a:r>
              <a:rPr lang="de-DE" sz="2000" dirty="0" smtClean="0"/>
              <a:t>)</a:t>
            </a:r>
          </a:p>
          <a:p>
            <a:pPr algn="ctr" eaLnBrk="1" hangingPunct="1"/>
            <a:r>
              <a:rPr lang="de-DE" sz="2000" dirty="0" smtClean="0"/>
              <a:t>UNED</a:t>
            </a:r>
          </a:p>
          <a:p>
            <a:pPr algn="ctr" eaLnBrk="1" hangingPunct="1"/>
            <a:endParaRPr lang="de-DE" sz="2800" i="1" dirty="0" smtClean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0972" y="290683"/>
            <a:ext cx="1078992" cy="1078992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73" y="196266"/>
            <a:ext cx="1385956" cy="138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089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73"/>
          <p:cNvSpPr txBox="1">
            <a:spLocks/>
          </p:cNvSpPr>
          <p:nvPr/>
        </p:nvSpPr>
        <p:spPr bwMode="auto">
          <a:xfrm>
            <a:off x="0" y="381000"/>
            <a:ext cx="914400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9pPr>
          </a:lstStyle>
          <a:p>
            <a:pPr marL="342900" indent="-342900" algn="ctr">
              <a:lnSpc>
                <a:spcPts val="2500"/>
              </a:lnSpc>
              <a:defRPr/>
            </a:pPr>
            <a:r>
              <a:rPr lang="en-US" sz="2800" dirty="0">
                <a:solidFill>
                  <a:srgbClr val="C00000"/>
                </a:solidFill>
                <a:latin typeface="+mn-lt"/>
                <a:ea typeface="+mn-ea"/>
                <a:cs typeface="Arial" pitchFamily="34" charset="0"/>
              </a:rPr>
              <a:t>¿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  <a:ea typeface="+mn-ea"/>
                <a:cs typeface="Arial" pitchFamily="34" charset="0"/>
              </a:rPr>
              <a:t>Cómo</a:t>
            </a:r>
            <a:r>
              <a:rPr lang="en-US" sz="2800" dirty="0" smtClean="0">
                <a:solidFill>
                  <a:srgbClr val="C00000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  <a:ea typeface="+mn-ea"/>
                <a:cs typeface="Arial" pitchFamily="34" charset="0"/>
              </a:rPr>
              <a:t>reducir</a:t>
            </a:r>
            <a:r>
              <a:rPr lang="en-US" sz="2800" dirty="0" smtClean="0">
                <a:solidFill>
                  <a:srgbClr val="C00000"/>
                </a:solidFill>
                <a:latin typeface="+mn-lt"/>
                <a:ea typeface="+mn-ea"/>
                <a:cs typeface="Arial" pitchFamily="34" charset="0"/>
              </a:rPr>
              <a:t> la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  <a:ea typeface="+mn-ea"/>
                <a:cs typeface="Arial" pitchFamily="34" charset="0"/>
              </a:rPr>
              <a:t>pobreza</a:t>
            </a:r>
            <a:r>
              <a:rPr lang="en-US" sz="2800" dirty="0" smtClean="0">
                <a:solidFill>
                  <a:srgbClr val="C00000"/>
                </a:solidFill>
                <a:latin typeface="+mn-lt"/>
                <a:ea typeface="+mn-ea"/>
                <a:cs typeface="Arial" pitchFamily="34" charset="0"/>
              </a:rPr>
              <a:t> y la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  <a:ea typeface="+mn-ea"/>
                <a:cs typeface="Arial" pitchFamily="34" charset="0"/>
              </a:rPr>
              <a:t>desigualdad</a:t>
            </a:r>
            <a:r>
              <a:rPr lang="en-US" sz="2800" dirty="0" smtClean="0">
                <a:solidFill>
                  <a:srgbClr val="C00000"/>
                </a:solidFill>
                <a:latin typeface="+mn-lt"/>
                <a:ea typeface="+mn-ea"/>
                <a:cs typeface="Arial" pitchFamily="34" charset="0"/>
              </a:rPr>
              <a:t>?(I) </a:t>
            </a:r>
            <a:br>
              <a:rPr lang="en-US" sz="2800" dirty="0" smtClean="0">
                <a:solidFill>
                  <a:srgbClr val="C00000"/>
                </a:solidFill>
                <a:latin typeface="+mn-lt"/>
                <a:ea typeface="+mn-ea"/>
                <a:cs typeface="Arial" pitchFamily="34" charset="0"/>
              </a:rPr>
            </a:br>
            <a:endParaRPr lang="da-DK" sz="2800" dirty="0">
              <a:solidFill>
                <a:srgbClr val="C00000"/>
              </a:solidFill>
              <a:latin typeface="+mn-lt"/>
              <a:ea typeface="+mn-ea"/>
              <a:cs typeface="Arial" pitchFamily="34" charset="0"/>
            </a:endParaRPr>
          </a:p>
        </p:txBody>
      </p:sp>
      <p:cxnSp>
        <p:nvCxnSpPr>
          <p:cNvPr id="5" name="Straight Connector 7"/>
          <p:cNvCxnSpPr/>
          <p:nvPr/>
        </p:nvCxnSpPr>
        <p:spPr>
          <a:xfrm>
            <a:off x="0" y="844550"/>
            <a:ext cx="9144000" cy="0"/>
          </a:xfrm>
          <a:prstGeom prst="line">
            <a:avLst/>
          </a:prstGeom>
          <a:ln w="19050" cap="rnd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n 5" descr="Unknow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0411" y="1496384"/>
            <a:ext cx="3069003" cy="4774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343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32413" y="1209675"/>
            <a:ext cx="8903637" cy="5549762"/>
          </a:xfrm>
        </p:spPr>
        <p:txBody>
          <a:bodyPr/>
          <a:lstStyle/>
          <a:p>
            <a:pPr marL="457200" indent="-457200">
              <a:spcBef>
                <a:spcPts val="3000"/>
              </a:spcBef>
              <a:buFont typeface="Wingdings" pitchFamily="2" charset="2"/>
              <a:buChar char="§"/>
            </a:pPr>
            <a:r>
              <a:rPr lang="en-US" sz="2000" dirty="0" smtClean="0"/>
              <a:t>2 </a:t>
            </a:r>
            <a:r>
              <a:rPr lang="en-US" sz="2000" dirty="0" err="1" smtClean="0"/>
              <a:t>tipos</a:t>
            </a:r>
            <a:r>
              <a:rPr lang="en-US" sz="2000" dirty="0" smtClean="0"/>
              <a:t> de </a:t>
            </a:r>
            <a:r>
              <a:rPr lang="en-US" sz="2000" dirty="0" err="1" smtClean="0">
                <a:solidFill>
                  <a:srgbClr val="FF0000"/>
                </a:solidFill>
              </a:rPr>
              <a:t>políticas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857250" lvl="1" indent="-457200">
              <a:lnSpc>
                <a:spcPct val="50000"/>
              </a:lnSpc>
              <a:spcBef>
                <a:spcPts val="3000"/>
              </a:spcBef>
              <a:buFont typeface="Wingdings" charset="2"/>
              <a:buChar char="Ø"/>
            </a:pPr>
            <a:r>
              <a:rPr lang="en-US" sz="1800" dirty="0" err="1">
                <a:solidFill>
                  <a:srgbClr val="008000"/>
                </a:solidFill>
              </a:rPr>
              <a:t>Crecimiento</a:t>
            </a:r>
            <a:r>
              <a:rPr lang="en-US" sz="1800" dirty="0"/>
              <a:t> de </a:t>
            </a:r>
            <a:r>
              <a:rPr lang="en-US" sz="1800" dirty="0" err="1"/>
              <a:t>económico</a:t>
            </a:r>
            <a:r>
              <a:rPr lang="en-US" sz="1800" dirty="0"/>
              <a:t> (</a:t>
            </a:r>
            <a:r>
              <a:rPr lang="en-US" sz="1800" dirty="0" err="1"/>
              <a:t>empleo</a:t>
            </a:r>
            <a:r>
              <a:rPr lang="en-US" sz="1800" dirty="0"/>
              <a:t>)</a:t>
            </a:r>
          </a:p>
          <a:p>
            <a:pPr marL="857250" lvl="1" indent="-457200">
              <a:lnSpc>
                <a:spcPct val="50000"/>
              </a:lnSpc>
              <a:spcBef>
                <a:spcPts val="3000"/>
              </a:spcBef>
              <a:buFont typeface="Wingdings" charset="2"/>
              <a:buChar char="Ø"/>
            </a:pPr>
            <a:r>
              <a:rPr lang="en-US" sz="1800" dirty="0" err="1" smtClean="0">
                <a:solidFill>
                  <a:srgbClr val="0000FF"/>
                </a:solidFill>
              </a:rPr>
              <a:t>Redistribución</a:t>
            </a:r>
            <a:r>
              <a:rPr lang="en-US" sz="1800" dirty="0" smtClean="0"/>
              <a:t> (</a:t>
            </a:r>
            <a:r>
              <a:rPr lang="en-US" sz="1800" dirty="0" err="1" smtClean="0"/>
              <a:t>más</a:t>
            </a:r>
            <a:r>
              <a:rPr lang="en-US" sz="1800" dirty="0" smtClean="0"/>
              <a:t> </a:t>
            </a:r>
            <a:r>
              <a:rPr lang="en-US" sz="1800" dirty="0" err="1" smtClean="0"/>
              <a:t>impuestos</a:t>
            </a:r>
            <a:r>
              <a:rPr lang="en-US" sz="1800" dirty="0" smtClean="0"/>
              <a:t> y </a:t>
            </a:r>
            <a:r>
              <a:rPr lang="en-US" sz="1800" dirty="0" err="1" smtClean="0"/>
              <a:t>transferencias</a:t>
            </a:r>
            <a:r>
              <a:rPr lang="en-US" sz="1800" dirty="0" smtClean="0"/>
              <a:t> a los </a:t>
            </a:r>
            <a:r>
              <a:rPr lang="en-US" sz="1800" dirty="0" err="1" smtClean="0"/>
              <a:t>pobres</a:t>
            </a:r>
            <a:r>
              <a:rPr lang="en-US" sz="1800" dirty="0" smtClean="0"/>
              <a:t>)</a:t>
            </a:r>
          </a:p>
          <a:p>
            <a:pPr marL="457200" indent="-457200">
              <a:spcBef>
                <a:spcPts val="3000"/>
              </a:spcBef>
              <a:buFont typeface="Wingdings" pitchFamily="2" charset="2"/>
              <a:buChar char="§"/>
            </a:pPr>
            <a:r>
              <a:rPr lang="en-US" sz="1800" dirty="0" smtClean="0"/>
              <a:t>El </a:t>
            </a:r>
            <a:r>
              <a:rPr lang="en-US" sz="1800" dirty="0" err="1" smtClean="0"/>
              <a:t>crecimiento</a:t>
            </a:r>
            <a:r>
              <a:rPr lang="en-US" sz="1800" dirty="0" smtClean="0"/>
              <a:t> </a:t>
            </a:r>
            <a:r>
              <a:rPr lang="en-US" sz="1800" dirty="0" err="1" smtClean="0"/>
              <a:t>económico</a:t>
            </a:r>
            <a:r>
              <a:rPr lang="en-US" sz="1800" dirty="0" smtClean="0"/>
              <a:t> </a:t>
            </a:r>
            <a:r>
              <a:rPr lang="en-US" sz="1800" dirty="0" err="1" smtClean="0"/>
              <a:t>suele</a:t>
            </a:r>
            <a:r>
              <a:rPr lang="en-US" sz="1800" dirty="0" smtClean="0"/>
              <a:t> </a:t>
            </a:r>
            <a:r>
              <a:rPr lang="en-US" sz="1800" dirty="0" err="1" smtClean="0"/>
              <a:t>reducir</a:t>
            </a:r>
            <a:r>
              <a:rPr lang="en-US" sz="1800" dirty="0" smtClean="0"/>
              <a:t> la </a:t>
            </a:r>
            <a:r>
              <a:rPr lang="en-US" sz="1800" dirty="0" err="1" smtClean="0"/>
              <a:t>pobreza</a:t>
            </a:r>
            <a:r>
              <a:rPr lang="en-US" sz="1800" dirty="0" smtClean="0"/>
              <a:t> </a:t>
            </a:r>
            <a:r>
              <a:rPr lang="en-US" sz="1800" dirty="0" err="1" smtClean="0"/>
              <a:t>pero</a:t>
            </a:r>
            <a:r>
              <a:rPr lang="en-US" sz="1800" dirty="0" smtClean="0"/>
              <a:t> no la </a:t>
            </a:r>
            <a:r>
              <a:rPr lang="en-US" sz="1800" dirty="0" err="1" smtClean="0"/>
              <a:t>desigualdad</a:t>
            </a:r>
            <a:r>
              <a:rPr lang="en-US" sz="1800" dirty="0" smtClean="0"/>
              <a:t>, </a:t>
            </a:r>
            <a:r>
              <a:rPr lang="en-US" sz="1800" dirty="0" err="1" smtClean="0"/>
              <a:t>porque</a:t>
            </a:r>
            <a:r>
              <a:rPr lang="en-US" sz="1800" dirty="0" smtClean="0"/>
              <a:t> </a:t>
            </a:r>
            <a:r>
              <a:rPr lang="en-US" sz="1800" dirty="0" err="1" smtClean="0"/>
              <a:t>las</a:t>
            </a:r>
            <a:r>
              <a:rPr lang="en-US" sz="1800" dirty="0" smtClean="0"/>
              <a:t> </a:t>
            </a:r>
            <a:r>
              <a:rPr lang="en-US" sz="1800" dirty="0" err="1" smtClean="0"/>
              <a:t>rentas</a:t>
            </a:r>
            <a:r>
              <a:rPr lang="en-US" sz="1800" dirty="0" smtClean="0"/>
              <a:t> </a:t>
            </a:r>
            <a:r>
              <a:rPr lang="en-US" sz="1800" dirty="0" err="1" smtClean="0"/>
              <a:t>aumentan</a:t>
            </a:r>
            <a:r>
              <a:rPr lang="en-US" sz="1800" dirty="0" smtClean="0"/>
              <a:t> en la </a:t>
            </a:r>
            <a:r>
              <a:rPr lang="en-US" sz="1800" dirty="0" err="1" smtClean="0"/>
              <a:t>misma</a:t>
            </a:r>
            <a:r>
              <a:rPr lang="en-US" sz="1800" dirty="0" smtClean="0"/>
              <a:t> </a:t>
            </a:r>
            <a:r>
              <a:rPr lang="en-US" sz="1800" dirty="0" err="1" smtClean="0"/>
              <a:t>proporción</a:t>
            </a:r>
            <a:r>
              <a:rPr lang="en-US" sz="1800" dirty="0" smtClean="0"/>
              <a:t> en </a:t>
            </a:r>
            <a:r>
              <a:rPr lang="en-US" sz="1800" dirty="0" err="1" smtClean="0"/>
              <a:t>todas</a:t>
            </a:r>
            <a:r>
              <a:rPr lang="en-US" sz="1800" dirty="0" smtClean="0"/>
              <a:t> </a:t>
            </a:r>
            <a:r>
              <a:rPr lang="en-US" sz="1800" dirty="0" err="1" smtClean="0"/>
              <a:t>las</a:t>
            </a:r>
            <a:r>
              <a:rPr lang="en-US" sz="1800" dirty="0" smtClean="0"/>
              <a:t> </a:t>
            </a:r>
            <a:r>
              <a:rPr lang="en-US" sz="1800" dirty="0" err="1" smtClean="0"/>
              <a:t>clases</a:t>
            </a:r>
            <a:r>
              <a:rPr lang="en-US" sz="1800" dirty="0" smtClean="0"/>
              <a:t>. </a:t>
            </a:r>
            <a:endParaRPr lang="en-US" sz="1800" dirty="0"/>
          </a:p>
          <a:p>
            <a:pPr marL="457200" indent="-457200">
              <a:spcBef>
                <a:spcPts val="3000"/>
              </a:spcBef>
              <a:buFont typeface="Wingdings" pitchFamily="2" charset="2"/>
              <a:buChar char="§"/>
            </a:pPr>
            <a:r>
              <a:rPr lang="en-US" sz="1800" dirty="0" smtClean="0"/>
              <a:t>Para </a:t>
            </a:r>
            <a:r>
              <a:rPr lang="en-US" sz="1800" dirty="0" err="1" smtClean="0"/>
              <a:t>reducir</a:t>
            </a:r>
            <a:r>
              <a:rPr lang="en-US" sz="1800" dirty="0" smtClean="0"/>
              <a:t> la </a:t>
            </a:r>
            <a:r>
              <a:rPr lang="en-US" sz="1800" dirty="0" err="1" smtClean="0"/>
              <a:t>desigualdad</a:t>
            </a:r>
            <a:r>
              <a:rPr lang="en-US" sz="1800" dirty="0" smtClean="0"/>
              <a:t>:</a:t>
            </a:r>
          </a:p>
          <a:p>
            <a:pPr marL="857250" lvl="1" indent="-457200">
              <a:spcBef>
                <a:spcPts val="3000"/>
              </a:spcBef>
              <a:buFont typeface="Wingdings" charset="2"/>
              <a:buChar char="Ø"/>
            </a:pPr>
            <a:r>
              <a:rPr lang="en-US" sz="1800" dirty="0" err="1" smtClean="0"/>
              <a:t>Crecimiento</a:t>
            </a:r>
            <a:r>
              <a:rPr lang="en-US" sz="1800" dirty="0" smtClean="0"/>
              <a:t> </a:t>
            </a:r>
            <a:r>
              <a:rPr lang="en-US" sz="1800" dirty="0" err="1" smtClean="0"/>
              <a:t>asimétrico</a:t>
            </a:r>
            <a:r>
              <a:rPr lang="en-US" sz="1800" dirty="0" smtClean="0"/>
              <a:t> a favor de los </a:t>
            </a:r>
            <a:r>
              <a:rPr lang="en-US" sz="1800" dirty="0" err="1" smtClean="0"/>
              <a:t>pobres</a:t>
            </a:r>
            <a:endParaRPr lang="en-US" sz="1800" dirty="0" smtClean="0"/>
          </a:p>
        </p:txBody>
      </p:sp>
      <p:sp>
        <p:nvSpPr>
          <p:cNvPr id="7" name="Title 73"/>
          <p:cNvSpPr txBox="1">
            <a:spLocks/>
          </p:cNvSpPr>
          <p:nvPr/>
        </p:nvSpPr>
        <p:spPr bwMode="auto">
          <a:xfrm>
            <a:off x="0" y="381000"/>
            <a:ext cx="914400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9pPr>
          </a:lstStyle>
          <a:p>
            <a:pPr marL="342900" indent="-342900" algn="ctr">
              <a:lnSpc>
                <a:spcPts val="2500"/>
              </a:lnSpc>
              <a:defRPr/>
            </a:pPr>
            <a:r>
              <a:rPr lang="en-US" sz="2800" dirty="0">
                <a:solidFill>
                  <a:srgbClr val="C00000"/>
                </a:solidFill>
                <a:latin typeface="+mn-lt"/>
                <a:ea typeface="+mn-ea"/>
                <a:cs typeface="Arial" pitchFamily="34" charset="0"/>
              </a:rPr>
              <a:t>¿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  <a:ea typeface="+mn-ea"/>
                <a:cs typeface="Arial" pitchFamily="34" charset="0"/>
              </a:rPr>
              <a:t>Cómo</a:t>
            </a:r>
            <a:r>
              <a:rPr lang="en-US" sz="2800" dirty="0" smtClean="0">
                <a:solidFill>
                  <a:srgbClr val="C00000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  <a:ea typeface="+mn-ea"/>
                <a:cs typeface="Arial" pitchFamily="34" charset="0"/>
              </a:rPr>
              <a:t>reducir</a:t>
            </a:r>
            <a:r>
              <a:rPr lang="en-US" sz="2800" dirty="0" smtClean="0">
                <a:solidFill>
                  <a:srgbClr val="C00000"/>
                </a:solidFill>
                <a:latin typeface="+mn-lt"/>
                <a:ea typeface="+mn-ea"/>
                <a:cs typeface="Arial" pitchFamily="34" charset="0"/>
              </a:rPr>
              <a:t> la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  <a:ea typeface="+mn-ea"/>
                <a:cs typeface="Arial" pitchFamily="34" charset="0"/>
              </a:rPr>
              <a:t>pobreza</a:t>
            </a:r>
            <a:r>
              <a:rPr lang="en-US" sz="2800" dirty="0" smtClean="0">
                <a:solidFill>
                  <a:srgbClr val="C00000"/>
                </a:solidFill>
                <a:latin typeface="+mn-lt"/>
                <a:ea typeface="+mn-ea"/>
                <a:cs typeface="Arial" pitchFamily="34" charset="0"/>
              </a:rPr>
              <a:t> y la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  <a:ea typeface="+mn-ea"/>
                <a:cs typeface="Arial" pitchFamily="34" charset="0"/>
              </a:rPr>
              <a:t>desigualdad</a:t>
            </a:r>
            <a:r>
              <a:rPr lang="en-US" sz="2800" dirty="0" smtClean="0">
                <a:solidFill>
                  <a:srgbClr val="C00000"/>
                </a:solidFill>
                <a:latin typeface="+mn-lt"/>
                <a:ea typeface="+mn-ea"/>
                <a:cs typeface="Arial" pitchFamily="34" charset="0"/>
              </a:rPr>
              <a:t>?(I) </a:t>
            </a:r>
            <a:br>
              <a:rPr lang="en-US" sz="2800" dirty="0" smtClean="0">
                <a:solidFill>
                  <a:srgbClr val="C00000"/>
                </a:solidFill>
                <a:latin typeface="+mn-lt"/>
                <a:ea typeface="+mn-ea"/>
                <a:cs typeface="Arial" pitchFamily="34" charset="0"/>
              </a:rPr>
            </a:br>
            <a:endParaRPr lang="da-DK" sz="2800" dirty="0">
              <a:solidFill>
                <a:srgbClr val="C00000"/>
              </a:solidFill>
              <a:latin typeface="+mn-lt"/>
              <a:ea typeface="+mn-ea"/>
              <a:cs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009399"/>
            <a:ext cx="9144000" cy="0"/>
          </a:xfrm>
          <a:prstGeom prst="line">
            <a:avLst/>
          </a:prstGeom>
          <a:ln w="19050" cap="rnd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 descr="spain-1021756_960_720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7247" y="3852569"/>
            <a:ext cx="2891469" cy="2272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608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32413" y="1209675"/>
            <a:ext cx="6832831" cy="5549762"/>
          </a:xfrm>
        </p:spPr>
        <p:txBody>
          <a:bodyPr/>
          <a:lstStyle/>
          <a:p>
            <a:pPr marL="457200" indent="-457200">
              <a:spcBef>
                <a:spcPts val="3000"/>
              </a:spcBef>
              <a:buFont typeface="Wingdings" pitchFamily="2" charset="2"/>
              <a:buChar char="§"/>
            </a:pPr>
            <a:r>
              <a:rPr lang="en-US" sz="2000" dirty="0" err="1" smtClean="0">
                <a:solidFill>
                  <a:srgbClr val="FF0000"/>
                </a:solidFill>
              </a:rPr>
              <a:t>Políticas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fiscales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progresivas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sin </a:t>
            </a:r>
            <a:r>
              <a:rPr lang="en-US" sz="2000" dirty="0" err="1" smtClean="0"/>
              <a:t>transferencias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857250" lvl="1" indent="-457200">
              <a:lnSpc>
                <a:spcPct val="150000"/>
              </a:lnSpc>
              <a:spcBef>
                <a:spcPts val="3000"/>
              </a:spcBef>
              <a:buFont typeface="Wingdings" charset="2"/>
              <a:buChar char="Ø"/>
            </a:pPr>
            <a:r>
              <a:rPr lang="en-US" sz="1800" dirty="0" err="1" smtClean="0">
                <a:solidFill>
                  <a:srgbClr val="008000"/>
                </a:solidFill>
              </a:rPr>
              <a:t>Reducen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smtClean="0"/>
              <a:t>la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</a:rPr>
              <a:t>desigualdad</a:t>
            </a:r>
            <a:r>
              <a:rPr lang="en-US" sz="1800" dirty="0" smtClean="0">
                <a:solidFill>
                  <a:srgbClr val="008000"/>
                </a:solidFill>
              </a:rPr>
              <a:t>; </a:t>
            </a:r>
          </a:p>
          <a:p>
            <a:pPr marL="857250" lvl="1" indent="-457200">
              <a:lnSpc>
                <a:spcPct val="150000"/>
              </a:lnSpc>
              <a:spcBef>
                <a:spcPts val="3000"/>
              </a:spcBef>
              <a:buFont typeface="Wingdings" charset="2"/>
              <a:buChar char="Ø"/>
            </a:pPr>
            <a:r>
              <a:rPr lang="en-US" sz="1800" dirty="0" err="1" smtClean="0">
                <a:solidFill>
                  <a:srgbClr val="000000"/>
                </a:solidFill>
              </a:rPr>
              <a:t>pero</a:t>
            </a:r>
            <a:r>
              <a:rPr lang="en-US" sz="1800" dirty="0" smtClean="0">
                <a:solidFill>
                  <a:srgbClr val="000000"/>
                </a:solidFill>
              </a:rPr>
              <a:t> la </a:t>
            </a:r>
            <a:r>
              <a:rPr lang="en-US" sz="1800" dirty="0" err="1" smtClean="0">
                <a:solidFill>
                  <a:srgbClr val="008000"/>
                </a:solidFill>
              </a:rPr>
              <a:t>pobreza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smtClean="0">
                <a:solidFill>
                  <a:srgbClr val="000000"/>
                </a:solidFill>
              </a:rPr>
              <a:t>solo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err="1" smtClean="0">
                <a:solidFill>
                  <a:srgbClr val="008000"/>
                </a:solidFill>
              </a:rPr>
              <a:t>indirectamente</a:t>
            </a:r>
            <a:r>
              <a:rPr lang="en-US" sz="1800" dirty="0" smtClean="0">
                <a:solidFill>
                  <a:srgbClr val="008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si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bajan</a:t>
            </a:r>
            <a:r>
              <a:rPr lang="en-US" sz="1800" dirty="0" smtClean="0">
                <a:solidFill>
                  <a:srgbClr val="000000"/>
                </a:solidFill>
              </a:rPr>
              <a:t> los </a:t>
            </a:r>
            <a:r>
              <a:rPr lang="en-US" sz="1800" dirty="0" err="1" smtClean="0">
                <a:solidFill>
                  <a:srgbClr val="000000"/>
                </a:solidFill>
              </a:rPr>
              <a:t>impuestos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pagados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por</a:t>
            </a:r>
            <a:r>
              <a:rPr lang="en-US" sz="1800" dirty="0" smtClean="0">
                <a:solidFill>
                  <a:srgbClr val="000000"/>
                </a:solidFill>
              </a:rPr>
              <a:t> los </a:t>
            </a:r>
            <a:r>
              <a:rPr lang="en-US" sz="1800" dirty="0" err="1" smtClean="0">
                <a:solidFill>
                  <a:srgbClr val="000000"/>
                </a:solidFill>
              </a:rPr>
              <a:t>pobres</a:t>
            </a:r>
            <a:r>
              <a:rPr lang="en-US" sz="1800" dirty="0" smtClean="0">
                <a:solidFill>
                  <a:srgbClr val="000000"/>
                </a:solidFill>
              </a:rPr>
              <a:t>. </a:t>
            </a:r>
            <a:endParaRPr lang="en-US" sz="1800" dirty="0">
              <a:solidFill>
                <a:srgbClr val="000000"/>
              </a:solidFill>
            </a:endParaRPr>
          </a:p>
          <a:p>
            <a:pPr marL="457200" indent="-457200">
              <a:spcBef>
                <a:spcPts val="3000"/>
              </a:spcBef>
              <a:buFont typeface="Wingdings" pitchFamily="2" charset="2"/>
              <a:buChar char="§"/>
            </a:pPr>
            <a:r>
              <a:rPr lang="en-US" sz="1800" dirty="0" err="1" smtClean="0"/>
              <a:t>Políticas</a:t>
            </a:r>
            <a:r>
              <a:rPr lang="en-US" sz="1800" dirty="0" smtClean="0"/>
              <a:t> </a:t>
            </a:r>
            <a:r>
              <a:rPr lang="en-US" sz="1800" dirty="0" err="1" smtClean="0"/>
              <a:t>fiscales</a:t>
            </a:r>
            <a:r>
              <a:rPr lang="en-US" sz="1800" dirty="0" smtClean="0"/>
              <a:t> con </a:t>
            </a:r>
            <a:r>
              <a:rPr lang="en-US" sz="1800" dirty="0" err="1" smtClean="0">
                <a:solidFill>
                  <a:srgbClr val="FF0000"/>
                </a:solidFill>
              </a:rPr>
              <a:t>transferencias</a:t>
            </a:r>
            <a:r>
              <a:rPr lang="en-US" sz="1800" dirty="0" smtClean="0"/>
              <a:t>: </a:t>
            </a:r>
          </a:p>
          <a:p>
            <a:pPr marL="857250" lvl="1" indent="-457200">
              <a:lnSpc>
                <a:spcPts val="2360"/>
              </a:lnSpc>
              <a:spcBef>
                <a:spcPts val="3000"/>
              </a:spcBef>
              <a:buFont typeface="Wingdings" charset="2"/>
              <a:buChar char="Ø"/>
            </a:pPr>
            <a:r>
              <a:rPr lang="en-US" sz="1800" dirty="0" smtClean="0"/>
              <a:t>Para </a:t>
            </a:r>
            <a:r>
              <a:rPr lang="en-US" sz="1800" dirty="0" err="1" smtClean="0"/>
              <a:t>reducir</a:t>
            </a:r>
            <a:r>
              <a:rPr lang="en-US" sz="1800" dirty="0" smtClean="0"/>
              <a:t> la </a:t>
            </a:r>
            <a:r>
              <a:rPr lang="en-US" sz="1800" dirty="0" err="1" smtClean="0"/>
              <a:t>pobreza</a:t>
            </a:r>
            <a:r>
              <a:rPr lang="en-US" sz="1800" dirty="0" smtClean="0"/>
              <a:t> y </a:t>
            </a:r>
            <a:r>
              <a:rPr lang="en-US" sz="1800" dirty="0" err="1" smtClean="0"/>
              <a:t>desigualdad</a:t>
            </a:r>
            <a:r>
              <a:rPr lang="en-US" sz="1800" dirty="0" smtClean="0"/>
              <a:t> hasta la media de la UE (15): </a:t>
            </a:r>
            <a:r>
              <a:rPr lang="en-US" sz="1800" dirty="0" err="1" smtClean="0"/>
              <a:t>aumentar</a:t>
            </a:r>
            <a:r>
              <a:rPr lang="en-US" sz="1800" dirty="0" smtClean="0"/>
              <a:t> los </a:t>
            </a:r>
            <a:r>
              <a:rPr lang="en-US" sz="1800" dirty="0" err="1" smtClean="0"/>
              <a:t>impuestos</a:t>
            </a:r>
            <a:r>
              <a:rPr lang="en-US" sz="1800" dirty="0" smtClean="0"/>
              <a:t> 2 </a:t>
            </a:r>
            <a:r>
              <a:rPr lang="en-US" sz="1800" dirty="0" err="1" smtClean="0"/>
              <a:t>puntos</a:t>
            </a:r>
            <a:r>
              <a:rPr lang="en-US" sz="1800" dirty="0" smtClean="0"/>
              <a:t> de la </a:t>
            </a:r>
            <a:r>
              <a:rPr lang="en-US" sz="1800" dirty="0" err="1" smtClean="0"/>
              <a:t>renta</a:t>
            </a:r>
            <a:r>
              <a:rPr lang="en-US" sz="1800" dirty="0" smtClean="0"/>
              <a:t> total (</a:t>
            </a:r>
            <a:r>
              <a:rPr lang="en-US" sz="1800" dirty="0" err="1" smtClean="0"/>
              <a:t>algo</a:t>
            </a:r>
            <a:r>
              <a:rPr lang="en-US" sz="1800" dirty="0" smtClean="0"/>
              <a:t> </a:t>
            </a:r>
            <a:r>
              <a:rPr lang="en-US" sz="1800" dirty="0" err="1" smtClean="0"/>
              <a:t>que</a:t>
            </a:r>
            <a:r>
              <a:rPr lang="en-US" sz="1800" dirty="0" smtClean="0"/>
              <a:t> se </a:t>
            </a:r>
            <a:r>
              <a:rPr lang="en-US" sz="1800" dirty="0" err="1" smtClean="0"/>
              <a:t>hizo</a:t>
            </a:r>
            <a:r>
              <a:rPr lang="en-US" sz="1800" dirty="0" smtClean="0"/>
              <a:t> entre 2009 y 2013) y </a:t>
            </a:r>
            <a:r>
              <a:rPr lang="en-US" sz="1800" dirty="0" err="1" smtClean="0"/>
              <a:t>redistribuir</a:t>
            </a:r>
            <a:r>
              <a:rPr lang="en-US" sz="1800" dirty="0" smtClean="0"/>
              <a:t> el </a:t>
            </a:r>
            <a:r>
              <a:rPr lang="en-US" sz="1800" dirty="0" err="1" smtClean="0"/>
              <a:t>producto</a:t>
            </a:r>
            <a:r>
              <a:rPr lang="en-US" sz="1800" dirty="0" smtClean="0"/>
              <a:t> entre los </a:t>
            </a:r>
            <a:r>
              <a:rPr lang="en-US" sz="1800" dirty="0" err="1" smtClean="0"/>
              <a:t>pobres</a:t>
            </a:r>
            <a:r>
              <a:rPr lang="en-US" sz="1800" dirty="0" smtClean="0"/>
              <a:t> (</a:t>
            </a:r>
            <a:r>
              <a:rPr lang="en-US" sz="1800" dirty="0" err="1" smtClean="0"/>
              <a:t>algo</a:t>
            </a:r>
            <a:r>
              <a:rPr lang="en-US" sz="1800" dirty="0" smtClean="0"/>
              <a:t> </a:t>
            </a:r>
            <a:r>
              <a:rPr lang="en-US" sz="1800" dirty="0" err="1" smtClean="0"/>
              <a:t>que</a:t>
            </a:r>
            <a:r>
              <a:rPr lang="en-US" sz="1800" dirty="0" smtClean="0"/>
              <a:t> no se ha </a:t>
            </a:r>
            <a:r>
              <a:rPr lang="en-US" sz="1800" dirty="0" err="1" smtClean="0"/>
              <a:t>hecho</a:t>
            </a:r>
            <a:r>
              <a:rPr lang="en-US" sz="1800" dirty="0" smtClean="0"/>
              <a:t>).</a:t>
            </a:r>
            <a:endParaRPr lang="en-US" sz="1800" dirty="0"/>
          </a:p>
        </p:txBody>
      </p:sp>
      <p:sp>
        <p:nvSpPr>
          <p:cNvPr id="7" name="Title 73"/>
          <p:cNvSpPr txBox="1">
            <a:spLocks/>
          </p:cNvSpPr>
          <p:nvPr/>
        </p:nvSpPr>
        <p:spPr bwMode="auto">
          <a:xfrm>
            <a:off x="0" y="381000"/>
            <a:ext cx="914400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9pPr>
          </a:lstStyle>
          <a:p>
            <a:pPr marL="342900" indent="-342900" algn="ctr">
              <a:lnSpc>
                <a:spcPts val="2500"/>
              </a:lnSpc>
              <a:defRPr/>
            </a:pPr>
            <a:r>
              <a:rPr lang="en-US" sz="2800" dirty="0">
                <a:solidFill>
                  <a:srgbClr val="C00000"/>
                </a:solidFill>
                <a:latin typeface="+mn-lt"/>
                <a:ea typeface="+mn-ea"/>
                <a:cs typeface="Arial" pitchFamily="34" charset="0"/>
              </a:rPr>
              <a:t>¿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  <a:ea typeface="+mn-ea"/>
                <a:cs typeface="Arial" pitchFamily="34" charset="0"/>
              </a:rPr>
              <a:t>Cómo</a:t>
            </a:r>
            <a:r>
              <a:rPr lang="en-US" sz="2800" dirty="0" smtClean="0">
                <a:solidFill>
                  <a:srgbClr val="C00000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  <a:ea typeface="+mn-ea"/>
                <a:cs typeface="Arial" pitchFamily="34" charset="0"/>
              </a:rPr>
              <a:t>reducir</a:t>
            </a:r>
            <a:r>
              <a:rPr lang="en-US" sz="2800" dirty="0" smtClean="0">
                <a:solidFill>
                  <a:srgbClr val="C00000"/>
                </a:solidFill>
                <a:latin typeface="+mn-lt"/>
                <a:ea typeface="+mn-ea"/>
                <a:cs typeface="Arial" pitchFamily="34" charset="0"/>
              </a:rPr>
              <a:t> la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  <a:ea typeface="+mn-ea"/>
                <a:cs typeface="Arial" pitchFamily="34" charset="0"/>
              </a:rPr>
              <a:t>pobreza</a:t>
            </a:r>
            <a:r>
              <a:rPr lang="en-US" sz="2800" dirty="0" smtClean="0">
                <a:solidFill>
                  <a:srgbClr val="C00000"/>
                </a:solidFill>
                <a:latin typeface="+mn-lt"/>
                <a:ea typeface="+mn-ea"/>
                <a:cs typeface="Arial" pitchFamily="34" charset="0"/>
              </a:rPr>
              <a:t> y la </a:t>
            </a:r>
            <a:r>
              <a:rPr lang="en-US" sz="2800" dirty="0" err="1" smtClean="0">
                <a:solidFill>
                  <a:srgbClr val="C00000"/>
                </a:solidFill>
                <a:latin typeface="+mn-lt"/>
                <a:ea typeface="+mn-ea"/>
                <a:cs typeface="Arial" pitchFamily="34" charset="0"/>
              </a:rPr>
              <a:t>desigualdad</a:t>
            </a:r>
            <a:r>
              <a:rPr lang="en-US" sz="2800" dirty="0" smtClean="0">
                <a:solidFill>
                  <a:srgbClr val="C00000"/>
                </a:solidFill>
                <a:latin typeface="+mn-lt"/>
                <a:ea typeface="+mn-ea"/>
                <a:cs typeface="Arial" pitchFamily="34" charset="0"/>
              </a:rPr>
              <a:t>?(II) </a:t>
            </a:r>
            <a:br>
              <a:rPr lang="en-US" sz="2800" dirty="0" smtClean="0">
                <a:solidFill>
                  <a:srgbClr val="C00000"/>
                </a:solidFill>
                <a:latin typeface="+mn-lt"/>
                <a:ea typeface="+mn-ea"/>
                <a:cs typeface="Arial" pitchFamily="34" charset="0"/>
              </a:rPr>
            </a:br>
            <a:endParaRPr lang="da-DK" sz="2800" dirty="0">
              <a:solidFill>
                <a:srgbClr val="C00000"/>
              </a:solidFill>
              <a:latin typeface="+mn-lt"/>
              <a:ea typeface="+mn-ea"/>
              <a:cs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44550"/>
            <a:ext cx="9144000" cy="0"/>
          </a:xfrm>
          <a:prstGeom prst="line">
            <a:avLst/>
          </a:prstGeom>
          <a:ln w="19050" cap="rnd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 descr="spain-1021756_960_720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7487" y="2112501"/>
            <a:ext cx="2586513" cy="2033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975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MPIDR_template">
  <a:themeElements>
    <a:clrScheme name="MPIDR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PIDR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PIDR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IDR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IDR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IDR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IDR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IDR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IDR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IDR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IDR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IDR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IDR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IDR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Negro .thmx</Template>
  <TotalTime>2861</TotalTime>
  <Words>201</Words>
  <Application>Microsoft Macintosh PowerPoint</Application>
  <PresentationFormat>Presentación en pantalla (4:3)</PresentationFormat>
  <Paragraphs>22</Paragraphs>
  <Slides>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MPIDR_template</vt:lpstr>
      <vt:lpstr>La desigualdad en España: lo que se dice  y lo que dicen los datos (V).</vt:lpstr>
      <vt:lpstr>Presentación de PowerPoint</vt:lpstr>
      <vt:lpstr>Presentación de PowerPoint</vt:lpstr>
      <vt:lpstr>Presentación de PowerPoint</vt:lpstr>
    </vt:vector>
  </TitlesOfParts>
  <Manager/>
  <Company>UNED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desigualdad no es lo que parece</dc:title>
  <dc:subject/>
  <dc:creator>Juan Ignacio Martínez Pastor</dc:creator>
  <cp:keywords/>
  <dc:description/>
  <cp:lastModifiedBy>Juan Ignacio</cp:lastModifiedBy>
  <cp:revision>912</cp:revision>
  <cp:lastPrinted>2014-05-22T07:09:38Z</cp:lastPrinted>
  <dcterms:created xsi:type="dcterms:W3CDTF">2010-04-06T12:12:02Z</dcterms:created>
  <dcterms:modified xsi:type="dcterms:W3CDTF">2017-12-11T10:29:27Z</dcterms:modified>
  <cp:category/>
</cp:coreProperties>
</file>