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670" r:id="rId2"/>
    <p:sldId id="647" r:id="rId3"/>
    <p:sldId id="667" r:id="rId4"/>
    <p:sldId id="623" r:id="rId5"/>
    <p:sldId id="622" r:id="rId6"/>
    <p:sldId id="648" r:id="rId7"/>
    <p:sldId id="618" r:id="rId8"/>
    <p:sldId id="649" r:id="rId9"/>
    <p:sldId id="631" r:id="rId10"/>
    <p:sldId id="666" r:id="rId11"/>
    <p:sldId id="633" r:id="rId12"/>
    <p:sldId id="650" r:id="rId1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14">
          <p15:clr>
            <a:srgbClr val="A4A3A4"/>
          </p15:clr>
        </p15:guide>
        <p15:guide id="2" orient="horz" pos="1897">
          <p15:clr>
            <a:srgbClr val="A4A3A4"/>
          </p15:clr>
        </p15:guide>
        <p15:guide id="3" orient="horz" pos="2507">
          <p15:clr>
            <a:srgbClr val="A4A3A4"/>
          </p15:clr>
        </p15:guide>
        <p15:guide id="4" orient="horz" pos="2714">
          <p15:clr>
            <a:srgbClr val="A4A3A4"/>
          </p15:clr>
        </p15:guide>
        <p15:guide id="5" orient="horz" pos="2103">
          <p15:clr>
            <a:srgbClr val="A4A3A4"/>
          </p15:clr>
        </p15:guide>
        <p15:guide id="6" orient="horz" pos="1293">
          <p15:clr>
            <a:srgbClr val="A4A3A4"/>
          </p15:clr>
        </p15:guide>
        <p15:guide id="7" orient="horz" pos="2313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1500">
          <p15:clr>
            <a:srgbClr val="A4A3A4"/>
          </p15:clr>
        </p15:guide>
        <p15:guide id="10" orient="horz" pos="1089">
          <p15:clr>
            <a:srgbClr val="A4A3A4"/>
          </p15:clr>
        </p15:guide>
        <p15:guide id="11" orient="horz" pos="3115">
          <p15:clr>
            <a:srgbClr val="A4A3A4"/>
          </p15:clr>
        </p15:guide>
        <p15:guide id="12" pos="628">
          <p15:clr>
            <a:srgbClr val="A4A3A4"/>
          </p15:clr>
        </p15:guide>
        <p15:guide id="13" pos="2395">
          <p15:clr>
            <a:srgbClr val="A4A3A4"/>
          </p15:clr>
        </p15:guide>
        <p15:guide id="14" pos="5683">
          <p15:clr>
            <a:srgbClr val="A4A3A4"/>
          </p15:clr>
        </p15:guide>
        <p15:guide id="15" pos="2875">
          <p15:clr>
            <a:srgbClr val="A4A3A4"/>
          </p15:clr>
        </p15:guide>
        <p15:guide id="16" pos="4289">
          <p15:clr>
            <a:srgbClr val="A4A3A4"/>
          </p15:clr>
        </p15:guide>
        <p15:guide id="17" pos="744">
          <p15:clr>
            <a:srgbClr val="A4A3A4"/>
          </p15:clr>
        </p15:guide>
        <p15:guide id="18" pos="4644">
          <p15:clr>
            <a:srgbClr val="A4A3A4"/>
          </p15:clr>
        </p15:guide>
        <p15:guide id="19" pos="344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Ignaci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AA3"/>
    <a:srgbClr val="B59D8F"/>
    <a:srgbClr val="660066"/>
    <a:srgbClr val="3333FF"/>
    <a:srgbClr val="B3382F"/>
    <a:srgbClr val="E12A1D"/>
    <a:srgbClr val="600315"/>
    <a:srgbClr val="D04D6D"/>
    <a:srgbClr val="0033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3685" autoAdjust="0"/>
  </p:normalViewPr>
  <p:slideViewPr>
    <p:cSldViewPr snapToGrid="0" showGuides="1">
      <p:cViewPr varScale="1">
        <p:scale>
          <a:sx n="128" d="100"/>
          <a:sy n="128" d="100"/>
        </p:scale>
        <p:origin x="-104" y="-1504"/>
      </p:cViewPr>
      <p:guideLst>
        <p:guide orient="horz" pos="2914"/>
        <p:guide orient="horz" pos="1897"/>
        <p:guide orient="horz" pos="2507"/>
        <p:guide orient="horz" pos="2714"/>
        <p:guide orient="horz" pos="2103"/>
        <p:guide orient="horz" pos="1293"/>
        <p:guide orient="horz" pos="2313"/>
        <p:guide orient="horz" pos="577"/>
        <p:guide orient="horz" pos="1500"/>
        <p:guide orient="horz" pos="1089"/>
        <p:guide orient="horz" pos="3115"/>
        <p:guide pos="628"/>
        <p:guide pos="2395"/>
        <p:guide pos="5683"/>
        <p:guide pos="2875"/>
        <p:guide pos="4289"/>
        <p:guide pos="744"/>
        <p:guide pos="4644"/>
        <p:guide pos="3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Docencia:ES%20Criminolog&#237;a:Cursos%20virtuales:V&#237;deos:Desigualdad%20riqueza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esigualdad:Datos%20desigualda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Docencia:ES%20Criminolog&#237;a:Cursos%20virtuales:V&#237;deos:Desigualdad%20riqueza.xlsx" TargetMode="External"/><Relationship Id="rId2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esigualdad:Datos%20desigualda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Desigualdad</a:t>
            </a:r>
            <a:r>
              <a:rPr lang="es-ES" baseline="0" dirty="0"/>
              <a:t> de renta. Ratio P90/</a:t>
            </a:r>
            <a:r>
              <a:rPr lang="es-ES" baseline="0" dirty="0" smtClean="0"/>
              <a:t>P10. 2014.</a:t>
            </a:r>
            <a:endParaRPr lang="es-ES" dirty="0"/>
          </a:p>
        </c:rich>
      </c:tx>
      <c:layout>
        <c:manualLayout>
          <c:xMode val="edge"/>
          <c:yMode val="edge"/>
          <c:x val="0.274934143355402"/>
          <c:y val="0.0474797875998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461145285546027"/>
          <c:y val="0.0217050228292618"/>
          <c:w val="0.935956652873096"/>
          <c:h val="0.8133896776166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28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Hoja3!$A$2:$A$35</c:f>
              <c:strCache>
                <c:ptCount val="34"/>
                <c:pt idx="0">
                  <c:v>Dinamarca</c:v>
                </c:pt>
                <c:pt idx="1">
                  <c:v>Islandia</c:v>
                </c:pt>
                <c:pt idx="2">
                  <c:v>República Checa</c:v>
                </c:pt>
                <c:pt idx="3">
                  <c:v>Finlandia</c:v>
                </c:pt>
                <c:pt idx="4">
                  <c:v>Noruega</c:v>
                </c:pt>
                <c:pt idx="5">
                  <c:v>Eslovaquia</c:v>
                </c:pt>
                <c:pt idx="6">
                  <c:v>Suecia</c:v>
                </c:pt>
                <c:pt idx="7">
                  <c:v>Eslovenia</c:v>
                </c:pt>
                <c:pt idx="8">
                  <c:v>Austria</c:v>
                </c:pt>
                <c:pt idx="9">
                  <c:v>Bélgica</c:v>
                </c:pt>
                <c:pt idx="10">
                  <c:v>Luxemburgo</c:v>
                </c:pt>
                <c:pt idx="11">
                  <c:v>Holanda</c:v>
                </c:pt>
                <c:pt idx="12">
                  <c:v>Francia</c:v>
                </c:pt>
                <c:pt idx="13">
                  <c:v>Hungría</c:v>
                </c:pt>
                <c:pt idx="14">
                  <c:v>Alemania</c:v>
                </c:pt>
                <c:pt idx="15">
                  <c:v>Irlanda</c:v>
                </c:pt>
                <c:pt idx="16">
                  <c:v>Suiza</c:v>
                </c:pt>
                <c:pt idx="17">
                  <c:v>Polonia</c:v>
                </c:pt>
                <c:pt idx="18">
                  <c:v>Canadá</c:v>
                </c:pt>
                <c:pt idx="19">
                  <c:v>Reino Unido</c:v>
                </c:pt>
                <c:pt idx="20">
                  <c:v>Australia</c:v>
                </c:pt>
                <c:pt idx="21">
                  <c:v>Nueva Zelanda</c:v>
                </c:pt>
                <c:pt idx="22">
                  <c:v>Italia</c:v>
                </c:pt>
                <c:pt idx="23">
                  <c:v>Portugal</c:v>
                </c:pt>
                <c:pt idx="24">
                  <c:v>Grecia</c:v>
                </c:pt>
                <c:pt idx="25">
                  <c:v>Estonia</c:v>
                </c:pt>
                <c:pt idx="26">
                  <c:v>Letonia</c:v>
                </c:pt>
                <c:pt idx="27">
                  <c:v>Lituania</c:v>
                </c:pt>
                <c:pt idx="28">
                  <c:v>España</c:v>
                </c:pt>
                <c:pt idx="29">
                  <c:v>Turquía</c:v>
                </c:pt>
                <c:pt idx="30">
                  <c:v>Israel</c:v>
                </c:pt>
                <c:pt idx="31">
                  <c:v>EE.UU.</c:v>
                </c:pt>
                <c:pt idx="32">
                  <c:v>México</c:v>
                </c:pt>
                <c:pt idx="33">
                  <c:v>Costa Rica</c:v>
                </c:pt>
              </c:strCache>
            </c:strRef>
          </c:cat>
          <c:val>
            <c:numRef>
              <c:f>Hoja3!$B$2:$B$35</c:f>
              <c:numCache>
                <c:formatCode>General</c:formatCode>
                <c:ptCount val="34"/>
                <c:pt idx="0">
                  <c:v>2.9</c:v>
                </c:pt>
                <c:pt idx="1">
                  <c:v>3.0</c:v>
                </c:pt>
                <c:pt idx="2">
                  <c:v>3.1</c:v>
                </c:pt>
                <c:pt idx="3">
                  <c:v>3.1</c:v>
                </c:pt>
                <c:pt idx="4">
                  <c:v>3.1</c:v>
                </c:pt>
                <c:pt idx="5">
                  <c:v>3.1</c:v>
                </c:pt>
                <c:pt idx="6">
                  <c:v>3.3</c:v>
                </c:pt>
                <c:pt idx="7">
                  <c:v>3.3</c:v>
                </c:pt>
                <c:pt idx="8">
                  <c:v>3.4</c:v>
                </c:pt>
                <c:pt idx="9">
                  <c:v>3.4</c:v>
                </c:pt>
                <c:pt idx="10">
                  <c:v>3.4</c:v>
                </c:pt>
                <c:pt idx="11">
                  <c:v>3.4</c:v>
                </c:pt>
                <c:pt idx="12">
                  <c:v>3.5</c:v>
                </c:pt>
                <c:pt idx="13">
                  <c:v>3.6</c:v>
                </c:pt>
                <c:pt idx="14">
                  <c:v>3.7</c:v>
                </c:pt>
                <c:pt idx="15">
                  <c:v>3.7</c:v>
                </c:pt>
                <c:pt idx="16">
                  <c:v>3.7</c:v>
                </c:pt>
                <c:pt idx="17">
                  <c:v>3.9</c:v>
                </c:pt>
                <c:pt idx="18">
                  <c:v>4.2</c:v>
                </c:pt>
                <c:pt idx="19">
                  <c:v>4.2</c:v>
                </c:pt>
                <c:pt idx="20">
                  <c:v>4.3</c:v>
                </c:pt>
                <c:pt idx="21">
                  <c:v>4.3</c:v>
                </c:pt>
                <c:pt idx="22">
                  <c:v>4.6</c:v>
                </c:pt>
                <c:pt idx="23">
                  <c:v>4.7</c:v>
                </c:pt>
                <c:pt idx="24">
                  <c:v>5.0</c:v>
                </c:pt>
                <c:pt idx="25">
                  <c:v>5.0</c:v>
                </c:pt>
                <c:pt idx="26">
                  <c:v>5.1</c:v>
                </c:pt>
                <c:pt idx="27">
                  <c:v>5.4</c:v>
                </c:pt>
                <c:pt idx="28">
                  <c:v>5.5</c:v>
                </c:pt>
                <c:pt idx="29">
                  <c:v>5.9</c:v>
                </c:pt>
                <c:pt idx="30">
                  <c:v>5.9</c:v>
                </c:pt>
                <c:pt idx="31">
                  <c:v>6.4</c:v>
                </c:pt>
                <c:pt idx="32">
                  <c:v>7.2</c:v>
                </c:pt>
                <c:pt idx="33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35310776"/>
        <c:axId val="-2135307800"/>
      </c:barChart>
      <c:catAx>
        <c:axId val="-2135310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5307800"/>
        <c:crosses val="autoZero"/>
        <c:auto val="1"/>
        <c:lblAlgn val="ctr"/>
        <c:lblOffset val="100"/>
        <c:noMultiLvlLbl val="0"/>
      </c:catAx>
      <c:valAx>
        <c:axId val="-21353078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135310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Porcentaje</a:t>
            </a:r>
            <a:r>
              <a:rPr lang="es-ES" baseline="0"/>
              <a:t> de riqueza en manos del 10% más rico</a:t>
            </a:r>
            <a:endParaRPr lang="es-E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Hoja6!$A$3:$A$17</c:f>
              <c:strCache>
                <c:ptCount val="15"/>
                <c:pt idx="0">
                  <c:v>Eslovaquia</c:v>
                </c:pt>
                <c:pt idx="1">
                  <c:v>Grecia</c:v>
                </c:pt>
                <c:pt idx="2">
                  <c:v>España</c:v>
                </c:pt>
                <c:pt idx="3">
                  <c:v>Bélgica</c:v>
                </c:pt>
                <c:pt idx="4">
                  <c:v>Italia</c:v>
                </c:pt>
                <c:pt idx="5">
                  <c:v>Finlandia</c:v>
                </c:pt>
                <c:pt idx="6">
                  <c:v>Reino Unido</c:v>
                </c:pt>
                <c:pt idx="7">
                  <c:v>Francia</c:v>
                </c:pt>
                <c:pt idx="8">
                  <c:v>Noruega</c:v>
                </c:pt>
                <c:pt idx="9">
                  <c:v>Media OCDE</c:v>
                </c:pt>
                <c:pt idx="10">
                  <c:v>Luxemburgo</c:v>
                </c:pt>
                <c:pt idx="11">
                  <c:v>Portugal</c:v>
                </c:pt>
                <c:pt idx="12">
                  <c:v>Alemania</c:v>
                </c:pt>
                <c:pt idx="13">
                  <c:v>Holanda</c:v>
                </c:pt>
                <c:pt idx="14">
                  <c:v>Austria</c:v>
                </c:pt>
              </c:strCache>
            </c:strRef>
          </c:cat>
          <c:val>
            <c:numRef>
              <c:f>Hoja6!$B$3:$B$17</c:f>
              <c:numCache>
                <c:formatCode>General</c:formatCode>
                <c:ptCount val="15"/>
                <c:pt idx="0">
                  <c:v>32.9</c:v>
                </c:pt>
                <c:pt idx="1">
                  <c:v>38.8</c:v>
                </c:pt>
                <c:pt idx="2">
                  <c:v>43.0</c:v>
                </c:pt>
                <c:pt idx="3">
                  <c:v>44.0</c:v>
                </c:pt>
                <c:pt idx="4">
                  <c:v>45.0</c:v>
                </c:pt>
                <c:pt idx="5">
                  <c:v>45.0</c:v>
                </c:pt>
                <c:pt idx="6">
                  <c:v>47.0</c:v>
                </c:pt>
                <c:pt idx="7">
                  <c:v>49.5</c:v>
                </c:pt>
                <c:pt idx="8">
                  <c:v>50.0</c:v>
                </c:pt>
                <c:pt idx="9">
                  <c:v>50.0</c:v>
                </c:pt>
                <c:pt idx="10">
                  <c:v>51.0</c:v>
                </c:pt>
                <c:pt idx="11">
                  <c:v>52.0</c:v>
                </c:pt>
                <c:pt idx="12">
                  <c:v>59.2</c:v>
                </c:pt>
                <c:pt idx="13">
                  <c:v>59.6</c:v>
                </c:pt>
                <c:pt idx="14">
                  <c:v>61.7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3554056"/>
        <c:axId val="-2133037816"/>
      </c:barChart>
      <c:catAx>
        <c:axId val="-2133554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3037816"/>
        <c:crosses val="autoZero"/>
        <c:auto val="1"/>
        <c:lblAlgn val="ctr"/>
        <c:lblOffset val="100"/>
        <c:noMultiLvlLbl val="0"/>
      </c:catAx>
      <c:valAx>
        <c:axId val="-2133037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3554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Porcentaje</a:t>
            </a:r>
            <a:r>
              <a:rPr lang="es-ES" baseline="0"/>
              <a:t> de riqueza en manos del 1% más rico.</a:t>
            </a:r>
            <a:endParaRPr lang="es-ES"/>
          </a:p>
        </c:rich>
      </c:tx>
      <c:layout>
        <c:manualLayout>
          <c:xMode val="edge"/>
          <c:yMode val="edge"/>
          <c:x val="0.246993855117337"/>
          <c:y val="0.040696917804865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364265594977238"/>
          <c:y val="0.0125384669305339"/>
          <c:w val="0.945644621929975"/>
          <c:h val="0.8219228016163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'Hoja1 (2)'!$A$29:$A$43</c:f>
              <c:strCache>
                <c:ptCount val="15"/>
                <c:pt idx="0">
                  <c:v>Eslovenia</c:v>
                </c:pt>
                <c:pt idx="1">
                  <c:v>Eslovaquia</c:v>
                </c:pt>
                <c:pt idx="2">
                  <c:v>Grecia</c:v>
                </c:pt>
                <c:pt idx="3">
                  <c:v>Holanda</c:v>
                </c:pt>
                <c:pt idx="4">
                  <c:v>Bélgica</c:v>
                </c:pt>
                <c:pt idx="5">
                  <c:v>Finlandia</c:v>
                </c:pt>
                <c:pt idx="6">
                  <c:v>Italia</c:v>
                </c:pt>
                <c:pt idx="7">
                  <c:v>España</c:v>
                </c:pt>
                <c:pt idx="8">
                  <c:v>Chipre</c:v>
                </c:pt>
                <c:pt idx="9">
                  <c:v>Francia</c:v>
                </c:pt>
                <c:pt idx="10">
                  <c:v>Malta</c:v>
                </c:pt>
                <c:pt idx="11">
                  <c:v>Luxemburgo</c:v>
                </c:pt>
                <c:pt idx="12">
                  <c:v>Portugal</c:v>
                </c:pt>
                <c:pt idx="13">
                  <c:v>Alemania</c:v>
                </c:pt>
                <c:pt idx="14">
                  <c:v>Austria</c:v>
                </c:pt>
              </c:strCache>
            </c:strRef>
          </c:cat>
          <c:val>
            <c:numRef>
              <c:f>'Hoja1 (2)'!$B$29:$B$43</c:f>
              <c:numCache>
                <c:formatCode>General</c:formatCode>
                <c:ptCount val="15"/>
                <c:pt idx="0">
                  <c:v>7.0</c:v>
                </c:pt>
                <c:pt idx="1">
                  <c:v>8.0</c:v>
                </c:pt>
                <c:pt idx="2">
                  <c:v>8.0</c:v>
                </c:pt>
                <c:pt idx="3">
                  <c:v>8.0</c:v>
                </c:pt>
                <c:pt idx="4">
                  <c:v>12.0</c:v>
                </c:pt>
                <c:pt idx="5">
                  <c:v>12.0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18.0</c:v>
                </c:pt>
                <c:pt idx="10">
                  <c:v>20.0</c:v>
                </c:pt>
                <c:pt idx="11">
                  <c:v>21.0</c:v>
                </c:pt>
                <c:pt idx="12">
                  <c:v>21.0</c:v>
                </c:pt>
                <c:pt idx="13">
                  <c:v>24.0</c:v>
                </c:pt>
                <c:pt idx="14">
                  <c:v>24.0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3495672"/>
        <c:axId val="-2133492696"/>
      </c:barChart>
      <c:catAx>
        <c:axId val="-2133495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3492696"/>
        <c:crosses val="autoZero"/>
        <c:auto val="1"/>
        <c:lblAlgn val="ctr"/>
        <c:lblOffset val="100"/>
        <c:noMultiLvlLbl val="0"/>
      </c:catAx>
      <c:valAx>
        <c:axId val="-21334926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3495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Ratio</a:t>
            </a:r>
            <a:r>
              <a:rPr lang="es-ES" baseline="0"/>
              <a:t> de gasto en consumo entre el 20% de personas que más consume y el 20% que menos consume en 2010</a:t>
            </a:r>
            <a:endParaRPr lang="es-ES"/>
          </a:p>
        </c:rich>
      </c:tx>
      <c:layout>
        <c:manualLayout>
          <c:xMode val="edge"/>
          <c:yMode val="edge"/>
          <c:x val="0.0446118090427705"/>
          <c:y val="0.040696917804865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398676764142537"/>
          <c:y val="0.0135656392682886"/>
          <c:w val="0.942203505013445"/>
          <c:h val="0.8577831431087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Hoja10!$A$3:$A$20</c:f>
              <c:strCache>
                <c:ptCount val="18"/>
                <c:pt idx="0">
                  <c:v>Holanda</c:v>
                </c:pt>
                <c:pt idx="1">
                  <c:v>Austria</c:v>
                </c:pt>
                <c:pt idx="2">
                  <c:v>Irlanda</c:v>
                </c:pt>
                <c:pt idx="3">
                  <c:v>Suecia</c:v>
                </c:pt>
                <c:pt idx="4">
                  <c:v>Bélgica</c:v>
                </c:pt>
                <c:pt idx="5">
                  <c:v>Dinamarca</c:v>
                </c:pt>
                <c:pt idx="6">
                  <c:v>España</c:v>
                </c:pt>
                <c:pt idx="7">
                  <c:v>Lituania</c:v>
                </c:pt>
                <c:pt idx="8">
                  <c:v>Francia</c:v>
                </c:pt>
                <c:pt idx="9">
                  <c:v>UE28</c:v>
                </c:pt>
                <c:pt idx="10">
                  <c:v>Letonia</c:v>
                </c:pt>
                <c:pt idx="11">
                  <c:v>Grecia</c:v>
                </c:pt>
                <c:pt idx="12">
                  <c:v>Finlandia</c:v>
                </c:pt>
                <c:pt idx="13">
                  <c:v>Italia</c:v>
                </c:pt>
                <c:pt idx="14">
                  <c:v>Alemania</c:v>
                </c:pt>
                <c:pt idx="15">
                  <c:v>Portugal</c:v>
                </c:pt>
                <c:pt idx="16">
                  <c:v>Estonia</c:v>
                </c:pt>
                <c:pt idx="17">
                  <c:v>Luxemburgo</c:v>
                </c:pt>
              </c:strCache>
            </c:strRef>
          </c:cat>
          <c:val>
            <c:numRef>
              <c:f>Hoja10!$B$3:$B$20</c:f>
              <c:numCache>
                <c:formatCode>General</c:formatCode>
                <c:ptCount val="18"/>
                <c:pt idx="0">
                  <c:v>2.52</c:v>
                </c:pt>
                <c:pt idx="1">
                  <c:v>3.0</c:v>
                </c:pt>
                <c:pt idx="2">
                  <c:v>3.1</c:v>
                </c:pt>
                <c:pt idx="3">
                  <c:v>3.1</c:v>
                </c:pt>
                <c:pt idx="4">
                  <c:v>3.2</c:v>
                </c:pt>
                <c:pt idx="5">
                  <c:v>3.2</c:v>
                </c:pt>
                <c:pt idx="6">
                  <c:v>3.3</c:v>
                </c:pt>
                <c:pt idx="7">
                  <c:v>3.37</c:v>
                </c:pt>
                <c:pt idx="8">
                  <c:v>3.47</c:v>
                </c:pt>
                <c:pt idx="9">
                  <c:v>3.5</c:v>
                </c:pt>
                <c:pt idx="10">
                  <c:v>3.8</c:v>
                </c:pt>
                <c:pt idx="11">
                  <c:v>4.1</c:v>
                </c:pt>
                <c:pt idx="12">
                  <c:v>4.2</c:v>
                </c:pt>
                <c:pt idx="13">
                  <c:v>4.25</c:v>
                </c:pt>
                <c:pt idx="14">
                  <c:v>4.3</c:v>
                </c:pt>
                <c:pt idx="15">
                  <c:v>4.4</c:v>
                </c:pt>
                <c:pt idx="16">
                  <c:v>4.6</c:v>
                </c:pt>
                <c:pt idx="17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3464744"/>
        <c:axId val="-2133462024"/>
      </c:barChart>
      <c:catAx>
        <c:axId val="-2133464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3462024"/>
        <c:crosses val="autoZero"/>
        <c:auto val="1"/>
        <c:lblAlgn val="ctr"/>
        <c:lblOffset val="100"/>
        <c:noMultiLvlLbl val="0"/>
      </c:catAx>
      <c:valAx>
        <c:axId val="-21334620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3464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0.43051</cdr:x>
      <cdr:y>0.95222</cdr:y>
    </cdr:from>
    <cdr:to>
      <cdr:x>0.99901</cdr:x>
      <cdr:y>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3964370" y="5810180"/>
          <a:ext cx="5235152" cy="2915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800" dirty="0"/>
            <a:t>OECD (2017), </a:t>
          </a:r>
          <a:r>
            <a:rPr lang="es-ES" sz="800" dirty="0" err="1"/>
            <a:t>Income</a:t>
          </a:r>
          <a:r>
            <a:rPr lang="es-ES" sz="800" dirty="0"/>
            <a:t> </a:t>
          </a:r>
          <a:r>
            <a:rPr lang="es-ES" sz="800" dirty="0" err="1"/>
            <a:t>inequality</a:t>
          </a:r>
          <a:r>
            <a:rPr lang="es-ES" sz="800" dirty="0"/>
            <a:t> (</a:t>
          </a:r>
          <a:r>
            <a:rPr lang="es-ES" sz="800" dirty="0" err="1"/>
            <a:t>indicator</a:t>
          </a:r>
          <a:r>
            <a:rPr lang="es-ES" sz="800" dirty="0"/>
            <a:t>). </a:t>
          </a:r>
          <a:r>
            <a:rPr lang="es-ES" sz="800" dirty="0" err="1"/>
            <a:t>doi</a:t>
          </a:r>
          <a:r>
            <a:rPr lang="es-ES" sz="800" dirty="0"/>
            <a:t>: 10.1787/459aa7f1-en (</a:t>
          </a:r>
          <a:r>
            <a:rPr lang="es-ES" sz="800" dirty="0" err="1"/>
            <a:t>Accessed</a:t>
          </a:r>
          <a:r>
            <a:rPr lang="es-ES" sz="800" dirty="0"/>
            <a:t> </a:t>
          </a:r>
          <a:r>
            <a:rPr lang="es-ES" sz="800" dirty="0" err="1"/>
            <a:t>on</a:t>
          </a:r>
          <a:r>
            <a:rPr lang="es-ES" sz="800" dirty="0"/>
            <a:t> 03 </a:t>
          </a:r>
          <a:r>
            <a:rPr lang="es-ES" sz="800" dirty="0" err="1"/>
            <a:t>November</a:t>
          </a:r>
          <a:r>
            <a:rPr lang="es-ES" sz="800" dirty="0"/>
            <a:t> 2017)</a:t>
          </a:r>
          <a:r>
            <a:rPr lang="es-ES" sz="1100" dirty="0"/>
            <a:t>							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0.13081</cdr:x>
      <cdr:y>0.95447</cdr:y>
    </cdr:from>
    <cdr:to>
      <cdr:x>0.98348</cdr:x>
      <cdr:y>0.99243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1204607" y="5361402"/>
          <a:ext cx="7851889" cy="2132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800" dirty="0"/>
            <a:t>Fuente: Comisión Europea. </a:t>
          </a:r>
          <a:r>
            <a:rPr lang="es-ES" sz="800" dirty="0" err="1"/>
            <a:t>The</a:t>
          </a:r>
          <a:r>
            <a:rPr lang="es-ES" sz="800" dirty="0"/>
            <a:t> </a:t>
          </a:r>
          <a:r>
            <a:rPr lang="es-ES" sz="800" dirty="0" err="1"/>
            <a:t>Distribution</a:t>
          </a:r>
          <a:r>
            <a:rPr lang="es-ES" sz="800" dirty="0"/>
            <a:t> of </a:t>
          </a:r>
          <a:r>
            <a:rPr lang="es-ES" sz="800" dirty="0" err="1"/>
            <a:t>wealth</a:t>
          </a:r>
          <a:r>
            <a:rPr lang="es-ES" sz="800" dirty="0"/>
            <a:t> </a:t>
          </a:r>
          <a:r>
            <a:rPr lang="es-ES" sz="800" dirty="0" err="1"/>
            <a:t>between</a:t>
          </a:r>
          <a:r>
            <a:rPr lang="es-ES" sz="800" dirty="0"/>
            <a:t> </a:t>
          </a:r>
          <a:r>
            <a:rPr lang="es-ES" sz="800" dirty="0" err="1"/>
            <a:t>households</a:t>
          </a:r>
          <a:r>
            <a:rPr lang="es-ES" sz="800" dirty="0"/>
            <a:t>. </a:t>
          </a:r>
          <a:r>
            <a:rPr lang="es-ES" sz="800" dirty="0" err="1"/>
            <a:t>Research</a:t>
          </a:r>
          <a:r>
            <a:rPr lang="es-ES" sz="800" dirty="0"/>
            <a:t> note</a:t>
          </a:r>
          <a:r>
            <a:rPr lang="es-ES" sz="800" baseline="0" dirty="0"/>
            <a:t> 11/2013. Datos extraídos de la </a:t>
          </a:r>
          <a:r>
            <a:rPr lang="es-ES" sz="800" baseline="0" dirty="0" err="1"/>
            <a:t>Household</a:t>
          </a:r>
          <a:r>
            <a:rPr lang="es-ES" sz="800" baseline="0" dirty="0"/>
            <a:t> </a:t>
          </a:r>
          <a:r>
            <a:rPr lang="es-ES" sz="800" baseline="0" dirty="0" err="1"/>
            <a:t>finance</a:t>
          </a:r>
          <a:r>
            <a:rPr lang="es-ES" sz="800" baseline="0" dirty="0"/>
            <a:t> </a:t>
          </a:r>
          <a:r>
            <a:rPr lang="es-ES" sz="800" baseline="0" dirty="0" err="1"/>
            <a:t>consumption</a:t>
          </a:r>
          <a:r>
            <a:rPr lang="es-ES" sz="800" baseline="0" dirty="0"/>
            <a:t> </a:t>
          </a:r>
          <a:r>
            <a:rPr lang="es-ES" sz="800" baseline="0" dirty="0" err="1"/>
            <a:t>survey</a:t>
          </a:r>
          <a:r>
            <a:rPr lang="es-ES" sz="800" baseline="0" dirty="0"/>
            <a:t> (1ª ola)</a:t>
          </a:r>
          <a:endParaRPr lang="es-ES" sz="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6305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r">
              <a:defRPr sz="1200"/>
            </a:lvl1pPr>
          </a:lstStyle>
          <a:p>
            <a:pPr>
              <a:defRPr/>
            </a:pPr>
            <a:fld id="{85A04BED-A731-4611-B5BD-124BCF097BD3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6305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r">
              <a:defRPr sz="1200"/>
            </a:lvl1pPr>
          </a:lstStyle>
          <a:p>
            <a:pPr>
              <a:defRPr/>
            </a:pPr>
            <a:fld id="{71C02845-45FF-43CE-8DE8-13F8BCF022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12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79368"/>
            <a:ext cx="5375268" cy="4436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fld id="{DBFA2BDF-3515-496A-B768-4806814BD2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1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Source: Test JWV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055" indent="-283098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393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350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307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263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222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178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136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BFE939-5B9F-46FB-BD71-40EA68FCA7BC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347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01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1245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890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0825" cy="2555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25775"/>
            <a:ext cx="6410325" cy="982663"/>
          </a:xfrm>
        </p:spPr>
        <p:txBody>
          <a:bodyPr lIns="360000" rIns="0" anchor="b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5263"/>
            <a:ext cx="6400800" cy="936625"/>
          </a:xfrm>
        </p:spPr>
        <p:txBody>
          <a:bodyPr rIns="0"/>
          <a:lstStyle>
            <a:lvl1pPr marL="0" indent="0" algn="r"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928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0"/>
            <a:ext cx="1925638" cy="5964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0"/>
            <a:ext cx="5626100" cy="5964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438275"/>
            <a:ext cx="3775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438275"/>
            <a:ext cx="37766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1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438275"/>
            <a:ext cx="77041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155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0825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0"/>
            <a:ext cx="77041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0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21361" y="2298985"/>
            <a:ext cx="9317756" cy="1086168"/>
          </a:xfrm>
        </p:spPr>
        <p:txBody>
          <a:bodyPr/>
          <a:lstStyle/>
          <a:p>
            <a:pPr algn="ctr" eaLnBrk="1" hangingPunct="1"/>
            <a:r>
              <a:rPr lang="es-ES" dirty="0">
                <a:solidFill>
                  <a:srgbClr val="C00000"/>
                </a:solidFill>
              </a:rPr>
              <a:t>L</a:t>
            </a:r>
            <a:r>
              <a:rPr lang="es-ES" dirty="0" smtClean="0">
                <a:solidFill>
                  <a:srgbClr val="C00000"/>
                </a:solidFill>
              </a:rPr>
              <a:t>a desigualdad en España: lo que se dice </a:t>
            </a:r>
            <a:br>
              <a:rPr lang="es-ES" dirty="0" smtClean="0">
                <a:solidFill>
                  <a:srgbClr val="C00000"/>
                </a:solidFill>
              </a:rPr>
            </a:br>
            <a:r>
              <a:rPr lang="es-ES" dirty="0" smtClean="0">
                <a:solidFill>
                  <a:srgbClr val="C00000"/>
                </a:solidFill>
              </a:rPr>
              <a:t>y lo que dicen los datos (IV)</a:t>
            </a:r>
            <a:r>
              <a:rPr lang="es-ES" dirty="0">
                <a:solidFill>
                  <a:srgbClr val="C00000"/>
                </a:solidFill>
              </a:rPr>
              <a:t>.</a:t>
            </a:r>
            <a:endParaRPr lang="es-ES" dirty="0" smtClean="0">
              <a:solidFill>
                <a:srgbClr val="C00000"/>
              </a:solidFill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5699"/>
            <a:ext cx="9144000" cy="1322996"/>
          </a:xfrm>
        </p:spPr>
        <p:txBody>
          <a:bodyPr/>
          <a:lstStyle/>
          <a:p>
            <a:pPr algn="ctr" eaLnBrk="1" hangingPunct="1"/>
            <a:r>
              <a:rPr lang="de-DE" sz="2000" dirty="0" smtClean="0"/>
              <a:t>Juan Ignacio Martínez Pastor</a:t>
            </a:r>
          </a:p>
          <a:p>
            <a:pPr algn="ctr" eaLnBrk="1" hangingPunct="1"/>
            <a:r>
              <a:rPr lang="de-DE" sz="2000" dirty="0" smtClean="0"/>
              <a:t>Departamento de Sociología II (Estructura </a:t>
            </a:r>
            <a:r>
              <a:rPr lang="de-DE" sz="2000" dirty="0" err="1" smtClean="0"/>
              <a:t>Social</a:t>
            </a:r>
            <a:r>
              <a:rPr lang="de-DE" sz="2000" dirty="0" smtClean="0"/>
              <a:t>)</a:t>
            </a:r>
          </a:p>
          <a:p>
            <a:pPr algn="ctr" eaLnBrk="1" hangingPunct="1"/>
            <a:r>
              <a:rPr lang="de-DE" sz="2000" dirty="0" smtClean="0"/>
              <a:t>UNED</a:t>
            </a:r>
          </a:p>
          <a:p>
            <a:pPr algn="ctr" eaLnBrk="1" hangingPunct="1"/>
            <a:endParaRPr lang="de-DE" sz="2800" i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972" y="290683"/>
            <a:ext cx="1078992" cy="10789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73" y="196266"/>
            <a:ext cx="1385956" cy="138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86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182573"/>
              </p:ext>
            </p:extLst>
          </p:nvPr>
        </p:nvGraphicFramePr>
        <p:xfrm>
          <a:off x="0" y="177059"/>
          <a:ext cx="9208638" cy="649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616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991974"/>
              </p:ext>
            </p:extLst>
          </p:nvPr>
        </p:nvGraphicFramePr>
        <p:xfrm>
          <a:off x="75259" y="112889"/>
          <a:ext cx="8993482" cy="6566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684377" y="6567465"/>
            <a:ext cx="3156629" cy="2905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800" dirty="0" smtClean="0"/>
              <a:t>Fuente</a:t>
            </a:r>
            <a:r>
              <a:rPr lang="es-ES" sz="800" dirty="0"/>
              <a:t>: </a:t>
            </a:r>
            <a:r>
              <a:rPr lang="es-ES" sz="800" dirty="0" smtClean="0"/>
              <a:t>Moncada y Rallo 2016. Datos extraídos de </a:t>
            </a:r>
            <a:r>
              <a:rPr lang="es-ES" sz="800" dirty="0" err="1" smtClean="0"/>
              <a:t>Eurostat</a:t>
            </a:r>
            <a:r>
              <a:rPr lang="es-ES" sz="800" dirty="0" smtClean="0"/>
              <a:t>.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134006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74713" y="1307760"/>
            <a:ext cx="753745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Descubrimiento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principal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dirty="0" smtClean="0">
                <a:solidFill>
                  <a:srgbClr val="FF5050"/>
                </a:solidFill>
              </a:rPr>
              <a:t>Si </a:t>
            </a:r>
            <a:r>
              <a:rPr lang="de-DE" sz="2400" dirty="0" err="1" smtClean="0">
                <a:solidFill>
                  <a:srgbClr val="FF5050"/>
                </a:solidFill>
              </a:rPr>
              <a:t>hablamos</a:t>
            </a:r>
            <a:r>
              <a:rPr lang="de-DE" sz="2400" dirty="0" smtClean="0">
                <a:solidFill>
                  <a:srgbClr val="FF5050"/>
                </a:solidFill>
              </a:rPr>
              <a:t> de </a:t>
            </a:r>
            <a:r>
              <a:rPr lang="de-DE" sz="2400" dirty="0" err="1" smtClean="0">
                <a:solidFill>
                  <a:srgbClr val="FF5050"/>
                </a:solidFill>
              </a:rPr>
              <a:t>renta</a:t>
            </a:r>
            <a:r>
              <a:rPr lang="de-DE" sz="2400" dirty="0" smtClean="0">
                <a:solidFill>
                  <a:srgbClr val="FF5050"/>
                </a:solidFill>
              </a:rPr>
              <a:t>, la </a:t>
            </a:r>
            <a:r>
              <a:rPr lang="de-DE" sz="2400" dirty="0" err="1" smtClean="0">
                <a:solidFill>
                  <a:srgbClr val="FF5050"/>
                </a:solidFill>
              </a:rPr>
              <a:t>brecha</a:t>
            </a:r>
            <a:r>
              <a:rPr lang="de-DE" sz="2400" dirty="0" smtClean="0">
                <a:solidFill>
                  <a:srgbClr val="FF5050"/>
                </a:solidFill>
              </a:rPr>
              <a:t> entre los </a:t>
            </a:r>
            <a:r>
              <a:rPr lang="de-DE" sz="2400" dirty="0" err="1" smtClean="0">
                <a:solidFill>
                  <a:srgbClr val="FF5050"/>
                </a:solidFill>
              </a:rPr>
              <a:t>que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más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ganan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y</a:t>
            </a:r>
            <a:r>
              <a:rPr lang="de-DE" sz="2400" dirty="0" smtClean="0">
                <a:solidFill>
                  <a:srgbClr val="FF5050"/>
                </a:solidFill>
              </a:rPr>
              <a:t> los </a:t>
            </a:r>
            <a:r>
              <a:rPr lang="de-DE" sz="2400" dirty="0" err="1" smtClean="0">
                <a:solidFill>
                  <a:srgbClr val="FF5050"/>
                </a:solidFill>
              </a:rPr>
              <a:t>que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menos</a:t>
            </a:r>
            <a:r>
              <a:rPr lang="de-DE" sz="2400" dirty="0" smtClean="0">
                <a:solidFill>
                  <a:srgbClr val="FF5050"/>
                </a:solidFill>
              </a:rPr>
              <a:t> es de las </a:t>
            </a:r>
            <a:r>
              <a:rPr lang="de-DE" sz="2400" dirty="0" err="1" smtClean="0">
                <a:solidFill>
                  <a:srgbClr val="FF5050"/>
                </a:solidFill>
              </a:rPr>
              <a:t>mayores</a:t>
            </a:r>
            <a:r>
              <a:rPr lang="de-DE" sz="2400" dirty="0" smtClean="0">
                <a:solidFill>
                  <a:srgbClr val="FF5050"/>
                </a:solidFill>
              </a:rPr>
              <a:t> de Europa.</a:t>
            </a:r>
            <a:endParaRPr lang="de-DE" sz="2400" dirty="0">
              <a:solidFill>
                <a:srgbClr val="FF505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b="1" dirty="0" err="1" smtClean="0"/>
              <a:t>Descubrimientos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adicionales</a:t>
            </a:r>
            <a:r>
              <a:rPr lang="de-DE" sz="2400" b="1" dirty="0" smtClean="0"/>
              <a:t>:</a:t>
            </a:r>
            <a:r>
              <a:rPr lang="de-DE" sz="2400" b="1" i="1" dirty="0" smtClean="0"/>
              <a:t> </a:t>
            </a:r>
            <a:endParaRPr lang="de-DE" sz="2400" b="1" dirty="0"/>
          </a:p>
        </p:txBody>
      </p:sp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¿Son los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ricos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cada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vez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más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ricos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</a:p>
          <a:p>
            <a:pPr marL="342900" indent="-342900" algn="ctr">
              <a:lnSpc>
                <a:spcPts val="2500"/>
              </a:lnSpc>
              <a:defRPr/>
            </a:pP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y los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pobres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cada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vez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más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pobres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?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Comparación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europea</a:t>
            </a:r>
            <a:r>
              <a:rPr lang="en-US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.</a:t>
            </a:r>
            <a:endParaRPr lang="da-DK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57614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875654" y="3046013"/>
            <a:ext cx="7989887" cy="417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defRPr/>
            </a:pPr>
            <a:r>
              <a:rPr lang="en-US" b="1" dirty="0" smtClean="0"/>
              <a:t> </a:t>
            </a:r>
            <a:endParaRPr lang="en-US" sz="2000" b="1" dirty="0" smtClean="0"/>
          </a:p>
          <a:p>
            <a:pPr marL="446088" indent="-446088" eaLnBrk="1" hangingPunct="1">
              <a:spcBef>
                <a:spcPct val="35000"/>
              </a:spcBef>
              <a:buFontTx/>
              <a:buAutoNum type="arabicPeriod"/>
              <a:defRPr/>
            </a:pPr>
            <a:r>
              <a:rPr lang="en-US" sz="2000" dirty="0" smtClean="0">
                <a:solidFill>
                  <a:srgbClr val="669900"/>
                </a:solidFill>
              </a:rPr>
              <a:t>Si </a:t>
            </a:r>
            <a:r>
              <a:rPr lang="en-US" sz="2000" dirty="0" err="1" smtClean="0">
                <a:solidFill>
                  <a:srgbClr val="669900"/>
                </a:solidFill>
              </a:rPr>
              <a:t>hablamos</a:t>
            </a:r>
            <a:r>
              <a:rPr lang="en-US" sz="2000" dirty="0" smtClean="0">
                <a:solidFill>
                  <a:srgbClr val="669900"/>
                </a:solidFill>
              </a:rPr>
              <a:t> de </a:t>
            </a:r>
            <a:r>
              <a:rPr lang="en-US" sz="2000" dirty="0" err="1" smtClean="0">
                <a:solidFill>
                  <a:srgbClr val="669900"/>
                </a:solidFill>
              </a:rPr>
              <a:t>riqueza</a:t>
            </a:r>
            <a:r>
              <a:rPr lang="en-US" sz="2000" dirty="0" smtClean="0">
                <a:solidFill>
                  <a:srgbClr val="669900"/>
                </a:solidFill>
              </a:rPr>
              <a:t>, la </a:t>
            </a:r>
            <a:r>
              <a:rPr lang="en-US" sz="2000" dirty="0" err="1" smtClean="0">
                <a:solidFill>
                  <a:srgbClr val="669900"/>
                </a:solidFill>
              </a:rPr>
              <a:t>brecha</a:t>
            </a:r>
            <a:r>
              <a:rPr lang="en-US" sz="2000" dirty="0" smtClean="0">
                <a:solidFill>
                  <a:srgbClr val="669900"/>
                </a:solidFill>
              </a:rPr>
              <a:t> entre los </a:t>
            </a:r>
            <a:r>
              <a:rPr lang="en-US" sz="2000" dirty="0" err="1" smtClean="0">
                <a:solidFill>
                  <a:srgbClr val="669900"/>
                </a:solidFill>
              </a:rPr>
              <a:t>más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ricos</a:t>
            </a:r>
            <a:r>
              <a:rPr lang="en-US" sz="2000" dirty="0" smtClean="0">
                <a:solidFill>
                  <a:srgbClr val="669900"/>
                </a:solidFill>
              </a:rPr>
              <a:t> y los </a:t>
            </a:r>
            <a:r>
              <a:rPr lang="en-US" sz="2000" dirty="0" err="1" smtClean="0">
                <a:solidFill>
                  <a:srgbClr val="669900"/>
                </a:solidFill>
              </a:rPr>
              <a:t>menos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ricos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es</a:t>
            </a:r>
            <a:r>
              <a:rPr lang="en-US" sz="2000" dirty="0" smtClean="0">
                <a:solidFill>
                  <a:srgbClr val="669900"/>
                </a:solidFill>
              </a:rPr>
              <a:t> de </a:t>
            </a:r>
            <a:r>
              <a:rPr lang="en-US" sz="2000" dirty="0" err="1" smtClean="0">
                <a:solidFill>
                  <a:srgbClr val="669900"/>
                </a:solidFill>
              </a:rPr>
              <a:t>las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menores</a:t>
            </a:r>
            <a:r>
              <a:rPr lang="en-US" sz="2000" dirty="0" smtClean="0">
                <a:solidFill>
                  <a:srgbClr val="669900"/>
                </a:solidFill>
              </a:rPr>
              <a:t> de Europa</a:t>
            </a:r>
          </a:p>
          <a:p>
            <a:pPr marL="457200" indent="-457200" eaLnBrk="1" hangingPunct="1">
              <a:spcBef>
                <a:spcPct val="35000"/>
              </a:spcBef>
              <a:buAutoNum type="arabicPeriod" startAt="2"/>
              <a:defRPr/>
            </a:pPr>
            <a:r>
              <a:rPr lang="de-DE" sz="2000" b="1" dirty="0" smtClean="0">
                <a:solidFill>
                  <a:srgbClr val="008000"/>
                </a:solidFill>
              </a:rPr>
              <a:t>Si </a:t>
            </a:r>
            <a:r>
              <a:rPr lang="de-DE" sz="2000" b="1" dirty="0" err="1" smtClean="0">
                <a:solidFill>
                  <a:srgbClr val="008000"/>
                </a:solidFill>
              </a:rPr>
              <a:t>hablamos</a:t>
            </a:r>
            <a:r>
              <a:rPr lang="de-DE" sz="2000" b="1" dirty="0" smtClean="0">
                <a:solidFill>
                  <a:srgbClr val="008000"/>
                </a:solidFill>
              </a:rPr>
              <a:t> de </a:t>
            </a:r>
            <a:r>
              <a:rPr lang="de-DE" sz="2000" b="1" dirty="0" err="1" smtClean="0">
                <a:solidFill>
                  <a:srgbClr val="008000"/>
                </a:solidFill>
              </a:rPr>
              <a:t>consumo</a:t>
            </a:r>
            <a:r>
              <a:rPr lang="de-DE" sz="2000" b="1" dirty="0" smtClean="0">
                <a:solidFill>
                  <a:srgbClr val="008000"/>
                </a:solidFill>
              </a:rPr>
              <a:t>, la </a:t>
            </a:r>
            <a:r>
              <a:rPr lang="de-DE" sz="2000" b="1" dirty="0" err="1" smtClean="0">
                <a:solidFill>
                  <a:srgbClr val="008000"/>
                </a:solidFill>
              </a:rPr>
              <a:t>brecha</a:t>
            </a:r>
            <a:r>
              <a:rPr lang="de-DE" sz="2000" b="1" dirty="0" smtClean="0">
                <a:solidFill>
                  <a:srgbClr val="008000"/>
                </a:solidFill>
              </a:rPr>
              <a:t> entre los </a:t>
            </a:r>
            <a:r>
              <a:rPr lang="de-DE" sz="2000" b="1" dirty="0" err="1" smtClean="0">
                <a:solidFill>
                  <a:srgbClr val="008000"/>
                </a:solidFill>
              </a:rPr>
              <a:t>que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más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consumen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y</a:t>
            </a:r>
            <a:r>
              <a:rPr lang="de-DE" sz="2000" b="1" dirty="0" smtClean="0">
                <a:solidFill>
                  <a:srgbClr val="008000"/>
                </a:solidFill>
              </a:rPr>
              <a:t> los </a:t>
            </a:r>
            <a:r>
              <a:rPr lang="de-DE" sz="2000" b="1" dirty="0" err="1" smtClean="0">
                <a:solidFill>
                  <a:srgbClr val="008000"/>
                </a:solidFill>
              </a:rPr>
              <a:t>que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menos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lo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hacen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no</a:t>
            </a:r>
            <a:r>
              <a:rPr lang="de-DE" sz="2000" b="1" dirty="0" smtClean="0">
                <a:solidFill>
                  <a:srgbClr val="008000"/>
                </a:solidFill>
              </a:rPr>
              <a:t> es de las </a:t>
            </a:r>
            <a:r>
              <a:rPr lang="de-DE" sz="2000" b="1" dirty="0" err="1" smtClean="0">
                <a:solidFill>
                  <a:srgbClr val="008000"/>
                </a:solidFill>
              </a:rPr>
              <a:t>menores</a:t>
            </a:r>
            <a:r>
              <a:rPr lang="de-DE" sz="2000" b="1" dirty="0" smtClean="0">
                <a:solidFill>
                  <a:srgbClr val="008000"/>
                </a:solidFill>
              </a:rPr>
              <a:t>; </a:t>
            </a:r>
            <a:r>
              <a:rPr lang="de-DE" sz="2000" b="1" dirty="0" err="1" smtClean="0">
                <a:solidFill>
                  <a:srgbClr val="008000"/>
                </a:solidFill>
              </a:rPr>
              <a:t>pero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tampoco</a:t>
            </a:r>
            <a:r>
              <a:rPr lang="de-DE" sz="2000" b="1" dirty="0" smtClean="0">
                <a:solidFill>
                  <a:srgbClr val="008000"/>
                </a:solidFill>
              </a:rPr>
              <a:t> de las </a:t>
            </a:r>
            <a:r>
              <a:rPr lang="de-DE" sz="2000" b="1" dirty="0" err="1" smtClean="0">
                <a:solidFill>
                  <a:srgbClr val="008000"/>
                </a:solidFill>
              </a:rPr>
              <a:t>mayores</a:t>
            </a:r>
            <a:r>
              <a:rPr lang="de-DE" sz="2000" b="1" dirty="0" smtClean="0">
                <a:solidFill>
                  <a:srgbClr val="008000"/>
                </a:solidFill>
              </a:rPr>
              <a:t>. </a:t>
            </a:r>
            <a:r>
              <a:rPr lang="de-DE" sz="2000" b="1" dirty="0" err="1" smtClean="0">
                <a:solidFill>
                  <a:srgbClr val="008000"/>
                </a:solidFill>
              </a:rPr>
              <a:t>España</a:t>
            </a:r>
            <a:r>
              <a:rPr lang="de-DE" sz="2000" b="1" dirty="0" smtClean="0">
                <a:solidFill>
                  <a:srgbClr val="008000"/>
                </a:solidFill>
              </a:rPr>
              <a:t> se </a:t>
            </a:r>
            <a:r>
              <a:rPr lang="de-DE" sz="2000" b="1" dirty="0" err="1" smtClean="0">
                <a:solidFill>
                  <a:srgbClr val="008000"/>
                </a:solidFill>
              </a:rPr>
              <a:t>sitúa</a:t>
            </a:r>
            <a:r>
              <a:rPr lang="de-DE" sz="2000" b="1" dirty="0" smtClean="0">
                <a:solidFill>
                  <a:srgbClr val="008000"/>
                </a:solidFill>
              </a:rPr>
              <a:t> en </a:t>
            </a:r>
            <a:r>
              <a:rPr lang="de-DE" sz="2000" b="1" dirty="0" err="1" smtClean="0">
                <a:solidFill>
                  <a:srgbClr val="008000"/>
                </a:solidFill>
              </a:rPr>
              <a:t>un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nivel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intermedio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bajo</a:t>
            </a:r>
            <a:r>
              <a:rPr lang="de-DE" sz="2000" b="1" dirty="0" smtClean="0">
                <a:solidFill>
                  <a:srgbClr val="008000"/>
                </a:solidFill>
              </a:rPr>
              <a:t> de </a:t>
            </a:r>
            <a:r>
              <a:rPr lang="de-DE" sz="2000" b="1" dirty="0" err="1" smtClean="0">
                <a:solidFill>
                  <a:srgbClr val="008000"/>
                </a:solidFill>
              </a:rPr>
              <a:t>desigualdad</a:t>
            </a:r>
            <a:r>
              <a:rPr lang="de-DE" sz="2000" b="1" dirty="0" smtClean="0">
                <a:solidFill>
                  <a:srgbClr val="008000"/>
                </a:solidFill>
              </a:rPr>
              <a:t>.</a:t>
            </a:r>
          </a:p>
          <a:p>
            <a:pPr marL="457200" indent="-457200" eaLnBrk="1" hangingPunct="1">
              <a:spcBef>
                <a:spcPct val="35000"/>
              </a:spcBef>
              <a:buAutoNum type="arabicPeriod" startAt="2"/>
              <a:defRPr/>
            </a:pPr>
            <a:endParaRPr lang="de-DE" sz="2000" b="1" dirty="0">
              <a:solidFill>
                <a:srgbClr val="008000"/>
              </a:solidFill>
            </a:endParaRP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 startAt="3"/>
              <a:defRPr/>
            </a:pPr>
            <a:endParaRPr lang="de-DE" sz="2400" b="1" dirty="0" smtClean="0">
              <a:solidFill>
                <a:srgbClr val="669900"/>
              </a:solidFill>
            </a:endParaRP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 startAt="3"/>
              <a:defRPr/>
            </a:pPr>
            <a:endParaRPr lang="en-US" sz="2400" b="1" dirty="0" smtClean="0">
              <a:solidFill>
                <a:srgbClr val="669900"/>
              </a:solidFill>
            </a:endParaRPr>
          </a:p>
          <a:p>
            <a:pPr eaLnBrk="1" hangingPunct="1">
              <a:spcBef>
                <a:spcPct val="35000"/>
              </a:spcBef>
              <a:buFontTx/>
              <a:buChar char="•"/>
              <a:defRPr/>
            </a:pPr>
            <a:endParaRPr lang="en-US" sz="16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3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0" y="0"/>
            <a:ext cx="7704138" cy="6294768"/>
          </a:xfrm>
        </p:spPr>
        <p:txBody>
          <a:bodyPr/>
          <a:lstStyle/>
          <a:p>
            <a:pPr algn="ctr"/>
            <a:r>
              <a:rPr lang="es-ES" sz="8000" dirty="0" smtClean="0"/>
              <a:t>¿SON LOS </a:t>
            </a:r>
            <a:r>
              <a:rPr lang="es-ES" sz="8000" dirty="0" smtClean="0">
                <a:solidFill>
                  <a:srgbClr val="FF0000"/>
                </a:solidFill>
              </a:rPr>
              <a:t>RICOS </a:t>
            </a:r>
            <a:br>
              <a:rPr lang="es-ES" sz="8000" dirty="0" smtClean="0">
                <a:solidFill>
                  <a:srgbClr val="FF0000"/>
                </a:solidFill>
              </a:rPr>
            </a:br>
            <a:r>
              <a:rPr lang="es-ES" sz="8000" dirty="0" smtClean="0"/>
              <a:t>CADA VEZ MÁS </a:t>
            </a:r>
            <a:br>
              <a:rPr lang="es-ES" sz="8000" dirty="0" smtClean="0"/>
            </a:br>
            <a:r>
              <a:rPr lang="es-ES" sz="8000" dirty="0" smtClean="0">
                <a:solidFill>
                  <a:srgbClr val="FF0000"/>
                </a:solidFill>
              </a:rPr>
              <a:t>RICOS</a:t>
            </a:r>
            <a:r>
              <a:rPr lang="es-ES" sz="8000" dirty="0" smtClean="0"/>
              <a:t>?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3199577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0" y="0"/>
            <a:ext cx="7704138" cy="6294768"/>
          </a:xfrm>
        </p:spPr>
        <p:txBody>
          <a:bodyPr/>
          <a:lstStyle/>
          <a:p>
            <a:pPr algn="ctr"/>
            <a:r>
              <a:rPr lang="es-ES" sz="8000" dirty="0" smtClean="0"/>
              <a:t>¿Y LOS </a:t>
            </a:r>
            <a:br>
              <a:rPr lang="es-ES" sz="8000" dirty="0" smtClean="0"/>
            </a:br>
            <a:r>
              <a:rPr lang="es-ES" sz="8000" dirty="0" smtClean="0">
                <a:solidFill>
                  <a:srgbClr val="FF0000"/>
                </a:solidFill>
              </a:rPr>
              <a:t>POBRES </a:t>
            </a:r>
            <a:br>
              <a:rPr lang="es-ES" sz="8000" dirty="0" smtClean="0">
                <a:solidFill>
                  <a:srgbClr val="FF0000"/>
                </a:solidFill>
              </a:rPr>
            </a:br>
            <a:r>
              <a:rPr lang="es-ES" sz="8000" dirty="0" smtClean="0"/>
              <a:t>CADA VEZ MÁS </a:t>
            </a:r>
            <a:br>
              <a:rPr lang="es-ES" sz="8000" dirty="0" smtClean="0"/>
            </a:br>
            <a:r>
              <a:rPr lang="es-ES" sz="8000" dirty="0" smtClean="0">
                <a:solidFill>
                  <a:srgbClr val="FF0000"/>
                </a:solidFill>
              </a:rPr>
              <a:t>POBRES</a:t>
            </a:r>
            <a:r>
              <a:rPr lang="es-ES" sz="8000" dirty="0" smtClean="0"/>
              <a:t>?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3981494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¿Son los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ricos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cada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vez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más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ricos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?</a:t>
            </a:r>
            <a:endParaRPr lang="da-DK" sz="2800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26866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55" y="1234749"/>
            <a:ext cx="8090111" cy="46156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lipse 6"/>
          <p:cNvSpPr/>
          <p:nvPr/>
        </p:nvSpPr>
        <p:spPr>
          <a:xfrm>
            <a:off x="3428488" y="1877956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9" name="Elipse 8"/>
          <p:cNvSpPr/>
          <p:nvPr/>
        </p:nvSpPr>
        <p:spPr>
          <a:xfrm>
            <a:off x="3472550" y="4124999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0" name="Elipse 9"/>
          <p:cNvSpPr/>
          <p:nvPr/>
        </p:nvSpPr>
        <p:spPr>
          <a:xfrm>
            <a:off x="6261167" y="1851706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1" name="Elipse 10"/>
          <p:cNvSpPr/>
          <p:nvPr/>
        </p:nvSpPr>
        <p:spPr>
          <a:xfrm>
            <a:off x="3428263" y="5128014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3" name="Elipse 12"/>
          <p:cNvSpPr/>
          <p:nvPr/>
        </p:nvSpPr>
        <p:spPr>
          <a:xfrm>
            <a:off x="2054054" y="5144148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4" name="Elipse 13"/>
          <p:cNvSpPr/>
          <p:nvPr/>
        </p:nvSpPr>
        <p:spPr>
          <a:xfrm>
            <a:off x="1977741" y="3165790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5" name="Elipse 14"/>
          <p:cNvSpPr/>
          <p:nvPr/>
        </p:nvSpPr>
        <p:spPr>
          <a:xfrm>
            <a:off x="1979672" y="1837494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6" name="Elipse 15"/>
          <p:cNvSpPr/>
          <p:nvPr/>
        </p:nvSpPr>
        <p:spPr>
          <a:xfrm>
            <a:off x="6236867" y="5149916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7" name="Elipse 16"/>
          <p:cNvSpPr/>
          <p:nvPr/>
        </p:nvSpPr>
        <p:spPr>
          <a:xfrm>
            <a:off x="6232778" y="4098499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8" name="Elipse 17"/>
          <p:cNvSpPr/>
          <p:nvPr/>
        </p:nvSpPr>
        <p:spPr>
          <a:xfrm>
            <a:off x="4822683" y="5144148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9" name="Elipse 18"/>
          <p:cNvSpPr/>
          <p:nvPr/>
        </p:nvSpPr>
        <p:spPr>
          <a:xfrm>
            <a:off x="4776464" y="3195886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0" name="Elipse 19"/>
          <p:cNvSpPr/>
          <p:nvPr/>
        </p:nvSpPr>
        <p:spPr>
          <a:xfrm>
            <a:off x="4784414" y="1837494"/>
            <a:ext cx="822960" cy="39124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707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74713" y="1012825"/>
            <a:ext cx="75374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Descubrimiento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principal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dirty="0" smtClean="0">
                <a:solidFill>
                  <a:srgbClr val="FF5050"/>
                </a:solidFill>
              </a:rPr>
              <a:t>Con los </a:t>
            </a:r>
            <a:r>
              <a:rPr lang="de-DE" sz="2400" dirty="0" err="1" smtClean="0">
                <a:solidFill>
                  <a:srgbClr val="FF5050"/>
                </a:solidFill>
              </a:rPr>
              <a:t>datos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no</a:t>
            </a:r>
            <a:r>
              <a:rPr lang="de-DE" sz="2400" dirty="0" smtClean="0">
                <a:solidFill>
                  <a:srgbClr val="FF5050"/>
                </a:solidFill>
              </a:rPr>
              <a:t> se </a:t>
            </a:r>
            <a:r>
              <a:rPr lang="de-DE" sz="2400" dirty="0" err="1" smtClean="0">
                <a:solidFill>
                  <a:srgbClr val="FF5050"/>
                </a:solidFill>
              </a:rPr>
              <a:t>puede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afirmar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que</a:t>
            </a:r>
            <a:r>
              <a:rPr lang="de-DE" sz="2400" dirty="0" smtClean="0">
                <a:solidFill>
                  <a:srgbClr val="FF5050"/>
                </a:solidFill>
              </a:rPr>
              <a:t> los </a:t>
            </a:r>
            <a:r>
              <a:rPr lang="de-DE" sz="2400" dirty="0" err="1" smtClean="0">
                <a:solidFill>
                  <a:srgbClr val="FF5050"/>
                </a:solidFill>
              </a:rPr>
              <a:t>más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ricos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hayan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contribuido</a:t>
            </a:r>
            <a:r>
              <a:rPr lang="de-DE" sz="2400" dirty="0" smtClean="0">
                <a:solidFill>
                  <a:srgbClr val="FF5050"/>
                </a:solidFill>
              </a:rPr>
              <a:t> a </a:t>
            </a:r>
            <a:r>
              <a:rPr lang="de-DE" sz="2400" dirty="0" err="1" smtClean="0">
                <a:solidFill>
                  <a:srgbClr val="FF5050"/>
                </a:solidFill>
              </a:rPr>
              <a:t>aumentar</a:t>
            </a:r>
            <a:r>
              <a:rPr lang="de-DE" sz="2400" dirty="0" smtClean="0">
                <a:solidFill>
                  <a:srgbClr val="FF5050"/>
                </a:solidFill>
              </a:rPr>
              <a:t> la </a:t>
            </a:r>
            <a:r>
              <a:rPr lang="de-DE" sz="2400" dirty="0" err="1" smtClean="0">
                <a:solidFill>
                  <a:srgbClr val="FF5050"/>
                </a:solidFill>
              </a:rPr>
              <a:t>desigualdad</a:t>
            </a:r>
            <a:r>
              <a:rPr lang="de-DE" sz="2400" dirty="0" smtClean="0">
                <a:solidFill>
                  <a:srgbClr val="FF5050"/>
                </a:solidFill>
              </a:rPr>
              <a:t> (</a:t>
            </a:r>
            <a:r>
              <a:rPr lang="de-DE" sz="2400" dirty="0" err="1" smtClean="0">
                <a:solidFill>
                  <a:srgbClr val="FF5050"/>
                </a:solidFill>
              </a:rPr>
              <a:t>el</a:t>
            </a:r>
            <a:r>
              <a:rPr lang="de-DE" sz="2400" dirty="0" smtClean="0">
                <a:solidFill>
                  <a:srgbClr val="FF5050"/>
                </a:solidFill>
              </a:rPr>
              <a:t> 1% </a:t>
            </a:r>
            <a:r>
              <a:rPr lang="de-DE" sz="2400" dirty="0" err="1" smtClean="0">
                <a:solidFill>
                  <a:srgbClr val="FF5050"/>
                </a:solidFill>
              </a:rPr>
              <a:t>más</a:t>
            </a:r>
            <a:r>
              <a:rPr lang="de-DE" sz="2400" dirty="0" smtClean="0">
                <a:solidFill>
                  <a:srgbClr val="FF5050"/>
                </a:solidFill>
              </a:rPr>
              <a:t> </a:t>
            </a:r>
            <a:r>
              <a:rPr lang="de-DE" sz="2400" dirty="0" err="1" smtClean="0">
                <a:solidFill>
                  <a:srgbClr val="FF5050"/>
                </a:solidFill>
              </a:rPr>
              <a:t>rico</a:t>
            </a:r>
            <a:r>
              <a:rPr lang="de-DE" sz="2400" dirty="0" smtClean="0">
                <a:solidFill>
                  <a:srgbClr val="FF5050"/>
                </a:solidFill>
              </a:rPr>
              <a:t>).</a:t>
            </a:r>
            <a:endParaRPr lang="de-DE" sz="2400" dirty="0">
              <a:solidFill>
                <a:srgbClr val="FF505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b="1" dirty="0" err="1" smtClean="0"/>
              <a:t>Descubrimientos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adicionales</a:t>
            </a:r>
            <a:r>
              <a:rPr lang="de-DE" sz="2400" b="1" dirty="0" smtClean="0"/>
              <a:t>:</a:t>
            </a:r>
            <a:r>
              <a:rPr lang="de-DE" sz="2400" b="1" i="1" dirty="0" smtClean="0"/>
              <a:t> </a:t>
            </a:r>
            <a:endParaRPr lang="de-DE" sz="2400" b="1" dirty="0"/>
          </a:p>
        </p:txBody>
      </p:sp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¿Son los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ricos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cada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vez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más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ricos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</a:p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y los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pobres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cada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vez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más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pobres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?</a:t>
            </a:r>
            <a:endParaRPr lang="da-DK" sz="2800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97423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875654" y="3046013"/>
            <a:ext cx="7989887" cy="469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defRPr/>
            </a:pPr>
            <a:r>
              <a:rPr lang="en-US" b="1" dirty="0" smtClean="0"/>
              <a:t> </a:t>
            </a:r>
            <a:endParaRPr lang="en-US" sz="2000" b="1" dirty="0" smtClean="0"/>
          </a:p>
          <a:p>
            <a:pPr marL="446088" indent="-446088" eaLnBrk="1" hangingPunct="1">
              <a:spcBef>
                <a:spcPct val="35000"/>
              </a:spcBef>
              <a:buFontTx/>
              <a:buAutoNum type="arabicPeriod"/>
              <a:defRPr/>
            </a:pPr>
            <a:r>
              <a:rPr lang="en-US" sz="2000" dirty="0" smtClean="0">
                <a:solidFill>
                  <a:srgbClr val="669900"/>
                </a:solidFill>
              </a:rPr>
              <a:t>5% </a:t>
            </a:r>
            <a:r>
              <a:rPr lang="en-US" sz="2000" dirty="0" err="1" smtClean="0">
                <a:solidFill>
                  <a:srgbClr val="669900"/>
                </a:solidFill>
              </a:rPr>
              <a:t>más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rico</a:t>
            </a:r>
            <a:r>
              <a:rPr lang="en-US" sz="2000" dirty="0" smtClean="0">
                <a:solidFill>
                  <a:srgbClr val="669900"/>
                </a:solidFill>
              </a:rPr>
              <a:t>: hasta 2009, los </a:t>
            </a:r>
            <a:r>
              <a:rPr lang="en-US" sz="2000" dirty="0" err="1" smtClean="0">
                <a:solidFill>
                  <a:srgbClr val="669900"/>
                </a:solidFill>
              </a:rPr>
              <a:t>ricos</a:t>
            </a:r>
            <a:r>
              <a:rPr lang="en-US" sz="2000" dirty="0" smtClean="0">
                <a:solidFill>
                  <a:srgbClr val="669900"/>
                </a:solidFill>
              </a:rPr>
              <a:t> se </a:t>
            </a:r>
            <a:r>
              <a:rPr lang="en-US" sz="2000" dirty="0" err="1" smtClean="0">
                <a:solidFill>
                  <a:srgbClr val="669900"/>
                </a:solidFill>
              </a:rPr>
              <a:t>hacían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cada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vez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más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ricos</a:t>
            </a:r>
            <a:r>
              <a:rPr lang="en-US" sz="2000" dirty="0" smtClean="0">
                <a:solidFill>
                  <a:srgbClr val="669900"/>
                </a:solidFill>
              </a:rPr>
              <a:t>; </a:t>
            </a:r>
            <a:r>
              <a:rPr lang="en-US" sz="2000" dirty="0" err="1" smtClean="0">
                <a:solidFill>
                  <a:srgbClr val="669900"/>
                </a:solidFill>
              </a:rPr>
              <a:t>desde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entonces</a:t>
            </a:r>
            <a:r>
              <a:rPr lang="en-US" sz="2000" dirty="0" smtClean="0">
                <a:solidFill>
                  <a:srgbClr val="669900"/>
                </a:solidFill>
              </a:rPr>
              <a:t>, no ha </a:t>
            </a:r>
            <a:r>
              <a:rPr lang="en-US" sz="2000" dirty="0" err="1" smtClean="0">
                <a:solidFill>
                  <a:srgbClr val="669900"/>
                </a:solidFill>
              </a:rPr>
              <a:t>sido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así</a:t>
            </a:r>
            <a:endParaRPr lang="en-US" sz="2000" dirty="0" smtClean="0">
              <a:solidFill>
                <a:srgbClr val="669900"/>
              </a:solidFill>
            </a:endParaRPr>
          </a:p>
          <a:p>
            <a:pPr marL="1200150" lvl="1" indent="-457200" eaLnBrk="1" hangingPunct="1">
              <a:spcBef>
                <a:spcPct val="35000"/>
              </a:spcBef>
              <a:buFont typeface="Wingdings" charset="2"/>
              <a:buChar char="Ø"/>
              <a:defRPr/>
            </a:pPr>
            <a:r>
              <a:rPr lang="en-US" sz="2000" dirty="0" err="1" smtClean="0">
                <a:solidFill>
                  <a:srgbClr val="669900"/>
                </a:solidFill>
              </a:rPr>
              <a:t>Además</a:t>
            </a:r>
            <a:r>
              <a:rPr lang="en-US" sz="2000" dirty="0" smtClean="0">
                <a:solidFill>
                  <a:srgbClr val="669900"/>
                </a:solidFill>
              </a:rPr>
              <a:t>, </a:t>
            </a:r>
            <a:r>
              <a:rPr lang="en-US" sz="2000" dirty="0" err="1" smtClean="0">
                <a:solidFill>
                  <a:srgbClr val="669900"/>
                </a:solidFill>
              </a:rPr>
              <a:t>cuanto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más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ricos</a:t>
            </a:r>
            <a:r>
              <a:rPr lang="en-US" sz="2000" dirty="0" smtClean="0">
                <a:solidFill>
                  <a:srgbClr val="669900"/>
                </a:solidFill>
              </a:rPr>
              <a:t>, </a:t>
            </a:r>
            <a:r>
              <a:rPr lang="en-US" sz="2000" dirty="0" err="1" smtClean="0">
                <a:solidFill>
                  <a:srgbClr val="669900"/>
                </a:solidFill>
              </a:rPr>
              <a:t>menos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han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contribuido</a:t>
            </a:r>
            <a:r>
              <a:rPr lang="en-US" sz="2000" dirty="0" smtClean="0">
                <a:solidFill>
                  <a:srgbClr val="669900"/>
                </a:solidFill>
              </a:rPr>
              <a:t> a la </a:t>
            </a:r>
            <a:r>
              <a:rPr lang="en-US" sz="2000" dirty="0" err="1" smtClean="0">
                <a:solidFill>
                  <a:srgbClr val="669900"/>
                </a:solidFill>
              </a:rPr>
              <a:t>desigualdad</a:t>
            </a:r>
            <a:r>
              <a:rPr lang="en-US" sz="2000" dirty="0" smtClean="0">
                <a:solidFill>
                  <a:srgbClr val="669900"/>
                </a:solidFill>
              </a:rPr>
              <a:t>.</a:t>
            </a:r>
          </a:p>
          <a:p>
            <a:pPr marL="457200" indent="-457200" eaLnBrk="1" hangingPunct="1">
              <a:spcBef>
                <a:spcPct val="35000"/>
              </a:spcBef>
              <a:buAutoNum type="arabicPeriod" startAt="2"/>
              <a:defRPr/>
            </a:pPr>
            <a:r>
              <a:rPr lang="de-DE" sz="2000" b="1" dirty="0" smtClean="0">
                <a:solidFill>
                  <a:srgbClr val="008000"/>
                </a:solidFill>
              </a:rPr>
              <a:t>Los </a:t>
            </a:r>
            <a:r>
              <a:rPr lang="de-DE" sz="2000" b="1" dirty="0" err="1" smtClean="0">
                <a:solidFill>
                  <a:srgbClr val="008000"/>
                </a:solidFill>
              </a:rPr>
              <a:t>pobres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sí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que</a:t>
            </a:r>
            <a:r>
              <a:rPr lang="de-DE" sz="2000" b="1" dirty="0" smtClean="0">
                <a:solidFill>
                  <a:srgbClr val="008000"/>
                </a:solidFill>
              </a:rPr>
              <a:t> se </a:t>
            </a:r>
            <a:r>
              <a:rPr lang="de-DE" sz="2000" b="1" dirty="0" err="1" smtClean="0">
                <a:solidFill>
                  <a:srgbClr val="008000"/>
                </a:solidFill>
              </a:rPr>
              <a:t>han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hecho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cada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vez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más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pobres</a:t>
            </a:r>
            <a:r>
              <a:rPr lang="de-DE" sz="2000" b="1" dirty="0" smtClean="0">
                <a:solidFill>
                  <a:srgbClr val="008000"/>
                </a:solidFill>
              </a:rPr>
              <a:t> (a </a:t>
            </a:r>
            <a:r>
              <a:rPr lang="de-DE" sz="2000" b="1" dirty="0" err="1" smtClean="0">
                <a:solidFill>
                  <a:srgbClr val="008000"/>
                </a:solidFill>
              </a:rPr>
              <a:t>partir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>
                <a:solidFill>
                  <a:srgbClr val="008000"/>
                </a:solidFill>
              </a:rPr>
              <a:t>d</a:t>
            </a:r>
            <a:r>
              <a:rPr lang="de-DE" sz="2000" b="1" dirty="0" smtClean="0">
                <a:solidFill>
                  <a:srgbClr val="008000"/>
                </a:solidFill>
              </a:rPr>
              <a:t>e la </a:t>
            </a:r>
            <a:r>
              <a:rPr lang="de-DE" sz="2000" b="1" dirty="0" err="1" smtClean="0">
                <a:solidFill>
                  <a:srgbClr val="008000"/>
                </a:solidFill>
              </a:rPr>
              <a:t>crisis</a:t>
            </a:r>
            <a:r>
              <a:rPr lang="de-DE" sz="2000" b="1" dirty="0" smtClean="0">
                <a:solidFill>
                  <a:srgbClr val="008000"/>
                </a:solidFill>
              </a:rPr>
              <a:t>).</a:t>
            </a:r>
          </a:p>
          <a:p>
            <a:pPr marL="1200150" lvl="1" indent="-457200" eaLnBrk="1" hangingPunct="1">
              <a:spcBef>
                <a:spcPct val="35000"/>
              </a:spcBef>
              <a:buFont typeface="Wingdings" charset="2"/>
              <a:buChar char="Ø"/>
              <a:defRPr/>
            </a:pPr>
            <a:r>
              <a:rPr lang="de-DE" sz="2000" b="1" dirty="0" err="1" smtClean="0">
                <a:solidFill>
                  <a:srgbClr val="008000"/>
                </a:solidFill>
              </a:rPr>
              <a:t>Además</a:t>
            </a:r>
            <a:r>
              <a:rPr lang="de-DE" sz="2000" b="1" dirty="0" smtClean="0">
                <a:solidFill>
                  <a:srgbClr val="008000"/>
                </a:solidFill>
              </a:rPr>
              <a:t>, </a:t>
            </a:r>
            <a:r>
              <a:rPr lang="de-DE" sz="2000" b="1" dirty="0" err="1" smtClean="0">
                <a:solidFill>
                  <a:srgbClr val="008000"/>
                </a:solidFill>
              </a:rPr>
              <a:t>cuanto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más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pobres</a:t>
            </a:r>
            <a:r>
              <a:rPr lang="de-DE" sz="2000" b="1" dirty="0" smtClean="0">
                <a:solidFill>
                  <a:srgbClr val="008000"/>
                </a:solidFill>
              </a:rPr>
              <a:t>, </a:t>
            </a:r>
            <a:r>
              <a:rPr lang="de-DE" sz="2000" b="1" dirty="0" err="1" smtClean="0">
                <a:solidFill>
                  <a:srgbClr val="008000"/>
                </a:solidFill>
              </a:rPr>
              <a:t>más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han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perdido</a:t>
            </a:r>
            <a:r>
              <a:rPr lang="de-DE" sz="2000" b="1" dirty="0" smtClean="0">
                <a:solidFill>
                  <a:srgbClr val="008000"/>
                </a:solidFill>
              </a:rPr>
              <a:t>.</a:t>
            </a:r>
          </a:p>
          <a:p>
            <a:pPr marL="457200" indent="-457200" eaLnBrk="1" hangingPunct="1">
              <a:spcBef>
                <a:spcPct val="35000"/>
              </a:spcBef>
              <a:buAutoNum type="arabicPeriod" startAt="2"/>
              <a:defRPr/>
            </a:pPr>
            <a:endParaRPr lang="de-DE" sz="2000" b="1" dirty="0">
              <a:solidFill>
                <a:srgbClr val="008000"/>
              </a:solidFill>
            </a:endParaRP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 startAt="3"/>
              <a:defRPr/>
            </a:pPr>
            <a:endParaRPr lang="de-DE" sz="2400" b="1" dirty="0" smtClean="0">
              <a:solidFill>
                <a:srgbClr val="669900"/>
              </a:solidFill>
            </a:endParaRP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 startAt="3"/>
              <a:defRPr/>
            </a:pPr>
            <a:endParaRPr lang="en-US" sz="2400" b="1" dirty="0" smtClean="0">
              <a:solidFill>
                <a:srgbClr val="669900"/>
              </a:solidFill>
            </a:endParaRPr>
          </a:p>
          <a:p>
            <a:pPr eaLnBrk="1" hangingPunct="1">
              <a:spcBef>
                <a:spcPct val="35000"/>
              </a:spcBef>
              <a:buFontTx/>
              <a:buChar char="•"/>
              <a:defRPr/>
            </a:pPr>
            <a:endParaRPr lang="en-US" sz="16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6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0" y="0"/>
            <a:ext cx="7045437" cy="900113"/>
          </a:xfrm>
        </p:spPr>
        <p:txBody>
          <a:bodyPr/>
          <a:lstStyle/>
          <a:p>
            <a:pPr algn="ctr"/>
            <a:r>
              <a:rPr lang="es-ES" sz="4000" dirty="0" smtClean="0"/>
              <a:t>¿Y a nivel internacional?</a:t>
            </a:r>
            <a:endParaRPr lang="es-ES" sz="4000" dirty="0"/>
          </a:p>
        </p:txBody>
      </p:sp>
      <p:pic>
        <p:nvPicPr>
          <p:cNvPr id="3" name="Imagen 2" descr="world-67861_960_7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162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3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06108"/>
              </p:ext>
            </p:extLst>
          </p:nvPr>
        </p:nvGraphicFramePr>
        <p:xfrm>
          <a:off x="-32319" y="140426"/>
          <a:ext cx="9208638" cy="6581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018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chart seriesIdx="-4" categoryIdx="2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5531" y="1233626"/>
            <a:ext cx="7704138" cy="4525963"/>
          </a:xfrm>
        </p:spPr>
        <p:txBody>
          <a:bodyPr/>
          <a:lstStyle/>
          <a:p>
            <a:pPr algn="ctr"/>
            <a:r>
              <a:rPr lang="es-ES" sz="6000" dirty="0" smtClean="0"/>
              <a:t>¿Qué pasa con las otras formas de medir la </a:t>
            </a:r>
            <a:r>
              <a:rPr lang="es-ES" sz="6000" dirty="0" smtClean="0">
                <a:solidFill>
                  <a:srgbClr val="0000FF"/>
                </a:solidFill>
              </a:rPr>
              <a:t>desigualdad</a:t>
            </a:r>
            <a:r>
              <a:rPr lang="es-ES" sz="6000" dirty="0" smtClean="0"/>
              <a:t>?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2061470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287659"/>
              </p:ext>
            </p:extLst>
          </p:nvPr>
        </p:nvGraphicFramePr>
        <p:xfrm>
          <a:off x="-32319" y="84667"/>
          <a:ext cx="9208638" cy="651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866446" y="6567465"/>
            <a:ext cx="5167872" cy="2905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100" dirty="0" smtClean="0"/>
              <a:t>Fuente</a:t>
            </a:r>
            <a:r>
              <a:rPr lang="es-ES" dirty="0"/>
              <a:t>: Fuente: In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Together</a:t>
            </a:r>
            <a:r>
              <a:rPr lang="es-ES" dirty="0"/>
              <a:t>: </a:t>
            </a:r>
            <a:r>
              <a:rPr lang="es-ES" dirty="0" err="1"/>
              <a:t>Why</a:t>
            </a:r>
            <a:r>
              <a:rPr lang="es-ES" dirty="0"/>
              <a:t> </a:t>
            </a:r>
            <a:r>
              <a:rPr lang="es-ES" dirty="0" err="1"/>
              <a:t>Less</a:t>
            </a:r>
            <a:r>
              <a:rPr lang="es-ES" dirty="0"/>
              <a:t> </a:t>
            </a:r>
            <a:r>
              <a:rPr lang="es-ES" dirty="0" err="1"/>
              <a:t>Inequality</a:t>
            </a:r>
            <a:r>
              <a:rPr lang="es-ES" dirty="0"/>
              <a:t> </a:t>
            </a:r>
            <a:r>
              <a:rPr lang="es-ES" dirty="0" err="1"/>
              <a:t>Benefits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(</a:t>
            </a:r>
            <a:r>
              <a:rPr lang="es-ES" dirty="0" smtClean="0"/>
              <a:t>OCDE, 2015) 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3418696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MPIDR_template">
  <a:themeElements>
    <a:clrScheme name="MPIDR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IDR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PID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2861</TotalTime>
  <Words>513</Words>
  <Application>Microsoft Macintosh PowerPoint</Application>
  <PresentationFormat>Presentación en pantalla (4:3)</PresentationFormat>
  <Paragraphs>47</Paragraphs>
  <Slides>12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MPIDR_template</vt:lpstr>
      <vt:lpstr>La desigualdad en España: lo que se dice  y lo que dicen los datos (IV).</vt:lpstr>
      <vt:lpstr>¿SON LOS RICOS  CADA VEZ MÁS  RICOS?</vt:lpstr>
      <vt:lpstr>¿Y LOS  POBRES  CADA VEZ MÁS  POBRES?</vt:lpstr>
      <vt:lpstr>Presentación de PowerPoint</vt:lpstr>
      <vt:lpstr>Presentación de PowerPoint</vt:lpstr>
      <vt:lpstr>¿Y a nivel internacional?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UNED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desigualdad no es lo que parece</dc:title>
  <dc:subject/>
  <dc:creator>Juan Ignacio Martínez Pastor</dc:creator>
  <cp:keywords/>
  <dc:description/>
  <cp:lastModifiedBy>Juan Ignacio</cp:lastModifiedBy>
  <cp:revision>912</cp:revision>
  <cp:lastPrinted>2014-05-22T07:09:38Z</cp:lastPrinted>
  <dcterms:created xsi:type="dcterms:W3CDTF">2010-04-06T12:12:02Z</dcterms:created>
  <dcterms:modified xsi:type="dcterms:W3CDTF">2017-12-11T10:29:14Z</dcterms:modified>
  <cp:category/>
</cp:coreProperties>
</file>